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6" r:id="rId6"/>
    <p:sldId id="265" r:id="rId7"/>
    <p:sldId id="294" r:id="rId8"/>
    <p:sldId id="295" r:id="rId9"/>
    <p:sldId id="358" r:id="rId10"/>
    <p:sldId id="268" r:id="rId11"/>
    <p:sldId id="296" r:id="rId12"/>
    <p:sldId id="266" r:id="rId13"/>
    <p:sldId id="297" r:id="rId14"/>
    <p:sldId id="298" r:id="rId15"/>
    <p:sldId id="360" r:id="rId16"/>
    <p:sldId id="299" r:id="rId17"/>
    <p:sldId id="262" r:id="rId18"/>
    <p:sldId id="272" r:id="rId19"/>
    <p:sldId id="273" r:id="rId20"/>
    <p:sldId id="274" r:id="rId21"/>
    <p:sldId id="280" r:id="rId22"/>
    <p:sldId id="276" r:id="rId23"/>
    <p:sldId id="300" r:id="rId24"/>
    <p:sldId id="301" r:id="rId25"/>
    <p:sldId id="289" r:id="rId26"/>
    <p:sldId id="281" r:id="rId27"/>
    <p:sldId id="284" r:id="rId28"/>
    <p:sldId id="283" r:id="rId29"/>
    <p:sldId id="3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C0C"/>
    <a:srgbClr val="000000"/>
    <a:srgbClr val="F3622C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390" autoAdjust="0"/>
  </p:normalViewPr>
  <p:slideViewPr>
    <p:cSldViewPr snapToGrid="0">
      <p:cViewPr varScale="1">
        <p:scale>
          <a:sx n="47" d="100"/>
          <a:sy n="47" d="100"/>
        </p:scale>
        <p:origin x="1416" y="8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C885D-1E48-43E8-9D1E-2EA7E4B5E429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FFF7B-086C-44E4-A6A3-A7505654B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7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4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9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0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79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78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0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63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7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95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2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44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4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05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96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32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94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23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3551F-869B-49C2-93B3-D53347E06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0A65B3-CD69-4E32-A5E2-B7E5AAFEFA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https://forms.office.com/Pages/ResponsePage.aspx?id=lwcinDfD-EmwhqmiSXn3KJx4-QmcBv9NnNg4SAsynGNUMDRJTEhHQ1RYSVVMQVZCNjhBMlpMNExDTi4u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07803-F45C-4149-BCFB-5A8CD6B3EBA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E395F8-8097-4978-A829-318F1D920B85}" type="slidenum">
              <a:t>26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7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1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5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5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8501" y="260501"/>
            <a:ext cx="11641379" cy="706359"/>
            <a:chOff x="238501" y="260501"/>
            <a:chExt cx="11641379" cy="706359"/>
          </a:xfrm>
        </p:grpSpPr>
        <p:sp>
          <p:nvSpPr>
            <p:cNvPr id="8" name="Rectangle 7"/>
            <p:cNvSpPr/>
            <p:nvPr/>
          </p:nvSpPr>
          <p:spPr>
            <a:xfrm>
              <a:off x="9939925" y="260501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3622C"/>
                  </a:solidFill>
                  <a:latin typeface="Montserrat" panose="00000500000000000000" pitchFamily="2" charset="0"/>
                </a:rPr>
                <a:t>The ACE Team</a:t>
              </a:r>
              <a:endParaRPr lang="en-GB" b="1" dirty="0">
                <a:solidFill>
                  <a:srgbClr val="F3622C"/>
                </a:solidFill>
              </a:endParaRPr>
            </a:p>
          </p:txBody>
        </p:sp>
        <p:pic>
          <p:nvPicPr>
            <p:cNvPr id="9" name="Graphic 29" descr="Orange QA logo" title="QA logo">
              <a:extLst>
                <a:ext uri="{FF2B5EF4-FFF2-40B4-BE49-F238E27FC236}">
                  <a16:creationId xmlns:a16="http://schemas.microsoft.com/office/drawing/2014/main" id="{572E6A4A-143B-E94B-A1BF-29C50E63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1" y="302478"/>
              <a:ext cx="960379" cy="6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06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7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8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2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22" y="1358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27" y="2561495"/>
            <a:ext cx="10493326" cy="348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85055-77E1-45E3-B58A-7FD5AD00101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8501" y="260501"/>
            <a:ext cx="11641379" cy="706359"/>
            <a:chOff x="238501" y="260501"/>
            <a:chExt cx="11641379" cy="706359"/>
          </a:xfrm>
        </p:grpSpPr>
        <p:sp>
          <p:nvSpPr>
            <p:cNvPr id="8" name="Rectangle 7"/>
            <p:cNvSpPr/>
            <p:nvPr/>
          </p:nvSpPr>
          <p:spPr>
            <a:xfrm>
              <a:off x="9939925" y="260501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3622C"/>
                  </a:solidFill>
                  <a:latin typeface="Montserrat" panose="00000500000000000000" pitchFamily="2" charset="0"/>
                </a:rPr>
                <a:t>The ACE Team</a:t>
              </a:r>
              <a:endParaRPr lang="en-GB" b="1" dirty="0">
                <a:solidFill>
                  <a:srgbClr val="F3622C"/>
                </a:solidFill>
              </a:endParaRPr>
            </a:p>
          </p:txBody>
        </p:sp>
        <p:pic>
          <p:nvPicPr>
            <p:cNvPr id="9" name="Graphic 29" descr="Orange QA logo" title="QA logo">
              <a:extLst>
                <a:ext uri="{FF2B5EF4-FFF2-40B4-BE49-F238E27FC236}">
                  <a16:creationId xmlns:a16="http://schemas.microsoft.com/office/drawing/2014/main" id="{572E6A4A-143B-E94B-A1BF-29C50E63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1" y="302478"/>
              <a:ext cx="960379" cy="6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37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Krana Fat B" panose="00000B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dx.org/tips-for-successful-online-learning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ills4trainers.blogspot.com/2014/03/digital-distraction-how-to-manage.html" TargetMode="External"/><Relationship Id="rId5" Type="http://schemas.openxmlformats.org/officeDocument/2006/relationships/hyperlink" Target="https://hbr.org/2015/06/conquering-digital-distraction" TargetMode="External"/><Relationship Id="rId4" Type="http://schemas.openxmlformats.org/officeDocument/2006/relationships/hyperlink" Target="https://www.mcgill.ca/gradsupervision/supervisees/intellectual-climat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qa-higher-education-ace.appointedd.com/group/6059f3e5bc57cb73657348e2" TargetMode="External"/><Relationship Id="rId5" Type="http://schemas.openxmlformats.org/officeDocument/2006/relationships/hyperlink" Target="mailto:aceda@qa.com" TargetMode="External"/><Relationship Id="rId4" Type="http://schemas.openxmlformats.org/officeDocument/2006/relationships/hyperlink" Target="https://qa-higher-education-ace.appointedd.com/group/60e44b5a13f7cc2878058f7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lwcinDfD-EmwhqmiSXn3KJx4-QmcBv9NnNg4SAsynGNUMDRJTEhHQ1RYSVVMQVZCNjhBMlpMNExDTi4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BB6D40-B4C9-8B4A-B2A6-126F64906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01" y="966860"/>
            <a:ext cx="11506200" cy="1661555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843C0C"/>
                </a:solidFill>
                <a:latin typeface="Krana Fat B"/>
              </a:rPr>
              <a:t>How to Use WebEx Meetings and an Introduction to Online Learning</a:t>
            </a:r>
            <a:endParaRPr lang="en-GB" noProof="0" dirty="0">
              <a:solidFill>
                <a:srgbClr val="843C0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501" y="260501"/>
            <a:ext cx="11641379" cy="706359"/>
            <a:chOff x="238501" y="260501"/>
            <a:chExt cx="11641379" cy="706359"/>
          </a:xfrm>
        </p:grpSpPr>
        <p:sp>
          <p:nvSpPr>
            <p:cNvPr id="8" name="Rectangle 7"/>
            <p:cNvSpPr/>
            <p:nvPr/>
          </p:nvSpPr>
          <p:spPr>
            <a:xfrm>
              <a:off x="9939925" y="260501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3622C"/>
                  </a:solidFill>
                  <a:latin typeface="Montserrat" panose="00000500000000000000" pitchFamily="2" charset="0"/>
                </a:rPr>
                <a:t>The ACE Team</a:t>
              </a:r>
              <a:endParaRPr lang="en-GB" b="1" dirty="0">
                <a:solidFill>
                  <a:srgbClr val="F3622C"/>
                </a:solidFill>
              </a:endParaRPr>
            </a:p>
          </p:txBody>
        </p:sp>
        <p:pic>
          <p:nvPicPr>
            <p:cNvPr id="9" name="Graphic 29" descr="Orange QA logo" title="QA logo">
              <a:extLst>
                <a:ext uri="{FF2B5EF4-FFF2-40B4-BE49-F238E27FC236}">
                  <a16:creationId xmlns:a16="http://schemas.microsoft.com/office/drawing/2014/main" id="{572E6A4A-143B-E94B-A1BF-29C50E63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1" y="302478"/>
              <a:ext cx="960379" cy="664382"/>
            </a:xfrm>
            <a:prstGeom prst="rect">
              <a:avLst/>
            </a:prstGeom>
          </p:spPr>
        </p:pic>
      </p:grpSp>
      <p:pic>
        <p:nvPicPr>
          <p:cNvPr id="10" name="Picture 9" descr="Orange QA arrow" title="QA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2499" y="2273738"/>
            <a:ext cx="8760440" cy="3072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61" y="4816376"/>
            <a:ext cx="11879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dirty="0">
                <a:solidFill>
                  <a:srgbClr val="843C0C"/>
                </a:solidFill>
                <a:latin typeface="Montserrat" panose="00000500000000000000" pitchFamily="2" charset="0"/>
              </a:rPr>
              <a:t>Please check your speakers are working. If you are having difficulties seeing the screen or hearing, sign out and back in again. </a:t>
            </a:r>
            <a:r>
              <a:rPr lang="en-US" sz="2400" dirty="0">
                <a:solidFill>
                  <a:srgbClr val="843C0C"/>
                </a:solidFill>
                <a:latin typeface="Montserrat" panose="00000500000000000000" pitchFamily="2" charset="0"/>
              </a:rPr>
              <a:t>​</a:t>
            </a:r>
          </a:p>
          <a:p>
            <a:pPr fontAlgn="base"/>
            <a:endParaRPr lang="en-US" sz="2400" dirty="0">
              <a:solidFill>
                <a:srgbClr val="843C0C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2400" dirty="0">
                <a:solidFill>
                  <a:srgbClr val="843C0C"/>
                </a:solidFill>
                <a:latin typeface="Montserrat" panose="00000500000000000000" pitchFamily="2" charset="0"/>
              </a:rPr>
              <a:t>​Please mute your microphone/phone when joining the session. You can unmute yourself when necessary.</a:t>
            </a:r>
            <a:r>
              <a:rPr lang="en-US" sz="2400" dirty="0">
                <a:solidFill>
                  <a:srgbClr val="843C0C"/>
                </a:solidFill>
                <a:latin typeface="Montserrat" panose="00000500000000000000" pitchFamily="2" charset="0"/>
              </a:rPr>
              <a:t>​</a:t>
            </a:r>
            <a:endParaRPr lang="en-US" sz="2400" b="0" i="0" dirty="0">
              <a:solidFill>
                <a:srgbClr val="843C0C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61" y="4107934"/>
            <a:ext cx="523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843C0C"/>
                </a:solidFill>
                <a:latin typeface="Montserrat" panose="00000500000000000000" pitchFamily="2" charset="0"/>
              </a:rPr>
              <a:t>The session will start at ….</a:t>
            </a:r>
            <a:endParaRPr lang="en-GB" sz="2400" dirty="0">
              <a:solidFill>
                <a:srgbClr val="843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0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Message the teacher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73313" y="4224338"/>
            <a:ext cx="2846387" cy="30956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0614" t="61765" b="4998"/>
          <a:stretch/>
        </p:blipFill>
        <p:spPr>
          <a:xfrm>
            <a:off x="1835358" y="1179415"/>
            <a:ext cx="7999141" cy="4806449"/>
          </a:xfrm>
          <a:prstGeom prst="rect">
            <a:avLst/>
          </a:prstGeom>
        </p:spPr>
      </p:pic>
      <p:sp>
        <p:nvSpPr>
          <p:cNvPr id="30" name="Oval 12"/>
          <p:cNvSpPr>
            <a:spLocks/>
          </p:cNvSpPr>
          <p:nvPr/>
        </p:nvSpPr>
        <p:spPr bwMode="auto">
          <a:xfrm>
            <a:off x="2526632" y="4706938"/>
            <a:ext cx="4812631" cy="695241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8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Ask a question using the Q&amp;A feature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73313" y="4224338"/>
            <a:ext cx="2846387" cy="30956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E7EE5-296A-46DC-A6EE-F4079BB9C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1" t="5251" r="1355"/>
          <a:stretch/>
        </p:blipFill>
        <p:spPr>
          <a:xfrm>
            <a:off x="5620011" y="1057609"/>
            <a:ext cx="5904712" cy="3842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26E37-BEEB-4B7D-A3E8-3EEFB6429E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446" t="76737"/>
          <a:stretch/>
        </p:blipFill>
        <p:spPr>
          <a:xfrm>
            <a:off x="238501" y="1057609"/>
            <a:ext cx="5010603" cy="3166729"/>
          </a:xfrm>
          <a:prstGeom prst="rect">
            <a:avLst/>
          </a:prstGeom>
        </p:spPr>
      </p:pic>
      <p:sp>
        <p:nvSpPr>
          <p:cNvPr id="10" name="Oval 12">
            <a:extLst>
              <a:ext uri="{FF2B5EF4-FFF2-40B4-BE49-F238E27FC236}">
                <a16:creationId xmlns:a16="http://schemas.microsoft.com/office/drawing/2014/main" id="{5DB3DE2D-EA6B-472E-A1AE-2532902FEE54}"/>
              </a:ext>
            </a:extLst>
          </p:cNvPr>
          <p:cNvSpPr>
            <a:spLocks/>
          </p:cNvSpPr>
          <p:nvPr/>
        </p:nvSpPr>
        <p:spPr bwMode="auto">
          <a:xfrm>
            <a:off x="4208745" y="3336258"/>
            <a:ext cx="788151" cy="695241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960FD85C-3476-41E6-876D-0C639AD2616A}"/>
              </a:ext>
            </a:extLst>
          </p:cNvPr>
          <p:cNvSpPr>
            <a:spLocks/>
          </p:cNvSpPr>
          <p:nvPr/>
        </p:nvSpPr>
        <p:spPr bwMode="auto">
          <a:xfrm>
            <a:off x="1029222" y="1334181"/>
            <a:ext cx="1726504" cy="695241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EFE7A68E-564E-43B5-AA65-BEDD3CE47667}"/>
              </a:ext>
            </a:extLst>
          </p:cNvPr>
          <p:cNvSpPr>
            <a:spLocks/>
          </p:cNvSpPr>
          <p:nvPr/>
        </p:nvSpPr>
        <p:spPr bwMode="auto">
          <a:xfrm>
            <a:off x="5620999" y="3802604"/>
            <a:ext cx="3116893" cy="695241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F2DE7B-D16E-4193-A411-1207439C4BA8}"/>
              </a:ext>
            </a:extLst>
          </p:cNvPr>
          <p:cNvSpPr>
            <a:spLocks/>
          </p:cNvSpPr>
          <p:nvPr/>
        </p:nvSpPr>
        <p:spPr bwMode="auto">
          <a:xfrm>
            <a:off x="6055530" y="3061988"/>
            <a:ext cx="4093923" cy="695241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4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Answer a question using </a:t>
            </a:r>
            <a:r>
              <a:rPr lang="en-US" sz="3600" dirty="0" err="1">
                <a:solidFill>
                  <a:srgbClr val="843C0C"/>
                </a:solidFill>
                <a:latin typeface="Krana Fat B" panose="00000B00000000000000" pitchFamily="50" charset="0"/>
              </a:rPr>
              <a:t>Slido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73313" y="4224338"/>
            <a:ext cx="2846387" cy="30956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7D506CE-1AD7-4F30-B2A7-CE6E796619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8"/>
          <a:stretch/>
        </p:blipFill>
        <p:spPr>
          <a:xfrm>
            <a:off x="3346129" y="920332"/>
            <a:ext cx="5720474" cy="5722188"/>
          </a:xfrm>
          <a:prstGeom prst="rect">
            <a:avLst/>
          </a:prstGeom>
        </p:spPr>
      </p:pic>
      <p:sp>
        <p:nvSpPr>
          <p:cNvPr id="10" name="Oval 12">
            <a:extLst>
              <a:ext uri="{FF2B5EF4-FFF2-40B4-BE49-F238E27FC236}">
                <a16:creationId xmlns:a16="http://schemas.microsoft.com/office/drawing/2014/main" id="{5DB3DE2D-EA6B-472E-A1AE-2532902FEE54}"/>
              </a:ext>
            </a:extLst>
          </p:cNvPr>
          <p:cNvSpPr>
            <a:spLocks/>
          </p:cNvSpPr>
          <p:nvPr/>
        </p:nvSpPr>
        <p:spPr bwMode="auto">
          <a:xfrm>
            <a:off x="4926127" y="5825463"/>
            <a:ext cx="2430016" cy="753291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A3FFE106-33D5-4E1B-8DD8-195D3DEF72EC}"/>
              </a:ext>
            </a:extLst>
          </p:cNvPr>
          <p:cNvSpPr>
            <a:spLocks/>
          </p:cNvSpPr>
          <p:nvPr/>
        </p:nvSpPr>
        <p:spPr bwMode="auto">
          <a:xfrm>
            <a:off x="3526758" y="985605"/>
            <a:ext cx="1119775" cy="547241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0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Annotate the whiteboard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73313" y="4224338"/>
            <a:ext cx="2846387" cy="30956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8792" r="69386" b="22137"/>
          <a:stretch/>
        </p:blipFill>
        <p:spPr>
          <a:xfrm>
            <a:off x="2815390" y="842211"/>
            <a:ext cx="5690936" cy="5833617"/>
          </a:xfrm>
          <a:prstGeom prst="rect">
            <a:avLst/>
          </a:prstGeom>
        </p:spPr>
      </p:pic>
      <p:sp>
        <p:nvSpPr>
          <p:cNvPr id="12" name="Oval 12"/>
          <p:cNvSpPr>
            <a:spLocks/>
          </p:cNvSpPr>
          <p:nvPr/>
        </p:nvSpPr>
        <p:spPr bwMode="auto">
          <a:xfrm>
            <a:off x="3796506" y="2862827"/>
            <a:ext cx="436333" cy="429127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5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1198880" y="91224"/>
            <a:ext cx="907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843C0C"/>
                </a:solidFill>
                <a:latin typeface="Krana Fat B" panose="00000B00000000000000" pitchFamily="50" charset="0"/>
              </a:rPr>
              <a:t>How does online learning differ from learning in the classroom? Share your ideas below:</a:t>
            </a:r>
            <a:endParaRPr lang="en-GB" sz="32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8501" y="1337718"/>
            <a:ext cx="11730037" cy="5316469"/>
          </a:xfrm>
          <a:prstGeom prst="rect">
            <a:avLst/>
          </a:prstGeom>
          <a:solidFill>
            <a:srgbClr val="FEF6F0"/>
          </a:solidFill>
          <a:ln w="12701">
            <a:solidFill>
              <a:srgbClr val="F3622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E2F0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6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9618" y="315742"/>
            <a:ext cx="7460493" cy="6088466"/>
            <a:chOff x="546496" y="314979"/>
            <a:chExt cx="10884026" cy="5738014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938859" y="314979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rgbClr val="843C0C"/>
                  </a:solidFill>
                  <a:latin typeface="Krana Fat B" panose="00000B00000000000000" pitchFamily="50" charset="0"/>
                </a:rPr>
                <a:t>Sense of Academic Community</a:t>
              </a:r>
              <a:endParaRPr lang="en-GB" sz="3600" dirty="0">
                <a:solidFill>
                  <a:srgbClr val="843C0C"/>
                </a:solidFill>
                <a:latin typeface="Krana Fat B" panose="00000B00000000000000" pitchFamily="50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546496" y="1820240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Peer support groups and student-led initiatives</a:t>
              </a:r>
            </a:p>
            <a:p>
              <a:pPr algn="l"/>
              <a:endParaRPr lang="en-US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Opportunities to socialize outside class</a:t>
              </a:r>
            </a:p>
            <a:p>
              <a:pPr algn="l"/>
              <a:endParaRPr lang="en-US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Drop-in sessions and office hours</a:t>
              </a: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0501313" y="6394355"/>
            <a:ext cx="1690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1600" dirty="0">
                <a:solidFill>
                  <a:srgbClr val="843C0C"/>
                </a:solidFill>
                <a:latin typeface="Montserrat SemiBold" panose="00000700000000000000" pitchFamily="2" charset="0"/>
              </a:rPr>
              <a:t>(McGill, 2020)</a:t>
            </a:r>
            <a:endParaRPr lang="en-GB" altLang="en-US" sz="1600" dirty="0">
              <a:solidFill>
                <a:srgbClr val="843C0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20869" r="21838" b="16290"/>
          <a:stretch>
            <a:fillRect/>
          </a:stretch>
        </p:blipFill>
        <p:spPr bwMode="auto">
          <a:xfrm>
            <a:off x="6954819" y="1912938"/>
            <a:ext cx="5237181" cy="381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9618" y="315742"/>
            <a:ext cx="7460493" cy="6088466"/>
            <a:chOff x="546496" y="314979"/>
            <a:chExt cx="10884026" cy="5738014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938859" y="314979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rgbClr val="843C0C"/>
                  </a:solidFill>
                  <a:latin typeface="Krana Fat B" panose="00000B00000000000000" pitchFamily="50" charset="0"/>
                </a:rPr>
                <a:t>Digital Distractions</a:t>
              </a:r>
              <a:endParaRPr lang="en-GB" sz="3600" dirty="0">
                <a:solidFill>
                  <a:srgbClr val="843C0C"/>
                </a:solidFill>
                <a:latin typeface="Krana Fat B" panose="00000B00000000000000" pitchFamily="50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546496" y="1820240"/>
              <a:ext cx="7926708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Difficulties in maintaining focus</a:t>
              </a:r>
            </a:p>
            <a:p>
              <a:pPr algn="l"/>
              <a:endParaRPr lang="en-US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Reduced productivity and wasted time</a:t>
              </a:r>
            </a:p>
            <a:p>
              <a:pPr algn="l"/>
              <a:endParaRPr lang="en-US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Increased multi-tasking</a:t>
              </a: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82662" y="6407616"/>
            <a:ext cx="354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GB" altLang="en-US" sz="1600" dirty="0">
                <a:solidFill>
                  <a:srgbClr val="843C0C"/>
                </a:solidFill>
                <a:latin typeface="Montserrat SemiBold" panose="00000700000000000000" pitchFamily="2" charset="0"/>
              </a:rPr>
              <a:t>(Harvard Business Review, 2015)</a:t>
            </a:r>
            <a:endParaRPr lang="en-GB" altLang="en-US" sz="1600" dirty="0">
              <a:solidFill>
                <a:srgbClr val="843C0C"/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1395" r="3082" b="1474"/>
          <a:stretch>
            <a:fillRect/>
          </a:stretch>
        </p:blipFill>
        <p:spPr bwMode="auto">
          <a:xfrm>
            <a:off x="6049963" y="1601788"/>
            <a:ext cx="6142037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86650" y="6404208"/>
            <a:ext cx="2446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GB" altLang="en-US" sz="1600" dirty="0">
                <a:solidFill>
                  <a:srgbClr val="843C0C"/>
                </a:solidFill>
                <a:latin typeface="Montserrat SemiBold" panose="00000700000000000000" pitchFamily="2" charset="0"/>
              </a:rPr>
              <a:t>(Skills4Trainers, 2014)</a:t>
            </a:r>
            <a:endParaRPr lang="en-GB" altLang="en-US" sz="1600" dirty="0">
              <a:solidFill>
                <a:srgbClr val="843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2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9618" y="315742"/>
            <a:ext cx="8782064" cy="6088466"/>
            <a:chOff x="546496" y="314979"/>
            <a:chExt cx="12812050" cy="5738014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938859" y="314979"/>
              <a:ext cx="11419687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rgbClr val="843C0C"/>
                  </a:solidFill>
                  <a:latin typeface="Krana Fat B" panose="00000B00000000000000" pitchFamily="50" charset="0"/>
                </a:rPr>
                <a:t>Communication Issues Online</a:t>
              </a:r>
              <a:endParaRPr lang="en-GB" sz="3600" dirty="0">
                <a:solidFill>
                  <a:srgbClr val="843C0C"/>
                </a:solidFill>
                <a:latin typeface="Krana Fat B" panose="00000B00000000000000" pitchFamily="50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546496" y="1820240"/>
              <a:ext cx="7926708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Audio/webcam problems</a:t>
              </a:r>
            </a:p>
            <a:p>
              <a:pPr algn="l"/>
              <a:endParaRPr lang="en-US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Lag in communications</a:t>
              </a:r>
            </a:p>
            <a:p>
              <a:pPr algn="l"/>
              <a:endParaRPr lang="en-US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Teacher-</a:t>
              </a:r>
              <a:r>
                <a:rPr lang="en-US" sz="3200" dirty="0" err="1">
                  <a:solidFill>
                    <a:srgbClr val="843C0C"/>
                  </a:solidFill>
                  <a:latin typeface="Montserrat" panose="00000500000000000000" pitchFamily="2" charset="0"/>
                </a:rPr>
                <a:t>centred</a:t>
              </a:r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 classroom</a:t>
              </a: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109788"/>
            <a:ext cx="5291137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27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69360" y="629833"/>
            <a:ext cx="10510520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843C0C"/>
                </a:solidFill>
                <a:latin typeface="Krana Fat B" panose="00000B00000000000000" pitchFamily="50" charset="0"/>
              </a:rPr>
              <a:t>In breakout sessions please introduce yourself, say what you are studying and why.</a:t>
            </a:r>
          </a:p>
          <a:p>
            <a:pPr algn="l"/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  <a:p>
            <a:pPr algn="l"/>
            <a:r>
              <a:rPr lang="en-GB" sz="3600" dirty="0">
                <a:solidFill>
                  <a:srgbClr val="843C0C"/>
                </a:solidFill>
                <a:latin typeface="Krana Fat B" panose="00000B00000000000000" pitchFamily="50" charset="0"/>
              </a:rPr>
              <a:t>Then discuss </a:t>
            </a:r>
            <a:r>
              <a:rPr lang="en-GB" sz="3600" u="sng" dirty="0">
                <a:solidFill>
                  <a:srgbClr val="843C0C"/>
                </a:solidFill>
                <a:latin typeface="Krana Fat B" panose="00000B00000000000000" pitchFamily="50" charset="0"/>
              </a:rPr>
              <a:t>tips for effective online learning </a:t>
            </a:r>
            <a:r>
              <a:rPr lang="en-GB" sz="3600" dirty="0">
                <a:solidFill>
                  <a:srgbClr val="843C0C"/>
                </a:solidFill>
                <a:latin typeface="Krana Fat B" panose="00000B00000000000000" pitchFamily="50" charset="0"/>
              </a:rPr>
              <a:t>for one of the following:</a:t>
            </a:r>
          </a:p>
          <a:p>
            <a:pPr algn="l"/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8" name="Picture 7" descr="Yellow QA arrow" title="QA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46283" y="3107819"/>
            <a:ext cx="1880820" cy="159731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CD0E91-DB74-410C-8D62-8D774624FCBC}"/>
              </a:ext>
            </a:extLst>
          </p:cNvPr>
          <p:cNvSpPr txBox="1">
            <a:spLocks/>
          </p:cNvSpPr>
          <p:nvPr/>
        </p:nvSpPr>
        <p:spPr>
          <a:xfrm>
            <a:off x="1369360" y="3688728"/>
            <a:ext cx="8176259" cy="4232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rgbClr val="843C0C"/>
                </a:solidFill>
                <a:latin typeface="Montserrat" panose="00000500000000000000" pitchFamily="2" charset="0"/>
              </a:rPr>
              <a:t>Creating an academic community</a:t>
            </a:r>
          </a:p>
          <a:p>
            <a:pPr algn="l"/>
            <a:r>
              <a:rPr lang="en-GB" sz="3200" dirty="0">
                <a:solidFill>
                  <a:srgbClr val="843C0C"/>
                </a:solidFill>
                <a:latin typeface="Montserrat" panose="00000500000000000000" pitchFamily="2" charset="0"/>
              </a:rPr>
              <a:t>Creating a good working environment</a:t>
            </a:r>
          </a:p>
          <a:p>
            <a:pPr algn="l"/>
            <a:r>
              <a:rPr lang="en-GB" sz="3200" dirty="0">
                <a:solidFill>
                  <a:srgbClr val="843C0C"/>
                </a:solidFill>
                <a:latin typeface="Montserrat" panose="00000500000000000000" pitchFamily="2" charset="0"/>
              </a:rPr>
              <a:t>Using your study time most effectively</a:t>
            </a:r>
          </a:p>
          <a:p>
            <a:pPr algn="l"/>
            <a:r>
              <a:rPr lang="en-GB" sz="3200" dirty="0">
                <a:solidFill>
                  <a:srgbClr val="843C0C"/>
                </a:solidFill>
                <a:latin typeface="Montserrat" panose="00000500000000000000" pitchFamily="2" charset="0"/>
              </a:rPr>
              <a:t>Preserving proper online etiquette</a:t>
            </a:r>
          </a:p>
          <a:p>
            <a:pPr algn="l"/>
            <a:endParaRPr lang="en-US" sz="3200" dirty="0">
              <a:solidFill>
                <a:srgbClr val="843C0C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0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9698" y="279246"/>
            <a:ext cx="9491664" cy="1594083"/>
            <a:chOff x="1309698" y="279246"/>
            <a:chExt cx="9491664" cy="1594083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309699" y="279246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rgbClr val="843C0C"/>
                  </a:solidFill>
                  <a:latin typeface="Krana Fat B" panose="00000B00000000000000" pitchFamily="50" charset="0"/>
                </a:rPr>
                <a:t>Breakout Sessions</a:t>
              </a:r>
              <a:endParaRPr lang="en-GB" sz="3600" dirty="0">
                <a:solidFill>
                  <a:srgbClr val="843C0C"/>
                </a:solidFill>
                <a:latin typeface="Krana Fat B" panose="00000B00000000000000" pitchFamily="50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309698" y="1356458"/>
              <a:ext cx="7689336" cy="51687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You will see this pop-up window:</a:t>
              </a: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2EA02B8-EF09-4A16-BB3E-9920C82285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4"/>
          <a:stretch/>
        </p:blipFill>
        <p:spPr>
          <a:xfrm>
            <a:off x="904643" y="2084984"/>
            <a:ext cx="9896719" cy="3990139"/>
          </a:xfrm>
          <a:prstGeom prst="rect">
            <a:avLst/>
          </a:prstGeom>
        </p:spPr>
      </p:pic>
      <p:sp>
        <p:nvSpPr>
          <p:cNvPr id="19" name="Oval 13"/>
          <p:cNvSpPr>
            <a:spLocks/>
          </p:cNvSpPr>
          <p:nvPr/>
        </p:nvSpPr>
        <p:spPr bwMode="auto">
          <a:xfrm>
            <a:off x="6526061" y="5185775"/>
            <a:ext cx="1891430" cy="752997"/>
          </a:xfrm>
          <a:custGeom>
            <a:avLst/>
            <a:gdLst>
              <a:gd name="T0" fmla="*/ 1264346 w 2530922"/>
              <a:gd name="T1" fmla="*/ 0 h 679838"/>
              <a:gd name="T2" fmla="*/ 2528687 w 2530922"/>
              <a:gd name="T3" fmla="*/ 338949 h 679838"/>
              <a:gd name="T4" fmla="*/ 1264346 w 2530922"/>
              <a:gd name="T5" fmla="*/ 677900 h 679838"/>
              <a:gd name="T6" fmla="*/ 0 w 2530922"/>
              <a:gd name="T7" fmla="*/ 338949 h 679838"/>
              <a:gd name="T8" fmla="*/ 370320 w 2530922"/>
              <a:gd name="T9" fmla="*/ 99275 h 679838"/>
              <a:gd name="T10" fmla="*/ 370320 w 2530922"/>
              <a:gd name="T11" fmla="*/ 578624 h 679838"/>
              <a:gd name="T12" fmla="*/ 2158371 w 2530922"/>
              <a:gd name="T13" fmla="*/ 578624 h 679838"/>
              <a:gd name="T14" fmla="*/ 2158371 w 2530922"/>
              <a:gd name="T15" fmla="*/ 99275 h 67983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70645 w 2530922"/>
              <a:gd name="T25" fmla="*/ 99560 h 679838"/>
              <a:gd name="T26" fmla="*/ 2160277 w 2530922"/>
              <a:gd name="T27" fmla="*/ 580278 h 6798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30922" h="679838">
                <a:moveTo>
                  <a:pt x="0" y="339919"/>
                </a:moveTo>
                <a:lnTo>
                  <a:pt x="0" y="339919"/>
                </a:lnTo>
                <a:cubicBezTo>
                  <a:pt x="0" y="527651"/>
                  <a:pt x="566566" y="679838"/>
                  <a:pt x="1265461" y="679838"/>
                </a:cubicBezTo>
                <a:cubicBezTo>
                  <a:pt x="1964355" y="679838"/>
                  <a:pt x="2530922" y="527651"/>
                  <a:pt x="2530922" y="339919"/>
                </a:cubicBezTo>
                <a:cubicBezTo>
                  <a:pt x="2530922" y="152186"/>
                  <a:pt x="1964355" y="0"/>
                  <a:pt x="1265461" y="0"/>
                </a:cubicBezTo>
                <a:cubicBezTo>
                  <a:pt x="566566" y="0"/>
                  <a:pt x="0" y="152186"/>
                  <a:pt x="0" y="339919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4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384783" y="1285169"/>
            <a:ext cx="2986053" cy="1605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rgbClr val="843C0C"/>
                </a:solidFill>
                <a:latin typeface="Krana Fat B" panose="00000B00000000000000" pitchFamily="50" charset="0"/>
              </a:rPr>
              <a:t>Objectives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775848" y="3431954"/>
            <a:ext cx="2996880" cy="4094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843C0C"/>
                </a:solidFill>
                <a:latin typeface="Montserrat" panose="00000500000000000000" pitchFamily="2" charset="0"/>
              </a:rPr>
              <a:t>To learn to use the main features and functions of Webex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772728" y="3437217"/>
            <a:ext cx="3262415" cy="4094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843C0C"/>
                </a:solidFill>
                <a:latin typeface="Montserrat" panose="00000500000000000000" pitchFamily="2" charset="0"/>
              </a:rPr>
              <a:t>To explore differences between learning online and in the classroom</a:t>
            </a:r>
          </a:p>
          <a:p>
            <a:endParaRPr lang="en-US" sz="1800" dirty="0">
              <a:solidFill>
                <a:srgbClr val="843C0C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Picture 11" descr="Yellow QA arrow" title="QA arro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3" y="3209419"/>
            <a:ext cx="1880820" cy="1597314"/>
          </a:xfrm>
          <a:prstGeom prst="rect">
            <a:avLst/>
          </a:prstGeom>
        </p:spPr>
      </p:pic>
      <p:pic>
        <p:nvPicPr>
          <p:cNvPr id="15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9173954" y="3431954"/>
            <a:ext cx="2693505" cy="4094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843C0C"/>
                </a:solidFill>
                <a:latin typeface="Montserrat" panose="00000500000000000000" pitchFamily="2" charset="0"/>
              </a:rPr>
              <a:t>To develop strategies for effective online learning</a:t>
            </a:r>
            <a:endParaRPr lang="en-US" sz="1400" dirty="0">
              <a:solidFill>
                <a:srgbClr val="843C0C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1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Breakout Sessions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1E57CF-1063-40F4-ACF9-BA5122EE4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98"/>
          <a:stretch/>
        </p:blipFill>
        <p:spPr>
          <a:xfrm>
            <a:off x="2495046" y="801369"/>
            <a:ext cx="6736635" cy="5849074"/>
          </a:xfrm>
          <a:prstGeom prst="rect">
            <a:avLst/>
          </a:prstGeom>
        </p:spPr>
      </p:pic>
      <p:sp>
        <p:nvSpPr>
          <p:cNvPr id="19" name="Oval 13"/>
          <p:cNvSpPr>
            <a:spLocks/>
          </p:cNvSpPr>
          <p:nvPr/>
        </p:nvSpPr>
        <p:spPr bwMode="auto">
          <a:xfrm>
            <a:off x="6926893" y="2054269"/>
            <a:ext cx="1891430" cy="752997"/>
          </a:xfrm>
          <a:custGeom>
            <a:avLst/>
            <a:gdLst>
              <a:gd name="T0" fmla="*/ 1264346 w 2530922"/>
              <a:gd name="T1" fmla="*/ 0 h 679838"/>
              <a:gd name="T2" fmla="*/ 2528687 w 2530922"/>
              <a:gd name="T3" fmla="*/ 338949 h 679838"/>
              <a:gd name="T4" fmla="*/ 1264346 w 2530922"/>
              <a:gd name="T5" fmla="*/ 677900 h 679838"/>
              <a:gd name="T6" fmla="*/ 0 w 2530922"/>
              <a:gd name="T7" fmla="*/ 338949 h 679838"/>
              <a:gd name="T8" fmla="*/ 370320 w 2530922"/>
              <a:gd name="T9" fmla="*/ 99275 h 679838"/>
              <a:gd name="T10" fmla="*/ 370320 w 2530922"/>
              <a:gd name="T11" fmla="*/ 578624 h 679838"/>
              <a:gd name="T12" fmla="*/ 2158371 w 2530922"/>
              <a:gd name="T13" fmla="*/ 578624 h 679838"/>
              <a:gd name="T14" fmla="*/ 2158371 w 2530922"/>
              <a:gd name="T15" fmla="*/ 99275 h 67983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70645 w 2530922"/>
              <a:gd name="T25" fmla="*/ 99560 h 679838"/>
              <a:gd name="T26" fmla="*/ 2160277 w 2530922"/>
              <a:gd name="T27" fmla="*/ 580278 h 6798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30922" h="679838">
                <a:moveTo>
                  <a:pt x="0" y="339919"/>
                </a:moveTo>
                <a:lnTo>
                  <a:pt x="0" y="339919"/>
                </a:lnTo>
                <a:cubicBezTo>
                  <a:pt x="0" y="527651"/>
                  <a:pt x="566566" y="679838"/>
                  <a:pt x="1265461" y="679838"/>
                </a:cubicBezTo>
                <a:cubicBezTo>
                  <a:pt x="1964355" y="679838"/>
                  <a:pt x="2530922" y="527651"/>
                  <a:pt x="2530922" y="339919"/>
                </a:cubicBezTo>
                <a:cubicBezTo>
                  <a:pt x="2530922" y="152186"/>
                  <a:pt x="1964355" y="0"/>
                  <a:pt x="1265461" y="0"/>
                </a:cubicBezTo>
                <a:cubicBezTo>
                  <a:pt x="566566" y="0"/>
                  <a:pt x="0" y="152186"/>
                  <a:pt x="0" y="339919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6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Breakout Sessions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A9473DC-7187-4CE7-890D-E48AA5912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82" y="736163"/>
            <a:ext cx="7026552" cy="5842591"/>
          </a:xfrm>
          <a:prstGeom prst="rect">
            <a:avLst/>
          </a:prstGeom>
        </p:spPr>
      </p:pic>
      <p:sp>
        <p:nvSpPr>
          <p:cNvPr id="19" name="Oval 13"/>
          <p:cNvSpPr>
            <a:spLocks/>
          </p:cNvSpPr>
          <p:nvPr/>
        </p:nvSpPr>
        <p:spPr bwMode="auto">
          <a:xfrm>
            <a:off x="8711610" y="5954233"/>
            <a:ext cx="574158" cy="567069"/>
          </a:xfrm>
          <a:custGeom>
            <a:avLst/>
            <a:gdLst>
              <a:gd name="T0" fmla="*/ 1264346 w 2530922"/>
              <a:gd name="T1" fmla="*/ 0 h 679838"/>
              <a:gd name="T2" fmla="*/ 2528687 w 2530922"/>
              <a:gd name="T3" fmla="*/ 338949 h 679838"/>
              <a:gd name="T4" fmla="*/ 1264346 w 2530922"/>
              <a:gd name="T5" fmla="*/ 677900 h 679838"/>
              <a:gd name="T6" fmla="*/ 0 w 2530922"/>
              <a:gd name="T7" fmla="*/ 338949 h 679838"/>
              <a:gd name="T8" fmla="*/ 370320 w 2530922"/>
              <a:gd name="T9" fmla="*/ 99275 h 679838"/>
              <a:gd name="T10" fmla="*/ 370320 w 2530922"/>
              <a:gd name="T11" fmla="*/ 578624 h 679838"/>
              <a:gd name="T12" fmla="*/ 2158371 w 2530922"/>
              <a:gd name="T13" fmla="*/ 578624 h 679838"/>
              <a:gd name="T14" fmla="*/ 2158371 w 2530922"/>
              <a:gd name="T15" fmla="*/ 99275 h 67983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70645 w 2530922"/>
              <a:gd name="T25" fmla="*/ 99560 h 679838"/>
              <a:gd name="T26" fmla="*/ 2160277 w 2530922"/>
              <a:gd name="T27" fmla="*/ 580278 h 6798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30922" h="679838">
                <a:moveTo>
                  <a:pt x="0" y="339919"/>
                </a:moveTo>
                <a:lnTo>
                  <a:pt x="0" y="339919"/>
                </a:lnTo>
                <a:cubicBezTo>
                  <a:pt x="0" y="527651"/>
                  <a:pt x="566566" y="679838"/>
                  <a:pt x="1265461" y="679838"/>
                </a:cubicBezTo>
                <a:cubicBezTo>
                  <a:pt x="1964355" y="679838"/>
                  <a:pt x="2530922" y="527651"/>
                  <a:pt x="2530922" y="339919"/>
                </a:cubicBezTo>
                <a:cubicBezTo>
                  <a:pt x="2530922" y="152186"/>
                  <a:pt x="1964355" y="0"/>
                  <a:pt x="1265461" y="0"/>
                </a:cubicBezTo>
                <a:cubicBezTo>
                  <a:pt x="566566" y="0"/>
                  <a:pt x="0" y="152186"/>
                  <a:pt x="0" y="339919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D9D41901-BDE0-4D0C-90EE-74E3250BFA69}"/>
              </a:ext>
            </a:extLst>
          </p:cNvPr>
          <p:cNvSpPr>
            <a:spLocks/>
          </p:cNvSpPr>
          <p:nvPr/>
        </p:nvSpPr>
        <p:spPr bwMode="auto">
          <a:xfrm>
            <a:off x="5521841" y="2300177"/>
            <a:ext cx="1665767" cy="567069"/>
          </a:xfrm>
          <a:custGeom>
            <a:avLst/>
            <a:gdLst>
              <a:gd name="T0" fmla="*/ 1264346 w 2530922"/>
              <a:gd name="T1" fmla="*/ 0 h 679838"/>
              <a:gd name="T2" fmla="*/ 2528687 w 2530922"/>
              <a:gd name="T3" fmla="*/ 338949 h 679838"/>
              <a:gd name="T4" fmla="*/ 1264346 w 2530922"/>
              <a:gd name="T5" fmla="*/ 677900 h 679838"/>
              <a:gd name="T6" fmla="*/ 0 w 2530922"/>
              <a:gd name="T7" fmla="*/ 338949 h 679838"/>
              <a:gd name="T8" fmla="*/ 370320 w 2530922"/>
              <a:gd name="T9" fmla="*/ 99275 h 679838"/>
              <a:gd name="T10" fmla="*/ 370320 w 2530922"/>
              <a:gd name="T11" fmla="*/ 578624 h 679838"/>
              <a:gd name="T12" fmla="*/ 2158371 w 2530922"/>
              <a:gd name="T13" fmla="*/ 578624 h 679838"/>
              <a:gd name="T14" fmla="*/ 2158371 w 2530922"/>
              <a:gd name="T15" fmla="*/ 99275 h 67983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70645 w 2530922"/>
              <a:gd name="T25" fmla="*/ 99560 h 679838"/>
              <a:gd name="T26" fmla="*/ 2160277 w 2530922"/>
              <a:gd name="T27" fmla="*/ 580278 h 6798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30922" h="679838">
                <a:moveTo>
                  <a:pt x="0" y="339919"/>
                </a:moveTo>
                <a:lnTo>
                  <a:pt x="0" y="339919"/>
                </a:lnTo>
                <a:cubicBezTo>
                  <a:pt x="0" y="527651"/>
                  <a:pt x="566566" y="679838"/>
                  <a:pt x="1265461" y="679838"/>
                </a:cubicBezTo>
                <a:cubicBezTo>
                  <a:pt x="1964355" y="679838"/>
                  <a:pt x="2530922" y="527651"/>
                  <a:pt x="2530922" y="339919"/>
                </a:cubicBezTo>
                <a:cubicBezTo>
                  <a:pt x="2530922" y="152186"/>
                  <a:pt x="1964355" y="0"/>
                  <a:pt x="1265461" y="0"/>
                </a:cubicBezTo>
                <a:cubicBezTo>
                  <a:pt x="566566" y="0"/>
                  <a:pt x="0" y="152186"/>
                  <a:pt x="0" y="339919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1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8D89586-C285-499B-9628-B0FAC507B729}"/>
              </a:ext>
            </a:extLst>
          </p:cNvPr>
          <p:cNvSpPr txBox="1">
            <a:spLocks/>
          </p:cNvSpPr>
          <p:nvPr/>
        </p:nvSpPr>
        <p:spPr>
          <a:xfrm>
            <a:off x="1369360" y="629833"/>
            <a:ext cx="10510520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843C0C"/>
                </a:solidFill>
                <a:latin typeface="Krana Fat B" panose="00000B00000000000000" pitchFamily="50" charset="0"/>
              </a:rPr>
              <a:t>In breakout sessions please introduce yourself, say what you are studying and why.</a:t>
            </a:r>
          </a:p>
          <a:p>
            <a:pPr algn="l"/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  <a:p>
            <a:pPr algn="l"/>
            <a:r>
              <a:rPr lang="en-GB" sz="3600" dirty="0">
                <a:solidFill>
                  <a:srgbClr val="843C0C"/>
                </a:solidFill>
                <a:latin typeface="Krana Fat B" panose="00000B00000000000000" pitchFamily="50" charset="0"/>
              </a:rPr>
              <a:t>Then discuss tips for effective online learning for one of the following:</a:t>
            </a:r>
          </a:p>
          <a:p>
            <a:pPr algn="l"/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20" name="Picture 19" descr="Yellow QA arrow" title="QA arrow">
            <a:extLst>
              <a:ext uri="{FF2B5EF4-FFF2-40B4-BE49-F238E27FC236}">
                <a16:creationId xmlns:a16="http://schemas.microsoft.com/office/drawing/2014/main" id="{8CF1A414-851B-41D8-A6C7-9B8F04708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46283" y="3107819"/>
            <a:ext cx="1880820" cy="1597314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F24FB28-D521-41AC-B941-BA3E78A9F6DB}"/>
              </a:ext>
            </a:extLst>
          </p:cNvPr>
          <p:cNvSpPr txBox="1">
            <a:spLocks/>
          </p:cNvSpPr>
          <p:nvPr/>
        </p:nvSpPr>
        <p:spPr>
          <a:xfrm>
            <a:off x="1369360" y="3688728"/>
            <a:ext cx="8176259" cy="4232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rgbClr val="843C0C"/>
                </a:solidFill>
                <a:latin typeface="Montserrat" panose="00000500000000000000" pitchFamily="2" charset="0"/>
              </a:rPr>
              <a:t>Creating an academic community</a:t>
            </a:r>
          </a:p>
          <a:p>
            <a:pPr algn="l"/>
            <a:r>
              <a:rPr lang="en-GB" sz="3200" dirty="0">
                <a:solidFill>
                  <a:srgbClr val="843C0C"/>
                </a:solidFill>
                <a:latin typeface="Montserrat" panose="00000500000000000000" pitchFamily="2" charset="0"/>
              </a:rPr>
              <a:t>Creating a good working environment</a:t>
            </a:r>
          </a:p>
          <a:p>
            <a:pPr algn="l"/>
            <a:r>
              <a:rPr lang="en-GB" sz="3200" dirty="0">
                <a:solidFill>
                  <a:srgbClr val="843C0C"/>
                </a:solidFill>
                <a:latin typeface="Montserrat" panose="00000500000000000000" pitchFamily="2" charset="0"/>
              </a:rPr>
              <a:t>Using your study time most effectively</a:t>
            </a:r>
          </a:p>
          <a:p>
            <a:pPr algn="l"/>
            <a:r>
              <a:rPr lang="en-GB" sz="3200" dirty="0">
                <a:solidFill>
                  <a:srgbClr val="843C0C"/>
                </a:solidFill>
                <a:latin typeface="Montserrat" panose="00000500000000000000" pitchFamily="2" charset="0"/>
              </a:rPr>
              <a:t>Preserving proper online etiquette</a:t>
            </a:r>
          </a:p>
          <a:p>
            <a:pPr algn="l"/>
            <a:endParaRPr lang="en-US" sz="3200" dirty="0">
              <a:solidFill>
                <a:srgbClr val="843C0C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85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8690" y="662766"/>
            <a:ext cx="11473310" cy="5906639"/>
            <a:chOff x="611935" y="335411"/>
            <a:chExt cx="10361123" cy="5906639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098334" y="335411"/>
              <a:ext cx="9874724" cy="78386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3600" u="sng" dirty="0">
                  <a:solidFill>
                    <a:srgbClr val="843C0C"/>
                  </a:solidFill>
                  <a:latin typeface="Krana Fat B" panose="00000B00000000000000" pitchFamily="50" charset="0"/>
                </a:rPr>
                <a:t>Post-task</a:t>
              </a:r>
              <a:r>
                <a:rPr lang="en-GB" sz="3600" dirty="0">
                  <a:solidFill>
                    <a:srgbClr val="843C0C"/>
                  </a:solidFill>
                  <a:latin typeface="Krana Fat B" panose="00000B00000000000000" pitchFamily="50" charset="0"/>
                </a:rPr>
                <a:t> Apply one of the online learning strategies discussed to your own studies. For example: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611935" y="2009297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Create a </a:t>
              </a:r>
              <a:r>
                <a:rPr lang="en-GB" sz="3200">
                  <a:solidFill>
                    <a:srgbClr val="843C0C"/>
                  </a:solidFill>
                  <a:latin typeface="Montserrat" panose="00000500000000000000" pitchFamily="2" charset="0"/>
                </a:rPr>
                <a:t>social media group </a:t>
              </a:r>
              <a:r>
                <a:rPr lang="en-GB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for your class</a:t>
              </a:r>
            </a:p>
            <a:p>
              <a:pPr algn="l"/>
              <a:endParaRPr lang="en-GB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GB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Download a free time management app</a:t>
              </a:r>
            </a:p>
            <a:p>
              <a:pPr algn="l"/>
              <a:endParaRPr lang="en-GB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GB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Create Microsoft OneNote folders for taking notes</a:t>
              </a:r>
            </a:p>
            <a:p>
              <a:pPr algn="l"/>
              <a:endParaRPr lang="en-GB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  <a:p>
              <a:pPr algn="l"/>
              <a:r>
                <a:rPr lang="en-GB" sz="3200" dirty="0">
                  <a:solidFill>
                    <a:srgbClr val="843C0C"/>
                  </a:solidFill>
                  <a:latin typeface="Montserrat" panose="00000500000000000000" pitchFamily="2" charset="0"/>
                </a:rPr>
                <a:t>Anything else we’ve discussed that you’ve found useful!</a:t>
              </a:r>
            </a:p>
            <a:p>
              <a:pPr algn="l"/>
              <a:endParaRPr lang="en-US" sz="3200" dirty="0">
                <a:solidFill>
                  <a:srgbClr val="843C0C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8" name="Picture 7" descr="Yellow QA arrow" title="QA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39925" y="2816424"/>
            <a:ext cx="1880820" cy="15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3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501" y="302478"/>
            <a:ext cx="11641379" cy="5663541"/>
            <a:chOff x="238501" y="302478"/>
            <a:chExt cx="11641379" cy="5663541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99531" y="302478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rgbClr val="843C0C"/>
                  </a:solidFill>
                  <a:latin typeface="Krana Fat B" panose="00000B00000000000000" pitchFamily="50" charset="0"/>
                </a:rPr>
                <a:t>Reference list/further resources</a:t>
              </a:r>
              <a:endParaRPr lang="en-GB" sz="3600" dirty="0">
                <a:solidFill>
                  <a:srgbClr val="843C0C"/>
                </a:solidFill>
                <a:latin typeface="Krana Fat B" panose="00000B00000000000000" pitchFamily="50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238501" y="1032069"/>
              <a:ext cx="11641379" cy="493395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Joyce, L. (2020) Tips for Successful Online Learning. </a:t>
              </a:r>
              <a:r>
                <a:rPr lang="en-US" i="1" dirty="0" err="1">
                  <a:solidFill>
                    <a:srgbClr val="843C0C"/>
                  </a:solidFill>
                  <a:latin typeface="Montserrat" panose="00000500000000000000" pitchFamily="2" charset="0"/>
                </a:rPr>
                <a:t>edX</a:t>
              </a:r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. 16 March. Available at: </a:t>
              </a:r>
              <a:r>
                <a:rPr lang="en-US" dirty="0">
                  <a:latin typeface="Montserrat" panose="00000500000000000000" pitchFamily="2" charset="0"/>
                  <a:hlinkClick r:id="rId3"/>
                </a:rPr>
                <a:t>https://blog.edx.org/tips-for-successful-online-learning</a:t>
              </a:r>
              <a:r>
                <a:rPr lang="en-US" dirty="0">
                  <a:latin typeface="Montserrat" panose="00000500000000000000" pitchFamily="2" charset="0"/>
                </a:rPr>
                <a:t> </a:t>
              </a:r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(Accessed: 10 June 2020).</a:t>
              </a:r>
            </a:p>
            <a:p>
              <a:pPr algn="l"/>
              <a:endParaRPr lang="en-US" dirty="0">
                <a:latin typeface="Montserrat" panose="00000500000000000000" pitchFamily="2" charset="0"/>
              </a:endParaRPr>
            </a:p>
            <a:p>
              <a:pPr algn="l"/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McGill University (2020) </a:t>
              </a:r>
              <a:r>
                <a:rPr lang="en-US" i="1" dirty="0">
                  <a:solidFill>
                    <a:srgbClr val="843C0C"/>
                  </a:solidFill>
                  <a:latin typeface="Montserrat" panose="00000500000000000000" pitchFamily="2" charset="0"/>
                </a:rPr>
                <a:t>Intellectual climate and academic community</a:t>
              </a:r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. Available at: </a:t>
              </a:r>
              <a:r>
                <a:rPr lang="en-US" dirty="0">
                  <a:latin typeface="Montserrat" panose="00000500000000000000" pitchFamily="2" charset="0"/>
                  <a:hlinkClick r:id="rId4"/>
                </a:rPr>
                <a:t>https://www.mcgill.ca/gradsupervision/supervisees/intellectual-climate</a:t>
              </a:r>
              <a:r>
                <a:rPr lang="en-US" dirty="0">
                  <a:latin typeface="Montserrat" panose="00000500000000000000" pitchFamily="2" charset="0"/>
                </a:rPr>
                <a:t> </a:t>
              </a:r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(Accessed: 10 June 2020).</a:t>
              </a:r>
            </a:p>
            <a:p>
              <a:pPr algn="l"/>
              <a:endParaRPr lang="en-US" dirty="0">
                <a:latin typeface="Montserrat" panose="00000500000000000000" pitchFamily="2" charset="0"/>
              </a:endParaRPr>
            </a:p>
            <a:p>
              <a:pPr algn="l"/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Rosen, L. and Samuel, A. (2015) </a:t>
              </a:r>
              <a:r>
                <a:rPr lang="en-US" i="1" dirty="0">
                  <a:solidFill>
                    <a:srgbClr val="843C0C"/>
                  </a:solidFill>
                  <a:latin typeface="Montserrat" panose="00000500000000000000" pitchFamily="2" charset="0"/>
                </a:rPr>
                <a:t>Conquering Digital Distraction</a:t>
              </a:r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. Available at: </a:t>
              </a:r>
              <a:r>
                <a:rPr lang="en-US" dirty="0">
                  <a:latin typeface="Montserrat" panose="00000500000000000000" pitchFamily="2" charset="0"/>
                  <a:hlinkClick r:id="rId5"/>
                </a:rPr>
                <a:t>https://hbr.org/2015/06/conquering-digital-distraction</a:t>
              </a:r>
              <a:r>
                <a:rPr lang="en-US" dirty="0">
                  <a:latin typeface="Montserrat" panose="00000500000000000000" pitchFamily="2" charset="0"/>
                </a:rPr>
                <a:t> </a:t>
              </a:r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(Accessed: 10 June 2020).</a:t>
              </a:r>
            </a:p>
            <a:p>
              <a:pPr algn="l"/>
              <a:endParaRPr lang="en-US" dirty="0">
                <a:latin typeface="Montserrat" panose="00000500000000000000" pitchFamily="2" charset="0"/>
              </a:endParaRPr>
            </a:p>
            <a:p>
              <a:pPr algn="l"/>
              <a:r>
                <a:rPr lang="en-US" dirty="0">
                  <a:solidFill>
                    <a:srgbClr val="843C0C"/>
                  </a:solidFill>
                  <a:latin typeface="Montserrat" panose="00000500000000000000" pitchFamily="2" charset="0"/>
                </a:rPr>
                <a:t>Skills4Trainers (2014) </a:t>
              </a:r>
              <a:r>
                <a:rPr lang="en-GB" i="1" dirty="0">
                  <a:solidFill>
                    <a:srgbClr val="843C0C"/>
                  </a:solidFill>
                  <a:latin typeface="Montserrat" panose="00000500000000000000" pitchFamily="2" charset="0"/>
                </a:rPr>
                <a:t>Digital Distraction - how to manage distractions while learning</a:t>
              </a:r>
              <a:r>
                <a:rPr lang="en-GB" dirty="0">
                  <a:solidFill>
                    <a:srgbClr val="843C0C"/>
                  </a:solidFill>
                  <a:latin typeface="Montserrat" panose="00000500000000000000" pitchFamily="2" charset="0"/>
                </a:rPr>
                <a:t>. Available at: </a:t>
              </a:r>
              <a:r>
                <a:rPr lang="en-GB" dirty="0">
                  <a:latin typeface="Montserrat" panose="00000500000000000000" pitchFamily="2" charset="0"/>
                  <a:hlinkClick r:id="rId6"/>
                </a:rPr>
                <a:t>http://skills4trainers.blogspot.com/2014/03/digital-distraction-how-to-manage.html</a:t>
              </a:r>
              <a:r>
                <a:rPr lang="en-GB" dirty="0">
                  <a:latin typeface="Montserrat" panose="00000500000000000000" pitchFamily="2" charset="0"/>
                </a:rPr>
                <a:t> </a:t>
              </a:r>
              <a:r>
                <a:rPr lang="en-GB" dirty="0">
                  <a:solidFill>
                    <a:srgbClr val="843C0C"/>
                  </a:solidFill>
                  <a:latin typeface="Montserrat" panose="00000500000000000000" pitchFamily="2" charset="0"/>
                </a:rPr>
                <a:t>(Accessed: 9 June 2020).</a:t>
              </a:r>
            </a:p>
            <a:p>
              <a:pPr algn="l"/>
              <a:r>
                <a:rPr lang="en-GB" dirty="0">
                  <a:latin typeface="Montserrat" panose="00000500000000000000" pitchFamily="2" charset="0"/>
                </a:rPr>
                <a:t> </a:t>
              </a:r>
              <a:endParaRPr lang="en-US" i="1" dirty="0"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159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238502" y="260503"/>
            <a:ext cx="11641373" cy="706355"/>
            <a:chOff x="238502" y="260503"/>
            <a:chExt cx="11641373" cy="706355"/>
          </a:xfrm>
        </p:grpSpPr>
        <p:sp>
          <p:nvSpPr>
            <p:cNvPr id="4" name="Rectangle 7"/>
            <p:cNvSpPr/>
            <p:nvPr/>
          </p:nvSpPr>
          <p:spPr>
            <a:xfrm>
              <a:off x="9939921" y="260503"/>
              <a:ext cx="1939954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F3622C"/>
                  </a:solidFill>
                  <a:uFillTx/>
                  <a:latin typeface="Montserrat" pitchFamily="2"/>
                </a:rPr>
                <a:t>The ACE Team</a:t>
              </a:r>
              <a:endParaRPr lang="en-GB" sz="1800" b="1" i="0" u="none" strike="noStrike" kern="1200" cap="none" spc="0" baseline="0" dirty="0">
                <a:solidFill>
                  <a:srgbClr val="F3622C"/>
                </a:solidFill>
                <a:uFillTx/>
                <a:latin typeface="Calibri"/>
              </a:endParaRPr>
            </a:p>
          </p:txBody>
        </p:sp>
        <p:pic>
          <p:nvPicPr>
            <p:cNvPr id="5" name="Graphic 29" descr="Orange QA logo" title="QA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502" y="302474"/>
              <a:ext cx="960376" cy="664384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2D99FC-71AF-46E4-B1C8-BA0ADD4C71E8}"/>
              </a:ext>
            </a:extLst>
          </p:cNvPr>
          <p:cNvSpPr txBox="1">
            <a:spLocks/>
          </p:cNvSpPr>
          <p:nvPr/>
        </p:nvSpPr>
        <p:spPr>
          <a:xfrm>
            <a:off x="3897999" y="2077653"/>
            <a:ext cx="5951528" cy="3481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rgbClr val="843C0C"/>
              </a:solidFill>
            </a:endParaRPr>
          </a:p>
          <a:p>
            <a:r>
              <a:rPr lang="en-GB" sz="2800" dirty="0">
                <a:solidFill>
                  <a:srgbClr val="843C0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</a:t>
            </a:r>
            <a:r>
              <a:rPr lang="en-GB" sz="2800" dirty="0">
                <a:solidFill>
                  <a:srgbClr val="843C0C"/>
                </a:solidFill>
              </a:rPr>
              <a:t> a workshop</a:t>
            </a:r>
          </a:p>
          <a:p>
            <a:endParaRPr lang="en-GB" sz="2800" dirty="0">
              <a:solidFill>
                <a:srgbClr val="843C0C"/>
              </a:solidFill>
            </a:endParaRPr>
          </a:p>
          <a:p>
            <a:r>
              <a:rPr lang="en-GB" sz="2800" dirty="0">
                <a:solidFill>
                  <a:srgbClr val="843C0C"/>
                </a:solidFill>
              </a:rPr>
              <a:t>Email </a:t>
            </a:r>
            <a:r>
              <a:rPr lang="en-GB" sz="2800" dirty="0">
                <a:solidFill>
                  <a:srgbClr val="843C0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aceda@qa.com</a:t>
            </a:r>
            <a:endParaRPr lang="en-GB" sz="2800" dirty="0">
              <a:solidFill>
                <a:srgbClr val="843C0C"/>
              </a:solidFill>
            </a:endParaRPr>
          </a:p>
          <a:p>
            <a:endParaRPr lang="en-GB" sz="2800" dirty="0">
              <a:solidFill>
                <a:srgbClr val="843C0C"/>
              </a:solidFill>
            </a:endParaRPr>
          </a:p>
          <a:p>
            <a:r>
              <a:rPr lang="en-GB" sz="2800" dirty="0">
                <a:solidFill>
                  <a:srgbClr val="843C0C"/>
                </a:solidFill>
              </a:rPr>
              <a:t>Call 0207 656 8446</a:t>
            </a:r>
          </a:p>
          <a:p>
            <a:endParaRPr lang="en-GB" sz="2800" dirty="0">
              <a:solidFill>
                <a:srgbClr val="843C0C"/>
              </a:solidFill>
            </a:endParaRPr>
          </a:p>
          <a:p>
            <a:r>
              <a:rPr lang="en-GB" sz="2800" dirty="0">
                <a:solidFill>
                  <a:srgbClr val="843C0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</a:t>
            </a:r>
            <a:r>
              <a:rPr lang="en-GB" sz="2800" dirty="0">
                <a:solidFill>
                  <a:srgbClr val="843C0C"/>
                </a:solidFill>
              </a:rPr>
              <a:t> a one to one tutorial </a:t>
            </a:r>
          </a:p>
          <a:p>
            <a:endParaRPr lang="en-GB" sz="2800" dirty="0">
              <a:solidFill>
                <a:srgbClr val="843C0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3B86B-BC6D-467D-BC92-C71048CB3062}"/>
              </a:ext>
            </a:extLst>
          </p:cNvPr>
          <p:cNvSpPr txBox="1"/>
          <p:nvPr/>
        </p:nvSpPr>
        <p:spPr>
          <a:xfrm>
            <a:off x="783772" y="866898"/>
            <a:ext cx="713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43C0C"/>
                </a:solidFill>
                <a:latin typeface="Krana Fat B" panose="00000B00000000000000" pitchFamily="50" charset="0"/>
              </a:rPr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853607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485E-1097-4BD8-BEBA-128C4B01D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389" y="809628"/>
            <a:ext cx="11339062" cy="2204508"/>
          </a:xfrm>
        </p:spPr>
        <p:txBody>
          <a:bodyPr anchorCtr="1"/>
          <a:lstStyle/>
          <a:p>
            <a:pPr lvl="0" algn="ctr">
              <a:lnSpc>
                <a:spcPct val="100000"/>
              </a:lnSpc>
            </a:pPr>
            <a:r>
              <a:rPr lang="en-GB" sz="3200" b="1" dirty="0">
                <a:solidFill>
                  <a:srgbClr val="843C0C"/>
                </a:solidFill>
                <a:latin typeface="Montserrat" pitchFamily="2"/>
                <a:cs typeface="Arial" pitchFamily="34"/>
              </a:rPr>
              <a:t>Thank you for attending the </a:t>
            </a:r>
            <a:r>
              <a:rPr lang="en-GB" sz="3200" b="1" u="sng" dirty="0">
                <a:solidFill>
                  <a:srgbClr val="843C0C"/>
                </a:solidFill>
                <a:latin typeface="Montserrat" pitchFamily="2"/>
                <a:cs typeface="Arial" pitchFamily="34"/>
              </a:rPr>
              <a:t>Study Strategies for New Learners</a:t>
            </a:r>
            <a:r>
              <a:rPr lang="en-GB" sz="3200" b="1" dirty="0">
                <a:solidFill>
                  <a:srgbClr val="843C0C"/>
                </a:solidFill>
                <a:latin typeface="Montserrat" pitchFamily="2"/>
                <a:cs typeface="Arial" pitchFamily="34"/>
              </a:rPr>
              <a:t> workshop today. We would be grateful if you could take 5 minutes to complete our feedback form.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6EE9A01-3C2B-43B8-8ACC-E4FF1914B6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9673" y="3172355"/>
            <a:ext cx="5157782" cy="3684583"/>
          </a:xfrm>
        </p:spPr>
        <p:txBody>
          <a:bodyPr anchor="t"/>
          <a:lstStyle/>
          <a:p>
            <a:pPr marL="228600" lvl="0" indent="-228600">
              <a:buChar char="•"/>
            </a:pPr>
            <a:r>
              <a:rPr lang="en-GB" dirty="0">
                <a:solidFill>
                  <a:srgbClr val="843C0C"/>
                </a:solidFill>
                <a:latin typeface="Montserrat" pitchFamily="2"/>
              </a:rPr>
              <a:t>Via the </a:t>
            </a:r>
            <a:r>
              <a:rPr lang="en-GB" dirty="0">
                <a:latin typeface="Montserrat" pitchFamily="2"/>
                <a:hlinkClick r:id="rId3"/>
              </a:rPr>
              <a:t>URL</a:t>
            </a:r>
            <a:r>
              <a:rPr lang="en-GB" b="0" dirty="0">
                <a:latin typeface="Montserrat" pitchFamily="2"/>
              </a:rPr>
              <a:t> </a:t>
            </a:r>
            <a:r>
              <a:rPr lang="en-GB" dirty="0">
                <a:solidFill>
                  <a:srgbClr val="843C0C"/>
                </a:solidFill>
                <a:latin typeface="Montserrat" pitchFamily="2"/>
              </a:rPr>
              <a:t>in the Chat Box</a:t>
            </a:r>
          </a:p>
          <a:p>
            <a:pPr marL="228600" lvl="0" indent="-228600">
              <a:buChar char="•"/>
            </a:pPr>
            <a:endParaRPr lang="en-GB" sz="2800" b="0"/>
          </a:p>
          <a:p>
            <a:pPr marL="228600" lvl="0" indent="-228600">
              <a:buChar char="•"/>
            </a:pPr>
            <a:endParaRPr lang="en-GB" sz="2800" b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0DC7519-7250-469E-BC8E-F322752C811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3172355"/>
            <a:ext cx="5183184" cy="3684583"/>
          </a:xfrm>
        </p:spPr>
        <p:txBody>
          <a:bodyPr anchor="t"/>
          <a:lstStyle/>
          <a:p>
            <a:pPr marL="228600" lvl="0" indent="-228600">
              <a:buChar char="•"/>
            </a:pPr>
            <a:r>
              <a:rPr lang="en-GB">
                <a:solidFill>
                  <a:srgbClr val="843C0C"/>
                </a:solidFill>
                <a:latin typeface="Montserrat" pitchFamily="2"/>
              </a:rPr>
              <a:t>By scanning the QR Code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6B89BD-9A55-4760-8B17-1C2070D52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651" y="3585901"/>
            <a:ext cx="2857500" cy="28575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Mute/unmute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823325" y="4378325"/>
            <a:ext cx="3063875" cy="32861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73313" y="4224338"/>
            <a:ext cx="2846387" cy="30956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2" y="1382200"/>
            <a:ext cx="10736910" cy="1392897"/>
          </a:xfrm>
          <a:prstGeom prst="rect">
            <a:avLst/>
          </a:prstGeom>
        </p:spPr>
      </p:pic>
      <p:sp>
        <p:nvSpPr>
          <p:cNvPr id="20" name="Oval 15"/>
          <p:cNvSpPr>
            <a:spLocks/>
          </p:cNvSpPr>
          <p:nvPr/>
        </p:nvSpPr>
        <p:spPr bwMode="auto">
          <a:xfrm>
            <a:off x="10248088" y="1583348"/>
            <a:ext cx="927100" cy="990600"/>
          </a:xfrm>
          <a:custGeom>
            <a:avLst/>
            <a:gdLst>
              <a:gd name="T0" fmla="*/ 465125 w 926314"/>
              <a:gd name="T1" fmla="*/ 0 h 990825"/>
              <a:gd name="T2" fmla="*/ 930251 w 926314"/>
              <a:gd name="T3" fmla="*/ 494852 h 990825"/>
              <a:gd name="T4" fmla="*/ 465125 w 926314"/>
              <a:gd name="T5" fmla="*/ 989700 h 990825"/>
              <a:gd name="T6" fmla="*/ 0 w 926314"/>
              <a:gd name="T7" fmla="*/ 494852 h 990825"/>
              <a:gd name="T8" fmla="*/ 136231 w 926314"/>
              <a:gd name="T9" fmla="*/ 144938 h 990825"/>
              <a:gd name="T10" fmla="*/ 136231 w 926314"/>
              <a:gd name="T11" fmla="*/ 844762 h 990825"/>
              <a:gd name="T12" fmla="*/ 794018 w 926314"/>
              <a:gd name="T13" fmla="*/ 844762 h 990825"/>
              <a:gd name="T14" fmla="*/ 794018 w 926314"/>
              <a:gd name="T15" fmla="*/ 144938 h 99082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5656 w 926314"/>
              <a:gd name="T25" fmla="*/ 145103 h 990825"/>
              <a:gd name="T26" fmla="*/ 790658 w 926314"/>
              <a:gd name="T27" fmla="*/ 845722 h 9908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6314" h="990825">
                <a:moveTo>
                  <a:pt x="0" y="495412"/>
                </a:moveTo>
                <a:lnTo>
                  <a:pt x="0" y="495412"/>
                </a:lnTo>
                <a:cubicBezTo>
                  <a:pt x="0" y="769020"/>
                  <a:pt x="207362" y="990824"/>
                  <a:pt x="463157" y="990824"/>
                </a:cubicBezTo>
                <a:cubicBezTo>
                  <a:pt x="718951" y="990824"/>
                  <a:pt x="926314" y="769020"/>
                  <a:pt x="926314" y="495412"/>
                </a:cubicBezTo>
                <a:cubicBezTo>
                  <a:pt x="926314" y="221803"/>
                  <a:pt x="718951" y="0"/>
                  <a:pt x="463157" y="0"/>
                </a:cubicBezTo>
                <a:cubicBezTo>
                  <a:pt x="207362" y="0"/>
                  <a:pt x="0" y="221803"/>
                  <a:pt x="0" y="495412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2" y="3215448"/>
            <a:ext cx="10736910" cy="1310978"/>
          </a:xfrm>
          <a:prstGeom prst="rect">
            <a:avLst/>
          </a:prstGeom>
        </p:spPr>
      </p:pic>
      <p:sp>
        <p:nvSpPr>
          <p:cNvPr id="18" name="Oval 12"/>
          <p:cNvSpPr>
            <a:spLocks/>
          </p:cNvSpPr>
          <p:nvPr/>
        </p:nvSpPr>
        <p:spPr bwMode="auto">
          <a:xfrm>
            <a:off x="488076" y="3578457"/>
            <a:ext cx="2691777" cy="692150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9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Turn your camera on/off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823325" y="4378325"/>
            <a:ext cx="3063875" cy="32861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73313" y="4224338"/>
            <a:ext cx="2846387" cy="30956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2" y="1785329"/>
            <a:ext cx="10736910" cy="1310978"/>
          </a:xfrm>
          <a:prstGeom prst="rect">
            <a:avLst/>
          </a:prstGeom>
        </p:spPr>
      </p:pic>
      <p:sp>
        <p:nvSpPr>
          <p:cNvPr id="18" name="Oval 12"/>
          <p:cNvSpPr>
            <a:spLocks/>
          </p:cNvSpPr>
          <p:nvPr/>
        </p:nvSpPr>
        <p:spPr bwMode="auto">
          <a:xfrm>
            <a:off x="3352538" y="2122356"/>
            <a:ext cx="2691777" cy="692150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1454" t="20325" b="72093"/>
          <a:stretch/>
        </p:blipFill>
        <p:spPr>
          <a:xfrm>
            <a:off x="610942" y="3466833"/>
            <a:ext cx="10736910" cy="1515010"/>
          </a:xfrm>
          <a:prstGeom prst="rect">
            <a:avLst/>
          </a:prstGeom>
        </p:spPr>
      </p:pic>
      <p:sp>
        <p:nvSpPr>
          <p:cNvPr id="10" name="Oval 15"/>
          <p:cNvSpPr>
            <a:spLocks/>
          </p:cNvSpPr>
          <p:nvPr/>
        </p:nvSpPr>
        <p:spPr bwMode="auto">
          <a:xfrm>
            <a:off x="8995950" y="3716338"/>
            <a:ext cx="927100" cy="990600"/>
          </a:xfrm>
          <a:custGeom>
            <a:avLst/>
            <a:gdLst>
              <a:gd name="T0" fmla="*/ 465125 w 926314"/>
              <a:gd name="T1" fmla="*/ 0 h 990825"/>
              <a:gd name="T2" fmla="*/ 930251 w 926314"/>
              <a:gd name="T3" fmla="*/ 494852 h 990825"/>
              <a:gd name="T4" fmla="*/ 465125 w 926314"/>
              <a:gd name="T5" fmla="*/ 989700 h 990825"/>
              <a:gd name="T6" fmla="*/ 0 w 926314"/>
              <a:gd name="T7" fmla="*/ 494852 h 990825"/>
              <a:gd name="T8" fmla="*/ 136231 w 926314"/>
              <a:gd name="T9" fmla="*/ 144938 h 990825"/>
              <a:gd name="T10" fmla="*/ 136231 w 926314"/>
              <a:gd name="T11" fmla="*/ 844762 h 990825"/>
              <a:gd name="T12" fmla="*/ 794018 w 926314"/>
              <a:gd name="T13" fmla="*/ 844762 h 990825"/>
              <a:gd name="T14" fmla="*/ 794018 w 926314"/>
              <a:gd name="T15" fmla="*/ 144938 h 99082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5656 w 926314"/>
              <a:gd name="T25" fmla="*/ 145103 h 990825"/>
              <a:gd name="T26" fmla="*/ 790658 w 926314"/>
              <a:gd name="T27" fmla="*/ 845722 h 9908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6314" h="990825">
                <a:moveTo>
                  <a:pt x="0" y="495412"/>
                </a:moveTo>
                <a:lnTo>
                  <a:pt x="0" y="495412"/>
                </a:lnTo>
                <a:cubicBezTo>
                  <a:pt x="0" y="769020"/>
                  <a:pt x="207362" y="990824"/>
                  <a:pt x="463157" y="990824"/>
                </a:cubicBezTo>
                <a:cubicBezTo>
                  <a:pt x="718951" y="990824"/>
                  <a:pt x="926314" y="769020"/>
                  <a:pt x="926314" y="495412"/>
                </a:cubicBezTo>
                <a:cubicBezTo>
                  <a:pt x="926314" y="221803"/>
                  <a:pt x="718951" y="0"/>
                  <a:pt x="463157" y="0"/>
                </a:cubicBezTo>
                <a:cubicBezTo>
                  <a:pt x="207362" y="0"/>
                  <a:pt x="0" y="221803"/>
                  <a:pt x="0" y="495412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6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Blur your background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823325" y="4378325"/>
            <a:ext cx="3063875" cy="32861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73313" y="4224338"/>
            <a:ext cx="2846387" cy="30956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90" y="985605"/>
            <a:ext cx="10703441" cy="5635366"/>
          </a:xfrm>
          <a:prstGeom prst="rect">
            <a:avLst/>
          </a:prstGeom>
        </p:spPr>
      </p:pic>
      <p:sp>
        <p:nvSpPr>
          <p:cNvPr id="18" name="Oval 12"/>
          <p:cNvSpPr>
            <a:spLocks/>
          </p:cNvSpPr>
          <p:nvPr/>
        </p:nvSpPr>
        <p:spPr bwMode="auto">
          <a:xfrm>
            <a:off x="5337544" y="6154898"/>
            <a:ext cx="467833" cy="484818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" name="Oval 12"/>
          <p:cNvSpPr>
            <a:spLocks/>
          </p:cNvSpPr>
          <p:nvPr/>
        </p:nvSpPr>
        <p:spPr bwMode="auto">
          <a:xfrm>
            <a:off x="4089990" y="5816009"/>
            <a:ext cx="2044996" cy="320144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" name="Oval 12"/>
          <p:cNvSpPr>
            <a:spLocks/>
          </p:cNvSpPr>
          <p:nvPr/>
        </p:nvSpPr>
        <p:spPr bwMode="auto">
          <a:xfrm>
            <a:off x="7095460" y="4378325"/>
            <a:ext cx="889591" cy="555182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540" t="11131" r="51897" b="62727"/>
          <a:stretch/>
        </p:blipFill>
        <p:spPr>
          <a:xfrm>
            <a:off x="1088987" y="3233738"/>
            <a:ext cx="4876801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Use the captions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E5B7A3-930D-46F3-8DBF-A7302C681A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7" r="61164" b="429"/>
          <a:stretch/>
        </p:blipFill>
        <p:spPr>
          <a:xfrm>
            <a:off x="238501" y="1167608"/>
            <a:ext cx="5498420" cy="2626084"/>
          </a:xfrm>
          <a:prstGeom prst="rect">
            <a:avLst/>
          </a:prstGeom>
        </p:spPr>
      </p:pic>
      <p:sp>
        <p:nvSpPr>
          <p:cNvPr id="10" name="Oval 12"/>
          <p:cNvSpPr>
            <a:spLocks/>
          </p:cNvSpPr>
          <p:nvPr/>
        </p:nvSpPr>
        <p:spPr bwMode="auto">
          <a:xfrm>
            <a:off x="313657" y="3285909"/>
            <a:ext cx="1277148" cy="507783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4F1EF0-C4D0-4BE1-B992-B4EC86CDD4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58751" r="28288" b="10306"/>
          <a:stretch/>
        </p:blipFill>
        <p:spPr>
          <a:xfrm>
            <a:off x="3143764" y="4409160"/>
            <a:ext cx="8279705" cy="2004165"/>
          </a:xfrm>
          <a:prstGeom prst="rect">
            <a:avLst/>
          </a:prstGeom>
        </p:spPr>
      </p:pic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CCFC72-1561-47A4-96F8-3418995EB5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80991" r="45548" b="12627"/>
          <a:stretch/>
        </p:blipFill>
        <p:spPr>
          <a:xfrm>
            <a:off x="3536784" y="5645649"/>
            <a:ext cx="5870264" cy="560096"/>
          </a:xfrm>
          <a:prstGeom prst="rect">
            <a:avLst/>
          </a:prstGeom>
        </p:spPr>
      </p:pic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B49E60-DEB7-453A-A5D0-E7B5115C97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8" t="80944" r="45548" b="12627"/>
          <a:stretch/>
        </p:blipFill>
        <p:spPr>
          <a:xfrm>
            <a:off x="8374170" y="6019800"/>
            <a:ext cx="1565755" cy="289735"/>
          </a:xfrm>
          <a:prstGeom prst="rect">
            <a:avLst/>
          </a:prstGeom>
        </p:spPr>
      </p:pic>
      <p:sp>
        <p:nvSpPr>
          <p:cNvPr id="23" name="Oval 12">
            <a:extLst>
              <a:ext uri="{FF2B5EF4-FFF2-40B4-BE49-F238E27FC236}">
                <a16:creationId xmlns:a16="http://schemas.microsoft.com/office/drawing/2014/main" id="{D3303C54-5BE5-491A-A297-E1D5352C1076}"/>
              </a:ext>
            </a:extLst>
          </p:cNvPr>
          <p:cNvSpPr>
            <a:spLocks/>
          </p:cNvSpPr>
          <p:nvPr/>
        </p:nvSpPr>
        <p:spPr bwMode="auto">
          <a:xfrm>
            <a:off x="10070926" y="5905542"/>
            <a:ext cx="587549" cy="507783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AEDDB3-B436-4E66-9DCF-64427B7E8F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1" t="72095"/>
          <a:stretch/>
        </p:blipFill>
        <p:spPr>
          <a:xfrm>
            <a:off x="7340524" y="887325"/>
            <a:ext cx="4133048" cy="3123030"/>
          </a:xfrm>
          <a:prstGeom prst="rect">
            <a:avLst/>
          </a:prstGeom>
        </p:spPr>
      </p:pic>
      <p:sp>
        <p:nvSpPr>
          <p:cNvPr id="26" name="Oval 12">
            <a:extLst>
              <a:ext uri="{FF2B5EF4-FFF2-40B4-BE49-F238E27FC236}">
                <a16:creationId xmlns:a16="http://schemas.microsoft.com/office/drawing/2014/main" id="{CBA6FF93-D178-4BA7-8C56-E15793C11316}"/>
              </a:ext>
            </a:extLst>
          </p:cNvPr>
          <p:cNvSpPr>
            <a:spLocks/>
          </p:cNvSpPr>
          <p:nvPr/>
        </p:nvSpPr>
        <p:spPr bwMode="auto">
          <a:xfrm>
            <a:off x="10658475" y="3285908"/>
            <a:ext cx="587549" cy="507783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7F259E1E-8C0C-4358-AB99-70C95CBA66F0}"/>
              </a:ext>
            </a:extLst>
          </p:cNvPr>
          <p:cNvSpPr>
            <a:spLocks/>
          </p:cNvSpPr>
          <p:nvPr/>
        </p:nvSpPr>
        <p:spPr bwMode="auto">
          <a:xfrm>
            <a:off x="8080395" y="1582327"/>
            <a:ext cx="2904931" cy="785091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2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Put your hand up/down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4628" t="52353" r="24188"/>
          <a:stretch/>
        </p:blipFill>
        <p:spPr>
          <a:xfrm>
            <a:off x="3645568" y="752314"/>
            <a:ext cx="4199021" cy="4672279"/>
          </a:xfrm>
          <a:prstGeom prst="rect">
            <a:avLst/>
          </a:prstGeom>
        </p:spPr>
      </p:pic>
      <p:sp>
        <p:nvSpPr>
          <p:cNvPr id="20" name="Oval 12"/>
          <p:cNvSpPr>
            <a:spLocks/>
          </p:cNvSpPr>
          <p:nvPr/>
        </p:nvSpPr>
        <p:spPr bwMode="auto">
          <a:xfrm>
            <a:off x="5424234" y="4709459"/>
            <a:ext cx="777008" cy="715134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24" name="Oval 12"/>
          <p:cNvSpPr>
            <a:spLocks/>
          </p:cNvSpPr>
          <p:nvPr/>
        </p:nvSpPr>
        <p:spPr bwMode="auto">
          <a:xfrm>
            <a:off x="3766400" y="807144"/>
            <a:ext cx="3957355" cy="1031965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0680" t="20402" b="73282"/>
          <a:stretch/>
        </p:blipFill>
        <p:spPr>
          <a:xfrm>
            <a:off x="1677355" y="5713346"/>
            <a:ext cx="7493757" cy="857551"/>
          </a:xfrm>
          <a:prstGeom prst="rect">
            <a:avLst/>
          </a:prstGeom>
        </p:spPr>
      </p:pic>
      <p:sp>
        <p:nvSpPr>
          <p:cNvPr id="25" name="Oval 12"/>
          <p:cNvSpPr>
            <a:spLocks/>
          </p:cNvSpPr>
          <p:nvPr/>
        </p:nvSpPr>
        <p:spPr bwMode="auto">
          <a:xfrm>
            <a:off x="5883443" y="5897661"/>
            <a:ext cx="613610" cy="575327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4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Use a reaction emoji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4628" t="52353" r="24188"/>
          <a:stretch/>
        </p:blipFill>
        <p:spPr>
          <a:xfrm>
            <a:off x="3597442" y="1125293"/>
            <a:ext cx="4199021" cy="4672279"/>
          </a:xfrm>
          <a:prstGeom prst="rect">
            <a:avLst/>
          </a:prstGeom>
        </p:spPr>
      </p:pic>
      <p:sp>
        <p:nvSpPr>
          <p:cNvPr id="20" name="Oval 12"/>
          <p:cNvSpPr>
            <a:spLocks/>
          </p:cNvSpPr>
          <p:nvPr/>
        </p:nvSpPr>
        <p:spPr bwMode="auto">
          <a:xfrm>
            <a:off x="5376108" y="5082438"/>
            <a:ext cx="735934" cy="715134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24" name="Oval 12"/>
          <p:cNvSpPr>
            <a:spLocks/>
          </p:cNvSpPr>
          <p:nvPr/>
        </p:nvSpPr>
        <p:spPr bwMode="auto">
          <a:xfrm>
            <a:off x="3718274" y="2442411"/>
            <a:ext cx="3957355" cy="1888957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6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1309699" y="279246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843C0C"/>
                </a:solidFill>
                <a:latin typeface="Krana Fat B" panose="00000B00000000000000" pitchFamily="50" charset="0"/>
              </a:rPr>
              <a:t>Message everyone</a:t>
            </a:r>
            <a:endParaRPr lang="en-GB" sz="3600" dirty="0">
              <a:solidFill>
                <a:srgbClr val="843C0C"/>
              </a:solidFill>
              <a:latin typeface="Krana Fat B" panose="00000B00000000000000" pitchFamily="50" charset="0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3622C"/>
                </a:solidFill>
                <a:latin typeface="Montserrat" panose="00000500000000000000" pitchFamily="2" charset="0"/>
              </a:rPr>
              <a:t>The ACE Team</a:t>
            </a:r>
            <a:endParaRPr lang="en-GB" b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73313" y="4224338"/>
            <a:ext cx="2846387" cy="30956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0482" t="61146" b="-279"/>
          <a:stretch/>
        </p:blipFill>
        <p:spPr>
          <a:xfrm>
            <a:off x="2314074" y="998622"/>
            <a:ext cx="7864642" cy="5539138"/>
          </a:xfrm>
          <a:prstGeom prst="rect">
            <a:avLst/>
          </a:prstGeom>
        </p:spPr>
      </p:pic>
      <p:sp>
        <p:nvSpPr>
          <p:cNvPr id="29" name="Oval 12"/>
          <p:cNvSpPr>
            <a:spLocks/>
          </p:cNvSpPr>
          <p:nvPr/>
        </p:nvSpPr>
        <p:spPr bwMode="auto">
          <a:xfrm>
            <a:off x="7351294" y="5385756"/>
            <a:ext cx="1804738" cy="925177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30" name="Oval 12"/>
          <p:cNvSpPr>
            <a:spLocks/>
          </p:cNvSpPr>
          <p:nvPr/>
        </p:nvSpPr>
        <p:spPr bwMode="auto">
          <a:xfrm>
            <a:off x="3007895" y="3236495"/>
            <a:ext cx="7050505" cy="915003"/>
          </a:xfrm>
          <a:custGeom>
            <a:avLst/>
            <a:gdLst>
              <a:gd name="T0" fmla="*/ 328067 w 653530"/>
              <a:gd name="T1" fmla="*/ 0 h 691002"/>
              <a:gd name="T2" fmla="*/ 656134 w 653530"/>
              <a:gd name="T3" fmla="*/ 348381 h 691002"/>
              <a:gd name="T4" fmla="*/ 328067 w 653530"/>
              <a:gd name="T5" fmla="*/ 696762 h 691002"/>
              <a:gd name="T6" fmla="*/ 0 w 653530"/>
              <a:gd name="T7" fmla="*/ 348381 h 691002"/>
              <a:gd name="T8" fmla="*/ 96087 w 653530"/>
              <a:gd name="T9" fmla="*/ 102038 h 691002"/>
              <a:gd name="T10" fmla="*/ 96087 w 653530"/>
              <a:gd name="T11" fmla="*/ 594723 h 691002"/>
              <a:gd name="T12" fmla="*/ 560046 w 653530"/>
              <a:gd name="T13" fmla="*/ 594723 h 691002"/>
              <a:gd name="T14" fmla="*/ 560046 w 653530"/>
              <a:gd name="T15" fmla="*/ 102038 h 69100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5707 w 653530"/>
              <a:gd name="T25" fmla="*/ 101195 h 691002"/>
              <a:gd name="T26" fmla="*/ 557823 w 653530"/>
              <a:gd name="T27" fmla="*/ 589807 h 6910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3530" h="691002">
                <a:moveTo>
                  <a:pt x="0" y="345501"/>
                </a:moveTo>
                <a:lnTo>
                  <a:pt x="0" y="345501"/>
                </a:lnTo>
                <a:cubicBezTo>
                  <a:pt x="0" y="536315"/>
                  <a:pt x="146297" y="691002"/>
                  <a:pt x="326765" y="691002"/>
                </a:cubicBezTo>
                <a:cubicBezTo>
                  <a:pt x="507232" y="691002"/>
                  <a:pt x="653530" y="536315"/>
                  <a:pt x="653530" y="345501"/>
                </a:cubicBezTo>
                <a:cubicBezTo>
                  <a:pt x="653530" y="154686"/>
                  <a:pt x="507232" y="0"/>
                  <a:pt x="326765" y="0"/>
                </a:cubicBezTo>
                <a:cubicBezTo>
                  <a:pt x="146297" y="0"/>
                  <a:pt x="0" y="154686"/>
                  <a:pt x="0" y="345501"/>
                </a:cubicBezTo>
                <a:close/>
              </a:path>
            </a:pathLst>
          </a:custGeom>
          <a:noFill/>
          <a:ln w="44448" cap="flat">
            <a:solidFill>
              <a:srgbClr val="F08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5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1F789FE3C364B8BBA95E922B7AD8C" ma:contentTypeVersion="15" ma:contentTypeDescription="Create a new document." ma:contentTypeScope="" ma:versionID="b7f1af1e9a9ce3c62b87dbf7e0741745">
  <xsd:schema xmlns:xsd="http://www.w3.org/2001/XMLSchema" xmlns:xs="http://www.w3.org/2001/XMLSchema" xmlns:p="http://schemas.microsoft.com/office/2006/metadata/properties" xmlns:ns2="8d19e6ba-005b-4b07-9ef0-28173d27cf17" xmlns:ns3="51b58b7f-359e-418a-8fc0-c5d77d026bdc" targetNamespace="http://schemas.microsoft.com/office/2006/metadata/properties" ma:root="true" ma:fieldsID="864ea6f954e4c41ca2b9b24237c6196f" ns2:_="" ns3:_="">
    <xsd:import namespace="8d19e6ba-005b-4b07-9ef0-28173d27cf17"/>
    <xsd:import namespace="51b58b7f-359e-418a-8fc0-c5d77d026b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9e6ba-005b-4b07-9ef0-28173d27cf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f1f1f9-0179-4c93-b971-8e9741e04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58b7f-359e-418a-8fc0-c5d77d026bd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8ddf30b-595b-41ab-b90f-5ca4b4c636b7}" ma:internalName="TaxCatchAll" ma:showField="CatchAllData" ma:web="51b58b7f-359e-418a-8fc0-c5d77d026b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19e6ba-005b-4b07-9ef0-28173d27cf17">
      <Terms xmlns="http://schemas.microsoft.com/office/infopath/2007/PartnerControls"/>
    </lcf76f155ced4ddcb4097134ff3c332f>
    <TaxCatchAll xmlns="51b58b7f-359e-418a-8fc0-c5d77d026bdc" xsi:nil="true"/>
  </documentManagement>
</p:properties>
</file>

<file path=customXml/itemProps1.xml><?xml version="1.0" encoding="utf-8"?>
<ds:datastoreItem xmlns:ds="http://schemas.openxmlformats.org/officeDocument/2006/customXml" ds:itemID="{87538F74-CD23-4343-8F05-1C4AC8F0FA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284C2B-4B23-45E8-8F8A-49A5801F9CDD}"/>
</file>

<file path=customXml/itemProps3.xml><?xml version="1.0" encoding="utf-8"?>
<ds:datastoreItem xmlns:ds="http://schemas.openxmlformats.org/officeDocument/2006/customXml" ds:itemID="{AFAB05EB-8B01-4710-8A9C-D747222229CA}">
  <ds:schemaRefs>
    <ds:schemaRef ds:uri="http://schemas.microsoft.com/office/infopath/2007/PartnerControls"/>
    <ds:schemaRef ds:uri="04dd4f8b-4e55-4b0f-90ae-c416a13e2e6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1b58b7f-359e-418a-8fc0-c5d77d026bd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701</Words>
  <Application>Microsoft Office PowerPoint</Application>
  <PresentationFormat>Widescreen</PresentationFormat>
  <Paragraphs>141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Krana Fat B</vt:lpstr>
      <vt:lpstr>Montserrat</vt:lpstr>
      <vt:lpstr>Montserrat SemiBold</vt:lpstr>
      <vt:lpstr>Segoe UI</vt:lpstr>
      <vt:lpstr>Office Theme</vt:lpstr>
      <vt:lpstr>How to Use WebEx Meetings and an Introduction to Online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attending the Study Strategies for New Learners workshop today. We would be grateful if you could take 5 minutes to complete our feedback form.</vt:lpstr>
    </vt:vector>
  </TitlesOfParts>
  <Company>QA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PowerPoint title here</dc:title>
  <dc:creator>Wright, Katherine</dc:creator>
  <cp:lastModifiedBy>Skelton, Alan</cp:lastModifiedBy>
  <cp:revision>139</cp:revision>
  <dcterms:created xsi:type="dcterms:W3CDTF">2020-07-21T14:02:16Z</dcterms:created>
  <dcterms:modified xsi:type="dcterms:W3CDTF">2022-05-06T12:30:53Z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0x0101007DE1F789FE3C364B8BBA95E922B7AD8C</vt:lpwstr>
  </property>
</Properties>
</file>