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342" r:id="rId6"/>
    <p:sldId id="261" r:id="rId7"/>
    <p:sldId id="343" r:id="rId8"/>
    <p:sldId id="298" r:id="rId9"/>
    <p:sldId id="345" r:id="rId10"/>
    <p:sldId id="374" r:id="rId11"/>
    <p:sldId id="363" r:id="rId12"/>
    <p:sldId id="346" r:id="rId13"/>
    <p:sldId id="347" r:id="rId14"/>
    <p:sldId id="344" r:id="rId15"/>
    <p:sldId id="368" r:id="rId16"/>
    <p:sldId id="373" r:id="rId17"/>
    <p:sldId id="319" r:id="rId18"/>
    <p:sldId id="364" r:id="rId19"/>
    <p:sldId id="375" r:id="rId20"/>
    <p:sldId id="280" r:id="rId21"/>
    <p:sldId id="340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06D6C6-E58F-1BB5-78DB-E60FA4D8944C}" name="Brown, Lorna" initials="BL" userId="S::lbrown2@qa.com::d96c7206-e457-4c30-83c6-7fe83b9b24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Lorna" initials="BL" lastIdx="72" clrIdx="0">
    <p:extLst>
      <p:ext uri="{19B8F6BF-5375-455C-9EA6-DF929625EA0E}">
        <p15:presenceInfo xmlns:p15="http://schemas.microsoft.com/office/powerpoint/2012/main" userId="S::lbrown2@qa.com::d96c7206-e457-4c30-83c6-7fe83b9b2466" providerId="AD"/>
      </p:ext>
    </p:extLst>
  </p:cmAuthor>
  <p:cmAuthor id="2" name="Walker, Eleanor" initials="WE" lastIdx="16" clrIdx="1">
    <p:extLst>
      <p:ext uri="{19B8F6BF-5375-455C-9EA6-DF929625EA0E}">
        <p15:presenceInfo xmlns:p15="http://schemas.microsoft.com/office/powerpoint/2012/main" userId="S::EWalker@qa.com::6154b497-89db-4c15-915e-52ab74dda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446A"/>
    <a:srgbClr val="FEF6F0"/>
    <a:srgbClr val="F36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885D-1E48-43E8-9D1E-2EA7E4B5E429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FFF7B-086C-44E4-A6A3-A7505654B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200">
              <a:latin typeface="Montserrat" panose="000005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897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06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37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2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07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04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05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80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99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u="sng"/>
          </a:p>
          <a:p>
            <a:pPr lvl="0"/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3CD40F-FE6C-41D5-8470-464606B38AF3}" type="slidenum">
              <a:t>18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711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6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7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8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13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5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75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58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6A8E-6F8C-40A2-B21A-7F822232F29A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6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E68E-0870-482F-8831-914C8E5B775F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17E7-EC0B-4B34-A5BD-07F08B75C3D2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7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98B-FB16-4D2C-9A21-889A648EA5C3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8DC0-A600-451E-B515-1AA26BC40E35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8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BECC-FC1D-4FC8-87C5-DF395097E6E1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9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DEFE-1448-4B05-9BBA-F47FB6FC0AE3}" type="datetime1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E7DF-496B-4F94-AD55-E8E0D7904853}" type="datetime1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8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A7C2-8F16-4E6E-A1AA-3E28D8C7A7D7}" type="datetime1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2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516-C79B-46DC-BC9B-61CD8AF65F3D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0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997A-6200-4F1B-8683-C49C52D1AD2B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2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1FF9-7568-4EB3-B275-2E9386480F7B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7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wcinDfD-EmwhqmiSXn3KJx4-QmcBv9NnNg4SAsynGNUMDRJTEhHQ1RYSVVMQVZCNjhBMlpMNExDTi4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alentdux.com/all-about-okrs-c6938cc273d9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71FB68A7-A656-A348-AE42-02B5F30E1E55}"/>
              </a:ext>
            </a:extLst>
          </p:cNvPr>
          <p:cNvSpPr txBox="1">
            <a:spLocks/>
          </p:cNvSpPr>
          <p:nvPr/>
        </p:nvSpPr>
        <p:spPr>
          <a:xfrm>
            <a:off x="1564640" y="966860"/>
            <a:ext cx="9491663" cy="16552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Getting started on your assignment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623AAC1-38C0-EC41-AF66-7EC76ACCB83E}"/>
              </a:ext>
            </a:extLst>
          </p:cNvPr>
          <p:cNvSpPr txBox="1">
            <a:spLocks/>
          </p:cNvSpPr>
          <p:nvPr/>
        </p:nvSpPr>
        <p:spPr>
          <a:xfrm>
            <a:off x="1564640" y="2838210"/>
            <a:ext cx="9270169" cy="21829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The session will start at ….</a:t>
            </a:r>
          </a:p>
          <a:p>
            <a:pPr algn="l"/>
            <a:r>
              <a:rPr lang="en-GB" sz="2000" b="1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Please check your speakers are working. If you are having difficulties seeing the screen or hearing, sign out and in again.</a:t>
            </a:r>
          </a:p>
          <a:p>
            <a:pPr algn="l"/>
            <a:r>
              <a:rPr lang="en-GB" sz="2000" b="1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Please mute your microphone/phone when joining the session. You can unmute yourself when necessary.</a:t>
            </a:r>
          </a:p>
          <a:p>
            <a:pPr algn="l"/>
            <a:endParaRPr lang="en-GB" dirty="0"/>
          </a:p>
          <a:p>
            <a:pPr algn="l"/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64254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2698"/>
            <a:ext cx="3246634" cy="1729606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10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370836" y="1401147"/>
            <a:ext cx="8541678" cy="49552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Familiarise yourself with module content, library portal, ACE home page</a:t>
            </a:r>
          </a:p>
          <a:p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  <a:cs typeface="Calibri" panose="020F0502020204030204"/>
              </a:rPr>
              <a:t>Make the most of the assignment brief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  <a:cs typeface="Calibri" panose="020F0502020204030204"/>
            </a:endParaRPr>
          </a:p>
          <a:p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Use module discussion forums to ask questions and exchange information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Ask your lecturer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  <a:cs typeface="Calibri"/>
            </a:endParaRP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  <a:cs typeface="Calibri"/>
              </a:rPr>
              <a:t>Keep a list of content with timings for recorded sessions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latin typeface="Montserrat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7165" y="258126"/>
            <a:ext cx="853803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Finding information quickly </a:t>
            </a:r>
            <a:endParaRPr lang="en-GB" sz="3600">
              <a:solidFill>
                <a:schemeClr val="accent2">
                  <a:lumMod val="50000"/>
                </a:schemeClr>
              </a:solidFill>
              <a:latin typeface="Krana Fat B" panose="00000B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8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2698"/>
            <a:ext cx="3069771" cy="2290468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11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312600" y="1669991"/>
            <a:ext cx="8657726" cy="45858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Read to the end and revisit frequently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Spend 5 minutes at an early stage on the marking band descriptors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Attend guidance sessions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Ask your lecturer if anything is unclear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Don't miss opportunities for developmental comments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endParaRPr lang="en-GB" sz="280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0507" y="629833"/>
            <a:ext cx="82499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Using the assignment brief: key points</a:t>
            </a:r>
          </a:p>
        </p:txBody>
      </p:sp>
    </p:spTree>
    <p:extLst>
      <p:ext uri="{BB962C8B-B14F-4D97-AF65-F5344CB8AC3E}">
        <p14:creationId xmlns:p14="http://schemas.microsoft.com/office/powerpoint/2010/main" val="326381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386873" y="258126"/>
            <a:ext cx="877706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Finding your thread :  Some approaches 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CD42AF-A5D9-4417-9860-D54006531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030308"/>
              </p:ext>
            </p:extLst>
          </p:nvPr>
        </p:nvGraphicFramePr>
        <p:xfrm>
          <a:off x="588697" y="1611312"/>
          <a:ext cx="10952252" cy="4114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46753">
                  <a:extLst>
                    <a:ext uri="{9D8B030D-6E8A-4147-A177-3AD203B41FA5}">
                      <a16:colId xmlns:a16="http://schemas.microsoft.com/office/drawing/2014/main" val="2024081059"/>
                    </a:ext>
                  </a:extLst>
                </a:gridCol>
                <a:gridCol w="8126694">
                  <a:extLst>
                    <a:ext uri="{9D8B030D-6E8A-4147-A177-3AD203B41FA5}">
                      <a16:colId xmlns:a16="http://schemas.microsoft.com/office/drawing/2014/main" val="1275997470"/>
                    </a:ext>
                  </a:extLst>
                </a:gridCol>
                <a:gridCol w="2078805">
                  <a:extLst>
                    <a:ext uri="{9D8B030D-6E8A-4147-A177-3AD203B41FA5}">
                      <a16:colId xmlns:a16="http://schemas.microsoft.com/office/drawing/2014/main" val="1209716817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Familiar?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41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1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'Diver writers’ use writing to help clarify their thinking</a:t>
                      </a:r>
                    </a:p>
                    <a:p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39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2</a:t>
                      </a:r>
                    </a:p>
                    <a:p>
                      <a:pPr lvl="0">
                        <a:buNone/>
                      </a:pP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'Patchwork writers' work on several sections concurrently, then connect, remove, </a:t>
                      </a:r>
                      <a:r>
                        <a:rPr lang="en-GB" sz="2000" b="1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resequence</a:t>
                      </a: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 material.</a:t>
                      </a:r>
                    </a:p>
                    <a:p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66684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3</a:t>
                      </a:r>
                    </a:p>
                    <a:p>
                      <a:pPr lvl="0">
                        <a:buNone/>
                      </a:pP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'Grand plan writers' read, then digest, then write according to a mental sense of direction.</a:t>
                      </a:r>
                    </a:p>
                    <a:p>
                      <a:pPr lvl="0">
                        <a:buNone/>
                      </a:pPr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>
                      <a:solidFill>
                        <a:schemeClr val="tx1"/>
                      </a:solidFill>
                    </a:lnR>
                    <a:lnT w="28575">
                      <a:solidFill>
                        <a:schemeClr val="tx1"/>
                      </a:solidFill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3572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4</a:t>
                      </a:r>
                    </a:p>
                  </a:txBody>
                  <a:tcPr>
                    <a:lnL w="28575">
                      <a:solidFill>
                        <a:schemeClr val="tx1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'Architect writers' list ideas and points, perhaps in a mind map, before they start to write.</a:t>
                      </a:r>
                    </a:p>
                    <a:p>
                      <a:pPr lvl="0">
                        <a:buNone/>
                      </a:pPr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b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6685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1EC9FCC-A66E-4AD9-BC94-BA5760D8B5EA}"/>
              </a:ext>
            </a:extLst>
          </p:cNvPr>
          <p:cNvSpPr txBox="1"/>
          <p:nvPr/>
        </p:nvSpPr>
        <p:spPr>
          <a:xfrm>
            <a:off x="1116807" y="973930"/>
            <a:ext cx="992266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>
                    <a:lumMod val="50000"/>
                  </a:schemeClr>
                </a:solidFill>
                <a:latin typeface="Montserrat"/>
              </a:rPr>
              <a:t>Creme and Lea (2008: 73 – 76) identify these approaches. 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062E8-0EEA-4E4C-8988-EFBFE26E7D1E}"/>
              </a:ext>
            </a:extLst>
          </p:cNvPr>
          <p:cNvSpPr txBox="1"/>
          <p:nvPr/>
        </p:nvSpPr>
        <p:spPr>
          <a:xfrm>
            <a:off x="507423" y="5919355"/>
            <a:ext cx="1106458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What are the benefits and drawbacks of each of these approaches?</a:t>
            </a:r>
            <a:r>
              <a:rPr lang="en-US" b="1" dirty="0"/>
              <a:t> 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55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71FB68A7-A656-A348-AE42-02B5F30E1E55}"/>
              </a:ext>
            </a:extLst>
          </p:cNvPr>
          <p:cNvSpPr txBox="1">
            <a:spLocks/>
          </p:cNvSpPr>
          <p:nvPr/>
        </p:nvSpPr>
        <p:spPr>
          <a:xfrm>
            <a:off x="1462482" y="260608"/>
            <a:ext cx="8642799" cy="16815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Finding the thread 2: Practical strategies</a:t>
            </a:r>
            <a:endParaRPr lang="en-GB" sz="3600">
              <a:solidFill>
                <a:schemeClr val="accent2">
                  <a:lumMod val="50000"/>
                </a:schemeClr>
              </a:solidFill>
              <a:latin typeface="Krana Fat B" panose="00000B00000000000000" pitchFamily="50" charset="0"/>
            </a:endParaRPr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13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4E0F1F-D4E0-4B4E-925A-ED1889D369F0}"/>
              </a:ext>
            </a:extLst>
          </p:cNvPr>
          <p:cNvSpPr txBox="1"/>
          <p:nvPr/>
        </p:nvSpPr>
        <p:spPr>
          <a:xfrm>
            <a:off x="765717" y="1425498"/>
            <a:ext cx="1045612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Mind-mapping (software, paper and sticky notes) to record ideas, add further points, group, sequence, annotate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    e.g.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Montserrat"/>
              </a:rPr>
              <a:t>padlet</a:t>
            </a:r>
            <a:endParaRPr lang="en-US" sz="2400" b="1" dirty="0" err="1">
              <a:solidFill>
                <a:schemeClr val="accent2">
                  <a:lumMod val="50000"/>
                </a:schemeClr>
              </a:solidFill>
              <a:latin typeface="Montserrat"/>
              <a:cs typeface="Calibri" panose="020F0502020204030204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  <a:ea typeface="+mn-lt"/>
                <a:cs typeface="+mn-lt"/>
              </a:rPr>
              <a:t>Recording yourself 'thinking aloud'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342900" indent="-342900">
              <a:buFont typeface="Wingdings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  <a:ea typeface="+mn-lt"/>
              <a:cs typeface="+mn-lt"/>
            </a:endParaRPr>
          </a:p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  <a:ea typeface="+mn-lt"/>
                <a:cs typeface="+mn-lt"/>
              </a:rPr>
              <a:t>Just start writing</a:t>
            </a:r>
          </a:p>
          <a:p>
            <a:endParaRPr lang="en-GB" sz="2400" b="1" dirty="0">
              <a:solidFill>
                <a:srgbClr val="000000"/>
              </a:solidFill>
              <a:latin typeface="Calibri" panose="020F0502020204030204"/>
              <a:ea typeface="+mn-lt"/>
              <a:cs typeface="+mn-lt"/>
            </a:endParaRPr>
          </a:p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  <a:ea typeface="+mn-lt"/>
                <a:cs typeface="+mn-lt"/>
              </a:rPr>
              <a:t>Do you use any approaches like this? Are they useful? What else can help? 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01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1493191" y="57572"/>
            <a:ext cx="8446734" cy="114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Making a start 1</a:t>
            </a: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227898"/>
              </p:ext>
            </p:extLst>
          </p:nvPr>
        </p:nvGraphicFramePr>
        <p:xfrm>
          <a:off x="864218" y="1208049"/>
          <a:ext cx="10924310" cy="49851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62155">
                  <a:extLst>
                    <a:ext uri="{9D8B030D-6E8A-4147-A177-3AD203B41FA5}">
                      <a16:colId xmlns:a16="http://schemas.microsoft.com/office/drawing/2014/main" val="1088711465"/>
                    </a:ext>
                  </a:extLst>
                </a:gridCol>
                <a:gridCol w="5462155">
                  <a:extLst>
                    <a:ext uri="{9D8B030D-6E8A-4147-A177-3AD203B41FA5}">
                      <a16:colId xmlns:a16="http://schemas.microsoft.com/office/drawing/2014/main" val="1932502724"/>
                    </a:ext>
                  </a:extLst>
                </a:gridCol>
              </a:tblGrid>
              <a:tr h="669422">
                <a:tc>
                  <a:txBody>
                    <a:bodyPr/>
                    <a:lstStyle/>
                    <a:p>
                      <a:pPr marL="0" lvl="1" indent="0">
                        <a:buNone/>
                        <a:defRPr/>
                      </a:pPr>
                      <a:r>
                        <a:rPr lang="en-GB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What’s difficult?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What can help?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13420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I've spent ages on the introduction but it still isn't right</a:t>
                      </a:r>
                      <a:endParaRPr lang="en-US" sz="1800" b="1" dirty="0"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841517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35661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238444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chemeClr val="tx1"/>
                      </a:solidFill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903107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I'm worried that my ideas are not good enough</a:t>
                      </a:r>
                      <a:endParaRPr lang="en-US" sz="1800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854645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064082"/>
                  </a:ext>
                </a:extLst>
              </a:tr>
              <a:tr h="47909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1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>
                        <a:buNone/>
                      </a:pP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880830"/>
                  </a:ext>
                </a:extLst>
              </a:tr>
              <a:tr h="47909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 don’t know for sure what I think </a:t>
                      </a:r>
                      <a:endParaRPr lang="en-US" sz="1800" b="1" dirty="0"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66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54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1493191" y="57572"/>
            <a:ext cx="8446734" cy="114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Making a start </a:t>
            </a: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A217933E-BC1D-449E-9A9B-DDD273545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81538"/>
              </p:ext>
            </p:extLst>
          </p:nvPr>
        </p:nvGraphicFramePr>
        <p:xfrm>
          <a:off x="585438" y="1115121"/>
          <a:ext cx="11402520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23954">
                  <a:extLst>
                    <a:ext uri="{9D8B030D-6E8A-4147-A177-3AD203B41FA5}">
                      <a16:colId xmlns:a16="http://schemas.microsoft.com/office/drawing/2014/main" val="2162550742"/>
                    </a:ext>
                  </a:extLst>
                </a:gridCol>
                <a:gridCol w="6778566">
                  <a:extLst>
                    <a:ext uri="{9D8B030D-6E8A-4147-A177-3AD203B41FA5}">
                      <a16:colId xmlns:a16="http://schemas.microsoft.com/office/drawing/2014/main" val="2841216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What's difficult?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What can help?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0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I've spent ages on the introduction but it still isn't right</a:t>
                      </a:r>
                      <a:endParaRPr lang="en-US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Write another section OR write the rest of the introduction as bullet points and move on</a:t>
                      </a:r>
                      <a:endParaRPr lang="en-US" b="1" dirty="0"/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0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I'm worried that my ideas are not good enough</a:t>
                      </a:r>
                      <a:endParaRPr lang="en-US" sz="2000" b="1" i="0" u="none" strike="noStrike" noProof="0" dirty="0">
                        <a:latin typeface="Montserrat"/>
                      </a:endParaRPr>
                    </a:p>
                    <a:p>
                      <a:pPr lvl="0">
                        <a:buNone/>
                      </a:pP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Tell others your ideas</a:t>
                      </a:r>
                    </a:p>
                    <a:p>
                      <a:pPr lvl="0">
                        <a:buNone/>
                      </a:pPr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Read another source or chapter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chemeClr val="tx1"/>
                      </a:solidFill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36155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 don’t know for sure what I think </a:t>
                      </a:r>
                      <a:endParaRPr lang="en-US" sz="2000" b="1" dirty="0"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Write to help understand what you think</a:t>
                      </a:r>
                      <a:endParaRPr lang="en-US" sz="2000" b="1" i="0" u="none" strike="noStrike" noProof="0" dirty="0">
                        <a:latin typeface="Montserra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Read some more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Revisit your </a:t>
                      </a:r>
                      <a:r>
                        <a:rPr lang="en-GB" sz="2000" b="1" i="0" u="none" strike="noStrike" noProof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mindmap</a:t>
                      </a: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 and/or notes</a:t>
                      </a:r>
                    </a:p>
                    <a:p>
                      <a:pPr lvl="0">
                        <a:buNone/>
                      </a:pP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88836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 still don't know how to begin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Outline and comment on a theory or model relevant to your topic. Can you work backwards and forwards from this, gradually building up your text round it?</a:t>
                      </a:r>
                    </a:p>
                  </a:txBody>
                  <a:tcPr>
                    <a:lnL w="19050">
                      <a:solidFill>
                        <a:schemeClr val="tx1"/>
                      </a:solidFill>
                    </a:lnL>
                    <a:lnR w="19050">
                      <a:solidFill>
                        <a:schemeClr val="tx1"/>
                      </a:solidFill>
                    </a:lnR>
                    <a:lnT w="19050">
                      <a:solidFill>
                        <a:schemeClr val="tx1"/>
                      </a:solidFill>
                    </a:lnT>
                    <a:lnB w="1905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06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73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1702083" y="136982"/>
            <a:ext cx="8042807" cy="1251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GB" sz="3200" b="1">
              <a:latin typeface="Montserrat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16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395917" y="439355"/>
            <a:ext cx="9094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What would you like to remember from today? 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2254F03-5840-4446-8EF9-E124B05D7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74647"/>
              </p:ext>
            </p:extLst>
          </p:nvPr>
        </p:nvGraphicFramePr>
        <p:xfrm>
          <a:off x="572303" y="1716096"/>
          <a:ext cx="11170962" cy="48311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52256">
                  <a:extLst>
                    <a:ext uri="{9D8B030D-6E8A-4147-A177-3AD203B41FA5}">
                      <a16:colId xmlns:a16="http://schemas.microsoft.com/office/drawing/2014/main" val="996275451"/>
                    </a:ext>
                  </a:extLst>
                </a:gridCol>
                <a:gridCol w="9418706">
                  <a:extLst>
                    <a:ext uri="{9D8B030D-6E8A-4147-A177-3AD203B41FA5}">
                      <a16:colId xmlns:a16="http://schemas.microsoft.com/office/drawing/2014/main" val="1327607544"/>
                    </a:ext>
                  </a:extLst>
                </a:gridCol>
              </a:tblGrid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6856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55110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7752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52951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9985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40810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72676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3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97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1872867" y="91333"/>
            <a:ext cx="7821976" cy="1438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You might also like: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Krana Fat B" panose="00000B00000000000000" pitchFamily="50" charset="0"/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3866920" y="2239813"/>
            <a:ext cx="8049956" cy="3046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More on breaking down the assignment question: 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Study Strategies for New Learners/Students: How to plan your assignment and manage your time - workshop slides and video guide.</a:t>
            </a:r>
          </a:p>
          <a:p>
            <a:pPr marL="0" lvl="1" indent="0">
              <a:buNone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ACE workshops and resources on Writing Introductions and Conclusions and Writing the Main Body (Writing Assignments – Structuring your work).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200" dirty="0">
              <a:highlight>
                <a:srgbClr val="FFFF00"/>
              </a:highlight>
              <a:latin typeface="Montserrat"/>
              <a:ea typeface="+mn-lt"/>
              <a:cs typeface="+mn-lt"/>
            </a:endParaRP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7921"/>
            <a:ext cx="3520519" cy="16893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76852" y="809628"/>
            <a:ext cx="9934041" cy="2204508"/>
          </a:xfrm>
        </p:spPr>
        <p:txBody>
          <a:bodyPr anchorCtr="1"/>
          <a:lstStyle/>
          <a:p>
            <a:pPr algn="ctr">
              <a:lnSpc>
                <a:spcPct val="100000"/>
              </a:lnSpc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/>
                <a:cs typeface="Arial"/>
              </a:rPr>
              <a:t>Thank you for attending the 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Montserrat"/>
                <a:cs typeface="Arial"/>
              </a:rPr>
              <a:t>Getting Started on Your Assignment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/>
                <a:cs typeface="Arial"/>
              </a:rPr>
              <a:t>workshop today.  </a:t>
            </a:r>
            <a:br>
              <a:rPr lang="en-GB" sz="3200" dirty="0">
                <a:latin typeface="Montserrat"/>
                <a:cs typeface="Arial" pitchFamily="34"/>
              </a:rPr>
            </a:br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Montserrat"/>
                <a:cs typeface="Arial"/>
              </a:rPr>
              <a:t>We would be grateful if you could take 5 minutes to complete our feedback form.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989673" y="3172355"/>
            <a:ext cx="5157782" cy="3684583"/>
          </a:xfrm>
        </p:spPr>
        <p:txBody>
          <a:bodyPr anchor="t"/>
          <a:lstStyle/>
          <a:p>
            <a:pPr marL="228600" indent="-228600"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Via the</a:t>
            </a:r>
            <a:r>
              <a:rPr lang="en-GB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b="0" dirty="0">
                <a:solidFill>
                  <a:schemeClr val="accent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</a:t>
            </a:r>
            <a:r>
              <a:rPr lang="en-GB" b="0" dirty="0">
                <a:solidFill>
                  <a:schemeClr val="accent2">
                    <a:lumMod val="50000"/>
                  </a:schemeClr>
                </a:solidFill>
              </a:rPr>
              <a:t> 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here and in the Chat Box</a:t>
            </a:r>
            <a:endParaRPr lang="en-GB" dirty="0">
              <a:solidFill>
                <a:schemeClr val="accent2">
                  <a:lumMod val="50000"/>
                </a:schemeClr>
              </a:solidFill>
              <a:cs typeface="Calibri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2">
                    <a:lumMod val="50000"/>
                  </a:schemeClr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https://forms.office.com/Pages/ResponsePage.aspx?id=lwcinDfD-EmwhqmiSXn3KJx4-QmcBv9NnNg4SAsynGNUMDRJTEhHQ1RYSVVMQVZCNjhBMlpMNExDTi4u</a:t>
            </a:r>
            <a:endParaRPr lang="en-GB" sz="1800" b="0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228600" lvl="0" indent="-228600">
              <a:buChar char="•"/>
            </a:pPr>
            <a:endParaRPr lang="en-GB" b="0" dirty="0"/>
          </a:p>
          <a:p>
            <a:pPr marL="228600" lvl="0" indent="-228600">
              <a:buChar char="•"/>
            </a:pPr>
            <a:endParaRPr lang="en-GB" b="0" dirty="0"/>
          </a:p>
        </p:txBody>
      </p:sp>
      <p:sp>
        <p:nvSpPr>
          <p:cNvPr id="4" name="Content Placeholder 5"/>
          <p:cNvSpPr txBox="1">
            <a:spLocks noGrp="1"/>
          </p:cNvSpPr>
          <p:nvPr>
            <p:ph type="body" idx="3"/>
          </p:nvPr>
        </p:nvSpPr>
        <p:spPr>
          <a:xfrm>
            <a:off x="6172200" y="3172355"/>
            <a:ext cx="5183184" cy="3684583"/>
          </a:xfrm>
        </p:spPr>
        <p:txBody>
          <a:bodyPr anchor="t"/>
          <a:lstStyle/>
          <a:p>
            <a:pPr marL="228600" lvl="0" indent="-228600"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By scanning the QR Code</a:t>
            </a:r>
            <a:endParaRPr lang="en-GB" dirty="0">
              <a:solidFill>
                <a:schemeClr val="accent2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5042" y="3653896"/>
            <a:ext cx="2857500" cy="285750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7168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71FB68A7-A656-A348-AE42-02B5F30E1E55}"/>
              </a:ext>
            </a:extLst>
          </p:cNvPr>
          <p:cNvSpPr txBox="1">
            <a:spLocks/>
          </p:cNvSpPr>
          <p:nvPr/>
        </p:nvSpPr>
        <p:spPr>
          <a:xfrm>
            <a:off x="1513512" y="404958"/>
            <a:ext cx="8918514" cy="5619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References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623AAC1-38C0-EC41-AF66-7EC76ACCB83E}"/>
              </a:ext>
            </a:extLst>
          </p:cNvPr>
          <p:cNvSpPr txBox="1">
            <a:spLocks/>
          </p:cNvSpPr>
          <p:nvPr/>
        </p:nvSpPr>
        <p:spPr>
          <a:xfrm>
            <a:off x="673527" y="1572896"/>
            <a:ext cx="11206353" cy="1920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Creme, P. and Lea, M. (2008): </a:t>
            </a:r>
            <a:r>
              <a:rPr lang="en-GB" b="1" i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Writing at university.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 [3rd </a:t>
            </a:r>
            <a:r>
              <a:rPr lang="en-GB" b="1" dirty="0" err="1">
                <a:solidFill>
                  <a:schemeClr val="accent2">
                    <a:lumMod val="50000"/>
                  </a:schemeClr>
                </a:solidFill>
                <a:latin typeface="Montserrat"/>
              </a:rPr>
              <a:t>edn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.] Maidenhead: Open University Press. 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algn="l"/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Prabhakar, M. (2020): </a:t>
            </a:r>
            <a:r>
              <a:rPr lang="en-GB" b="1" i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All about OKRs.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Available at:</a:t>
            </a:r>
            <a:r>
              <a:rPr lang="en-GB" b="1" dirty="0">
                <a:solidFill>
                  <a:srgbClr val="000000"/>
                </a:solidFill>
                <a:latin typeface="Montserrat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Montserrat"/>
                <a:hlinkClick r:id="rId3"/>
              </a:rPr>
              <a:t>https://blogs.talentdux.com/all-about-okrs-c6938cc273d9</a:t>
            </a:r>
            <a:r>
              <a:rPr lang="en-GB" b="1" dirty="0">
                <a:solidFill>
                  <a:srgbClr val="000000"/>
                </a:solidFill>
                <a:latin typeface="Montserrat"/>
              </a:rPr>
              <a:t>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(Accessed: 28 October 2021). [Image]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algn="l"/>
            <a:endParaRPr lang="en-GB" sz="2000" dirty="0">
              <a:solidFill>
                <a:srgbClr val="843C0C"/>
              </a:solidFill>
              <a:latin typeface="Montserrat" panose="00000500000000000000" pitchFamily="2" charset="0"/>
            </a:endParaRPr>
          </a:p>
          <a:p>
            <a:pPr algn="l"/>
            <a:endParaRPr lang="en-GB" sz="1600" dirty="0">
              <a:latin typeface="Montserrat" panose="00000500000000000000" pitchFamily="2" charset="0"/>
            </a:endParaRPr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3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1702083" y="136982"/>
            <a:ext cx="8042807" cy="1251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GB" sz="3200" b="1">
              <a:latin typeface="Montserrat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2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395917" y="439355"/>
            <a:ext cx="909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>
                <a:solidFill>
                  <a:schemeClr val="accent2">
                    <a:lumMod val="50000"/>
                  </a:schemeClr>
                </a:solidFill>
                <a:latin typeface="Krana Fat B"/>
              </a:rPr>
              <a:t>What is difficult about getting started? 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2254F03-5840-4446-8EF9-E124B05D7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56857"/>
              </p:ext>
            </p:extLst>
          </p:nvPr>
        </p:nvGraphicFramePr>
        <p:xfrm>
          <a:off x="572303" y="1716096"/>
          <a:ext cx="11170962" cy="48311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585481">
                  <a:extLst>
                    <a:ext uri="{9D8B030D-6E8A-4147-A177-3AD203B41FA5}">
                      <a16:colId xmlns:a16="http://schemas.microsoft.com/office/drawing/2014/main" val="996275451"/>
                    </a:ext>
                  </a:extLst>
                </a:gridCol>
                <a:gridCol w="5585481">
                  <a:extLst>
                    <a:ext uri="{9D8B030D-6E8A-4147-A177-3AD203B41FA5}">
                      <a16:colId xmlns:a16="http://schemas.microsoft.com/office/drawing/2014/main" val="1327607544"/>
                    </a:ext>
                  </a:extLst>
                </a:gridCol>
              </a:tblGrid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6856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55110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7752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52951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99852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40810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72676"/>
                  </a:ext>
                </a:extLst>
              </a:tr>
              <a:tr h="603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3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82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1546369" y="262974"/>
            <a:ext cx="8086946" cy="1661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Today’s topics</a:t>
            </a:r>
          </a:p>
          <a:p>
            <a:endParaRPr lang="en-GB">
              <a:solidFill>
                <a:srgbClr val="898989"/>
              </a:solidFill>
              <a:latin typeface="Calibri"/>
              <a:cs typeface="Calibri"/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4388913" y="2543348"/>
            <a:ext cx="7575437" cy="2889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lvl="1" indent="-179705"/>
            <a:endParaRPr lang="en-GB" sz="180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endParaRPr lang="en-GB" sz="2400">
              <a:latin typeface="Montserrat" panose="00000500000000000000" pitchFamily="2" charset="0"/>
            </a:endParaRPr>
          </a:p>
          <a:p>
            <a:pPr marL="0" lvl="1" indent="0">
              <a:buNone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Some obstacles and some possible strategies: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179705" lvl="1" indent="-179705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 Time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179705" lvl="1" indent="-179705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 Finding information</a:t>
            </a:r>
          </a:p>
          <a:p>
            <a:pPr marL="179705" lvl="1" indent="-179705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 Finding your thread</a:t>
            </a:r>
          </a:p>
          <a:p>
            <a:pPr marL="179705" lvl="1" indent="-179705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 Making a start</a:t>
            </a:r>
          </a:p>
          <a:p>
            <a:pPr marL="0" lvl="1" indent="0">
              <a:buNone/>
            </a:pPr>
            <a:endParaRPr lang="en-GB" sz="2400">
              <a:solidFill>
                <a:srgbClr val="FF0000"/>
              </a:solidFill>
              <a:latin typeface="Montserrat"/>
            </a:endParaRPr>
          </a:p>
          <a:p>
            <a:pPr marL="179705" lvl="1" indent="-179705"/>
            <a:endParaRPr lang="en-GB" sz="180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9705" lvl="1" indent="-179705"/>
            <a:endParaRPr lang="en-GB" sz="1800">
              <a:latin typeface="Montserrat" panose="00000500000000000000" pitchFamily="2" charset="0"/>
            </a:endParaRP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3960"/>
            <a:ext cx="4125780" cy="20941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7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1702083" y="136982"/>
            <a:ext cx="8042807" cy="1251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GB" sz="3200" b="1">
              <a:latin typeface="Montserrat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448811" y="301690"/>
            <a:ext cx="8495554" cy="6669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>
                <a:solidFill>
                  <a:schemeClr val="accent2">
                    <a:lumMod val="50000"/>
                  </a:schemeClr>
                </a:solidFill>
                <a:latin typeface="Krana Fat B" panose="00000B00000000000000"/>
              </a:rPr>
              <a:t>Common difficulties in getting started</a:t>
            </a:r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E0283704-7202-496E-99A5-41D3564AD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144926"/>
              </p:ext>
            </p:extLst>
          </p:nvPr>
        </p:nvGraphicFramePr>
        <p:xfrm>
          <a:off x="658091" y="1073727"/>
          <a:ext cx="11155340" cy="55190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88835">
                  <a:extLst>
                    <a:ext uri="{9D8B030D-6E8A-4147-A177-3AD203B41FA5}">
                      <a16:colId xmlns:a16="http://schemas.microsoft.com/office/drawing/2014/main" val="58843490"/>
                    </a:ext>
                  </a:extLst>
                </a:gridCol>
                <a:gridCol w="2788835">
                  <a:extLst>
                    <a:ext uri="{9D8B030D-6E8A-4147-A177-3AD203B41FA5}">
                      <a16:colId xmlns:a16="http://schemas.microsoft.com/office/drawing/2014/main" val="2255913467"/>
                    </a:ext>
                  </a:extLst>
                </a:gridCol>
                <a:gridCol w="2788835">
                  <a:extLst>
                    <a:ext uri="{9D8B030D-6E8A-4147-A177-3AD203B41FA5}">
                      <a16:colId xmlns:a16="http://schemas.microsoft.com/office/drawing/2014/main" val="743894369"/>
                    </a:ext>
                  </a:extLst>
                </a:gridCol>
                <a:gridCol w="2788835">
                  <a:extLst>
                    <a:ext uri="{9D8B030D-6E8A-4147-A177-3AD203B41FA5}">
                      <a16:colId xmlns:a16="http://schemas.microsoft.com/office/drawing/2014/main" val="1740053908"/>
                    </a:ext>
                  </a:extLst>
                </a:gridCol>
              </a:tblGrid>
              <a:tr h="489899"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Time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Missing information 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Finding your thread 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Making a start</a:t>
                      </a:r>
                    </a:p>
                  </a:txBody>
                  <a:tcPr>
                    <a:lnL w="19050">
                      <a:solidFill>
                        <a:srgbClr val="C00000"/>
                      </a:solidFill>
                    </a:lnL>
                    <a:lnR w="19050">
                      <a:solidFill>
                        <a:srgbClr val="C00000"/>
                      </a:solidFill>
                    </a:lnR>
                    <a:lnT w="19050">
                      <a:solidFill>
                        <a:srgbClr val="C00000"/>
                      </a:solidFill>
                    </a:lnT>
                    <a:lnB w="19050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863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Lack of time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Panic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Tiredness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Getting behind with the weekly reading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Intending to go back and make detailed notes later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Duplicating effort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Leaving it late to start writing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Not sure what is expected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Looking but not finding information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Missed classes containing key information and guidance</a:t>
                      </a:r>
                    </a:p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Forgotten what’s in the brief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Too many ideas / too much information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Don't know what to put in and what to leave out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Don't know what the 'message' is</a:t>
                      </a:r>
                    </a:p>
                    <a:p>
                      <a:pPr lvl="0" algn="ctr">
                        <a:buNone/>
                      </a:pP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endParaRPr lang="en-GB" sz="1800" b="1" i="0" u="none" strike="noStrike" noProof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800" b="1" i="0" u="none" strike="noStrike" noProof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800" b="1" i="0" u="none" strike="noStrike" noProof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Worried your text won't be good enough</a:t>
                      </a:r>
                    </a:p>
                    <a:p>
                      <a:pPr lvl="0" algn="ctr">
                        <a:buNone/>
                      </a:pPr>
                      <a:endParaRPr lang="en-GB" sz="1800" b="1" i="0" u="none" strike="noStrike" noProof="0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800" b="1" i="0" u="none" strike="noStrike" noProof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ontserrat"/>
                        </a:rPr>
                        <a:t>The first sentence</a:t>
                      </a:r>
                      <a:endParaRPr lang="en-GB" b="1">
                        <a:solidFill>
                          <a:schemeClr val="accent2">
                            <a:lumMod val="50000"/>
                          </a:schemeClr>
                        </a:solidFill>
                        <a:latin typeface="Montserrat"/>
                      </a:endParaRPr>
                    </a:p>
                  </a:txBody>
                  <a:tcPr>
                    <a:lnL w="19050">
                      <a:solidFill>
                        <a:srgbClr val="C00000"/>
                      </a:solidFill>
                    </a:lnL>
                    <a:lnR w="19050">
                      <a:solidFill>
                        <a:srgbClr val="C00000"/>
                      </a:solidFill>
                    </a:lnR>
                    <a:lnT w="19050">
                      <a:solidFill>
                        <a:srgbClr val="C00000"/>
                      </a:solidFill>
                    </a:lnT>
                    <a:lnB w="19050">
                      <a:solidFill>
                        <a:srgbClr val="C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49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2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5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7015" y="1064382"/>
            <a:ext cx="11089351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800" b="1">
                <a:solidFill>
                  <a:schemeClr val="accent2">
                    <a:lumMod val="50000"/>
                  </a:schemeClr>
                </a:solidFill>
                <a:latin typeface="Montserrat"/>
              </a:rPr>
              <a:t>Top tips? </a:t>
            </a:r>
            <a:endParaRPr lang="en-GB" sz="2800" b="1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3310" y="326765"/>
            <a:ext cx="797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Time – not enough, not good-quality</a:t>
            </a:r>
          </a:p>
        </p:txBody>
      </p:sp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407A2FB8-8083-4BAB-B199-ABA3D7BBF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44359"/>
              </p:ext>
            </p:extLst>
          </p:nvPr>
        </p:nvGraphicFramePr>
        <p:xfrm>
          <a:off x="384783" y="1981429"/>
          <a:ext cx="11422434" cy="4094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03334">
                  <a:extLst>
                    <a:ext uri="{9D8B030D-6E8A-4147-A177-3AD203B41FA5}">
                      <a16:colId xmlns:a16="http://schemas.microsoft.com/office/drawing/2014/main" val="996275451"/>
                    </a:ext>
                  </a:extLst>
                </a:gridCol>
                <a:gridCol w="9119100">
                  <a:extLst>
                    <a:ext uri="{9D8B030D-6E8A-4147-A177-3AD203B41FA5}">
                      <a16:colId xmlns:a16="http://schemas.microsoft.com/office/drawing/2014/main" val="1327607544"/>
                    </a:ext>
                  </a:extLst>
                </a:gridCol>
              </a:tblGrid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68562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55110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77522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52951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40810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72676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3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3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3864"/>
            <a:ext cx="2886801" cy="1708440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6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939424" y="1440386"/>
            <a:ext cx="8667903" cy="45137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Getting organised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Montserrat"/>
              <a:cs typeface="Calibri"/>
            </a:endParaRPr>
          </a:p>
          <a:p>
            <a:pPr marL="457200" indent="-457200">
              <a:buFontTx/>
              <a:buChar char="-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Setting up systems, routines and files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Tx/>
              <a:buChar char="-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Allocating time for all stages / aspects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457200" indent="-457200">
              <a:buFontTx/>
              <a:buChar char="-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Using available pieces of time efficiently (Rocks, Pebbles, Sand?)</a:t>
            </a:r>
            <a:r>
              <a:rPr lang="en-GB" sz="2400" b="1" dirty="0">
                <a:solidFill>
                  <a:srgbClr val="FF0000"/>
                </a:solidFill>
                <a:latin typeface="Montserrat"/>
              </a:rPr>
              <a:t> </a:t>
            </a:r>
            <a:endParaRPr lang="en-GB" sz="24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endParaRPr lang="en-GB" sz="2400" b="1" dirty="0">
              <a:solidFill>
                <a:srgbClr val="FF0000"/>
              </a:solidFill>
              <a:latin typeface="Montserrat"/>
            </a:endParaRP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Start early</a:t>
            </a: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Avoid duplication of effort</a:t>
            </a: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Have a notebook or Word doc for thoughts that occur during the day</a:t>
            </a: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Plan times for relaxation and take them</a:t>
            </a:r>
          </a:p>
          <a:p>
            <a:pPr marL="457200" indent="-4572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Ask for help if you need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9287" y="629833"/>
            <a:ext cx="797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 panose="00000B00000000000000" pitchFamily="50" charset="0"/>
              </a:rPr>
              <a:t>Making the most of your time</a:t>
            </a:r>
          </a:p>
        </p:txBody>
      </p:sp>
    </p:spTree>
    <p:extLst>
      <p:ext uri="{BB962C8B-B14F-4D97-AF65-F5344CB8AC3E}">
        <p14:creationId xmlns:p14="http://schemas.microsoft.com/office/powerpoint/2010/main" val="388465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7202003" y="5679810"/>
            <a:ext cx="2215978" cy="94946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62668" y="6032115"/>
            <a:ext cx="2743200" cy="365125"/>
          </a:xfrm>
        </p:spPr>
        <p:txBody>
          <a:bodyPr/>
          <a:lstStyle/>
          <a:p>
            <a:fld id="{E539938C-644C-46DC-A348-D6152A5EE845}" type="slidenum">
              <a:rPr lang="en-GB" smtClean="0"/>
              <a:t>7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15673" y="1831969"/>
            <a:ext cx="793765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GB" sz="2400">
              <a:solidFill>
                <a:schemeClr val="accent2">
                  <a:lumMod val="50000"/>
                </a:schemeClr>
              </a:solidFill>
              <a:latin typeface="Montserra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5992" y="231515"/>
            <a:ext cx="797118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Making the most of your time: Rocks, Pebbles, Sand</a:t>
            </a:r>
            <a:endParaRPr lang="en-GB" sz="3600">
              <a:solidFill>
                <a:schemeClr val="accent2">
                  <a:lumMod val="50000"/>
                </a:schemeClr>
              </a:solidFill>
              <a:latin typeface="Krana Fat B" panose="00000B00000000000000" pitchFamily="50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3073899-7D83-474B-84D8-AF3873451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2379" y="1661363"/>
            <a:ext cx="8155128" cy="38816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A799A3-A60A-4BC5-AB3B-BE9785690FFD}"/>
              </a:ext>
            </a:extLst>
          </p:cNvPr>
          <p:cNvSpPr txBox="1"/>
          <p:nvPr/>
        </p:nvSpPr>
        <p:spPr>
          <a:xfrm>
            <a:off x="4726516" y="5746365"/>
            <a:ext cx="612282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>
                <a:solidFill>
                  <a:schemeClr val="accent2">
                    <a:lumMod val="50000"/>
                  </a:schemeClr>
                </a:solidFill>
                <a:latin typeface="Montserrat"/>
              </a:rPr>
              <a:t>Figure 1: Image of Rocks, Pebbles, Sand time management strategy (Prabhakar, 2020)</a:t>
            </a:r>
          </a:p>
        </p:txBody>
      </p:sp>
    </p:spTree>
    <p:extLst>
      <p:ext uri="{BB962C8B-B14F-4D97-AF65-F5344CB8AC3E}">
        <p14:creationId xmlns:p14="http://schemas.microsoft.com/office/powerpoint/2010/main" val="99844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2698"/>
            <a:ext cx="3246634" cy="1729606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8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26585" y="1492539"/>
            <a:ext cx="8102176" cy="489364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Annotated spreadsheet </a:t>
            </a:r>
          </a:p>
          <a:p>
            <a:pPr marL="342900" indent="-342900">
              <a:buFontTx/>
              <a:buChar char="-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For rapid location of texts you have read previously</a:t>
            </a:r>
          </a:p>
          <a:p>
            <a:pPr marL="342900" indent="-342900">
              <a:buFontTx/>
              <a:buChar char="-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For your reference list 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342900" indent="-342900">
              <a:buFont typeface="Wingdings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Take notes as you read</a:t>
            </a:r>
          </a:p>
          <a:p>
            <a:pPr marL="342900" indent="-342900">
              <a:buFont typeface="Wingdings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During online taught sessions, note down times when useful discussion starts</a:t>
            </a:r>
          </a:p>
          <a:p>
            <a:pPr marL="342900" indent="-342900">
              <a:buFont typeface="Wingdings"/>
              <a:buChar char="§"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latin typeface="Montserrat"/>
            </a:endParaRPr>
          </a:p>
          <a:p>
            <a:pPr marL="342900" indent="-342900">
              <a:buFont typeface="Wingdings"/>
              <a:buChar char="§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Montserrat"/>
              </a:rPr>
              <a:t>Jot down potentially useful theory / points / questions / ideas on an assignment template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§"/>
            </a:pPr>
            <a:endParaRPr lang="en-GB" sz="2400">
              <a:solidFill>
                <a:schemeClr val="accent2">
                  <a:lumMod val="50000"/>
                </a:schemeClr>
              </a:solidFill>
              <a:latin typeface="Montserra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1530" y="257492"/>
            <a:ext cx="936508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Avoiding duplication of effort </a:t>
            </a:r>
            <a:endParaRPr lang="en-GB" sz="3200">
              <a:solidFill>
                <a:schemeClr val="accent2">
                  <a:lumMod val="50000"/>
                </a:schemeClr>
              </a:solidFill>
              <a:latin typeface="Krana Fat B" panose="00000B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9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6567003" y="2627312"/>
            <a:ext cx="5403323" cy="40941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567004" y="4674393"/>
            <a:ext cx="2427644" cy="12881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latin typeface="Montserrat" panose="0000050000000000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3622C"/>
                </a:solidFill>
                <a:latin typeface="Montserrat" panose="00000500000000000000" pitchFamily="2" charset="0"/>
              </a:rPr>
              <a:t>The ACE Team</a:t>
            </a:r>
            <a:endParaRPr lang="en-GB" b="1"/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9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90621" y="1379019"/>
            <a:ext cx="7426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Top tips?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8722" y="293589"/>
            <a:ext cx="6089264" cy="6669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accent2">
                    <a:lumMod val="50000"/>
                  </a:schemeClr>
                </a:solidFill>
                <a:latin typeface="Krana Fat B"/>
              </a:rPr>
              <a:t>Missing information 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DD1E80A2-5CAE-4A1E-9D04-22A9F46D4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90902"/>
              </p:ext>
            </p:extLst>
          </p:nvPr>
        </p:nvGraphicFramePr>
        <p:xfrm>
          <a:off x="384782" y="2208810"/>
          <a:ext cx="11422434" cy="4094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51642">
                  <a:extLst>
                    <a:ext uri="{9D8B030D-6E8A-4147-A177-3AD203B41FA5}">
                      <a16:colId xmlns:a16="http://schemas.microsoft.com/office/drawing/2014/main" val="996275451"/>
                    </a:ext>
                  </a:extLst>
                </a:gridCol>
                <a:gridCol w="9570792">
                  <a:extLst>
                    <a:ext uri="{9D8B030D-6E8A-4147-A177-3AD203B41FA5}">
                      <a16:colId xmlns:a16="http://schemas.microsoft.com/office/drawing/2014/main" val="1327607544"/>
                    </a:ext>
                  </a:extLst>
                </a:gridCol>
              </a:tblGrid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68562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55110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77522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52951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40810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72676"/>
                  </a:ext>
                </a:extLst>
              </a:tr>
              <a:tr h="584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3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7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E1F789FE3C364B8BBA95E922B7AD8C" ma:contentTypeVersion="16" ma:contentTypeDescription="Create a new document." ma:contentTypeScope="" ma:versionID="b5e5ccb7d4b187fc48dd49d5354771c3">
  <xsd:schema xmlns:xsd="http://www.w3.org/2001/XMLSchema" xmlns:xs="http://www.w3.org/2001/XMLSchema" xmlns:p="http://schemas.microsoft.com/office/2006/metadata/properties" xmlns:ns2="8d19e6ba-005b-4b07-9ef0-28173d27cf17" xmlns:ns3="51b58b7f-359e-418a-8fc0-c5d77d026bdc" targetNamespace="http://schemas.microsoft.com/office/2006/metadata/properties" ma:root="true" ma:fieldsID="dec91ca518a420c8f0a8f3be14d21a7f" ns2:_="" ns3:_="">
    <xsd:import namespace="8d19e6ba-005b-4b07-9ef0-28173d27cf17"/>
    <xsd:import namespace="51b58b7f-359e-418a-8fc0-c5d77d026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9e6ba-005b-4b07-9ef0-28173d27c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5f1f1f9-0179-4c93-b971-8e9741e04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58b7f-359e-418a-8fc0-c5d77d026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8ddf30b-595b-41ab-b90f-5ca4b4c636b7}" ma:internalName="TaxCatchAll" ma:showField="CatchAllData" ma:web="51b58b7f-359e-418a-8fc0-c5d77d026b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19e6ba-005b-4b07-9ef0-28173d27cf17">
      <Terms xmlns="http://schemas.microsoft.com/office/infopath/2007/PartnerControls"/>
    </lcf76f155ced4ddcb4097134ff3c332f>
    <TaxCatchAll xmlns="51b58b7f-359e-418a-8fc0-c5d77d026bd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963DC-3F88-43AD-9EA3-1509ADDA5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19e6ba-005b-4b07-9ef0-28173d27cf17"/>
    <ds:schemaRef ds:uri="51b58b7f-359e-418a-8fc0-c5d77d026b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AB05EB-8B01-4710-8A9C-D747222229CA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a7677e7-abeb-455e-991f-91fddcee14e7"/>
    <ds:schemaRef ds:uri="http://purl.org/dc/terms/"/>
    <ds:schemaRef ds:uri="http://schemas.microsoft.com/office/infopath/2007/PartnerControls"/>
    <ds:schemaRef ds:uri="76a520ec-ab92-4b77-8c9f-0dcd39b25048"/>
    <ds:schemaRef ds:uri="http://www.w3.org/XML/1998/namespace"/>
    <ds:schemaRef ds:uri="8d19e6ba-005b-4b07-9ef0-28173d27cf17"/>
    <ds:schemaRef ds:uri="51b58b7f-359e-418a-8fc0-c5d77d026bdc"/>
  </ds:schemaRefs>
</ds:datastoreItem>
</file>

<file path=customXml/itemProps3.xml><?xml version="1.0" encoding="utf-8"?>
<ds:datastoreItem xmlns:ds="http://schemas.openxmlformats.org/officeDocument/2006/customXml" ds:itemID="{87538F74-CD23-4343-8F05-1C4AC8F0FA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1031</Words>
  <Application>Microsoft Office PowerPoint</Application>
  <PresentationFormat>Widescreen</PresentationFormat>
  <Paragraphs>207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attending the Getting Started on Your Assignment workshop today.   We would be grateful if you could take 5 minutes to complete our feedback form.</vt:lpstr>
      <vt:lpstr>PowerPoint Presentation</vt:lpstr>
    </vt:vector>
  </TitlesOfParts>
  <Company>QA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PowerPoint title here</dc:title>
  <dc:creator>Wright, Katherine</dc:creator>
  <cp:lastModifiedBy>Brown, Lorna</cp:lastModifiedBy>
  <cp:revision>44</cp:revision>
  <dcterms:created xsi:type="dcterms:W3CDTF">2020-07-21T14:02:16Z</dcterms:created>
  <dcterms:modified xsi:type="dcterms:W3CDTF">2023-06-01T08:43:41Z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0x0101007DE1F789FE3C364B8BBA95E922B7AD8C</vt:lpwstr>
  </property>
</Properties>
</file>