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3.xml" ContentType="application/vnd.openxmlformats-officedocument.drawingml.chartshape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8"/>
  </p:notesMasterIdLst>
  <p:sldIdLst>
    <p:sldId id="265" r:id="rId5"/>
    <p:sldId id="314" r:id="rId6"/>
    <p:sldId id="312" r:id="rId7"/>
    <p:sldId id="267" r:id="rId8"/>
    <p:sldId id="268" r:id="rId9"/>
    <p:sldId id="266" r:id="rId10"/>
    <p:sldId id="316" r:id="rId11"/>
    <p:sldId id="317" r:id="rId12"/>
    <p:sldId id="318" r:id="rId13"/>
    <p:sldId id="319" r:id="rId14"/>
    <p:sldId id="321" r:id="rId15"/>
    <p:sldId id="324" r:id="rId16"/>
    <p:sldId id="325" r:id="rId17"/>
    <p:sldId id="326" r:id="rId18"/>
    <p:sldId id="323" r:id="rId19"/>
    <p:sldId id="273" r:id="rId20"/>
    <p:sldId id="330" r:id="rId21"/>
    <p:sldId id="328" r:id="rId22"/>
    <p:sldId id="322" r:id="rId23"/>
    <p:sldId id="329" r:id="rId24"/>
    <p:sldId id="269" r:id="rId25"/>
    <p:sldId id="327" r:id="rId26"/>
    <p:sldId id="270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3622C"/>
    <a:srgbClr val="FEF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–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92" autoAdjust="0"/>
  </p:normalViewPr>
  <p:slideViewPr>
    <p:cSldViewPr snapToGrid="0">
      <p:cViewPr varScale="1">
        <p:scale>
          <a:sx n="60" d="100"/>
          <a:sy n="60" d="100"/>
        </p:scale>
        <p:origin x="178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qalearning.sharepoint.com/sites/ACETeam/Shared%20Documents/General/Hema%20and%20Novaira/Mean%20Standard%20Deviation%20and%20Variance%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qalearning.sharepoint.com/sites/ACETeam/Shared%20Documents/General/Hema%20and%20Novaira/Mean%20Standard%20Deviation%20and%20Variance%20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qalearning.sharepoint.com/sites/ACETeam/Shared%20Documents/General/Hema%20and%20Novaira/Mean%20Standard%20Deviation%20and%20Variance%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qalearning.sharepoint.com/sites/ACETeam/Shared%20Documents/General/Hema%20and%20Novaira/Mean%20Standard%20Deviation%20and%20Variance%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qalearning.sharepoint.com/sites/ACETeam/Shared%20Documents/General/Hema%20and%20Novaira/MS%20Excel/Excel%20Descriptive%20Statistics/Mean,%20Variance%20and%20Standard%20Deviation/Mean%20Standard%20Deviation%20and%20Variance%20Solution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qalearning.sharepoint.com/sites/ACETeam/Shared%20Documents/General/Hema%20and%20Novaira/MS%20Excel/Excel%20Descriptive%20Statistics/Mean,%20Variance%20and%20Standard%20Deviation/Mean%20Standard%20Deviation%20and%20Variance%20Solution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Average height of men in the Netherlands in cm </a:t>
            </a:r>
          </a:p>
        </c:rich>
      </c:tx>
      <c:layout>
        <c:manualLayout>
          <c:xMode val="edge"/>
          <c:yMode val="edge"/>
          <c:x val="0.48041666666666666"/>
          <c:y val="3.24074074074074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'Sheet1 (2)'!$B$2:$B$12</c:f>
              <c:numCache>
                <c:formatCode>General</c:formatCode>
                <c:ptCount val="11"/>
                <c:pt idx="0">
                  <c:v>178</c:v>
                </c:pt>
                <c:pt idx="1">
                  <c:v>178</c:v>
                </c:pt>
                <c:pt idx="2">
                  <c:v>178</c:v>
                </c:pt>
                <c:pt idx="3">
                  <c:v>175</c:v>
                </c:pt>
                <c:pt idx="4">
                  <c:v>179</c:v>
                </c:pt>
                <c:pt idx="5">
                  <c:v>181</c:v>
                </c:pt>
                <c:pt idx="6">
                  <c:v>173</c:v>
                </c:pt>
                <c:pt idx="7">
                  <c:v>183</c:v>
                </c:pt>
                <c:pt idx="8">
                  <c:v>179</c:v>
                </c:pt>
                <c:pt idx="9">
                  <c:v>179</c:v>
                </c:pt>
                <c:pt idx="10">
                  <c:v>177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1D-4B22-8DD1-C0DF43701B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57814608"/>
        <c:axId val="957813952"/>
      </c:barChart>
      <c:catAx>
        <c:axId val="95781460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7813952"/>
        <c:crosses val="autoZero"/>
        <c:auto val="1"/>
        <c:lblAlgn val="ctr"/>
        <c:lblOffset val="100"/>
        <c:noMultiLvlLbl val="0"/>
      </c:catAx>
      <c:valAx>
        <c:axId val="957813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7814608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Average height of men in the Netherlands in</a:t>
            </a:r>
            <a:r>
              <a:rPr lang="en-US" baseline="0" dirty="0"/>
              <a:t> cm </a:t>
            </a: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48041666666666666"/>
          <c:y val="3.24074074074074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'Sheet1 (2)'!$B$2:$B$12</c:f>
              <c:numCache>
                <c:formatCode>General</c:formatCode>
                <c:ptCount val="11"/>
                <c:pt idx="0">
                  <c:v>178</c:v>
                </c:pt>
                <c:pt idx="1">
                  <c:v>178</c:v>
                </c:pt>
                <c:pt idx="2">
                  <c:v>178</c:v>
                </c:pt>
                <c:pt idx="3">
                  <c:v>175</c:v>
                </c:pt>
                <c:pt idx="4">
                  <c:v>179</c:v>
                </c:pt>
                <c:pt idx="5">
                  <c:v>181</c:v>
                </c:pt>
                <c:pt idx="6">
                  <c:v>173</c:v>
                </c:pt>
                <c:pt idx="7">
                  <c:v>183</c:v>
                </c:pt>
                <c:pt idx="8">
                  <c:v>179</c:v>
                </c:pt>
                <c:pt idx="9">
                  <c:v>179</c:v>
                </c:pt>
                <c:pt idx="10">
                  <c:v>177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BA-4957-88FD-2E062C1705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57814608"/>
        <c:axId val="957813952"/>
      </c:barChart>
      <c:catAx>
        <c:axId val="95781460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7813952"/>
        <c:crosses val="autoZero"/>
        <c:auto val="1"/>
        <c:lblAlgn val="ctr"/>
        <c:lblOffset val="100"/>
        <c:noMultiLvlLbl val="0"/>
      </c:catAx>
      <c:valAx>
        <c:axId val="957813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7814608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Average height of men in the UK in cm</a:t>
            </a:r>
            <a:endParaRPr lang="en-GB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'Sheet1 (2)'!$B$18:$B$28</c:f>
              <c:numCache>
                <c:formatCode>General</c:formatCode>
                <c:ptCount val="11"/>
                <c:pt idx="0">
                  <c:v>175</c:v>
                </c:pt>
                <c:pt idx="1">
                  <c:v>185</c:v>
                </c:pt>
                <c:pt idx="2">
                  <c:v>184</c:v>
                </c:pt>
                <c:pt idx="3">
                  <c:v>180</c:v>
                </c:pt>
                <c:pt idx="4">
                  <c:v>180</c:v>
                </c:pt>
                <c:pt idx="5">
                  <c:v>181</c:v>
                </c:pt>
                <c:pt idx="6">
                  <c:v>174</c:v>
                </c:pt>
                <c:pt idx="7">
                  <c:v>169</c:v>
                </c:pt>
                <c:pt idx="8">
                  <c:v>177</c:v>
                </c:pt>
                <c:pt idx="9">
                  <c:v>184</c:v>
                </c:pt>
                <c:pt idx="10">
                  <c:v>171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F2-4B88-9FC8-B2197E9762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47077072"/>
        <c:axId val="1047075432"/>
      </c:barChart>
      <c:catAx>
        <c:axId val="104707707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7075432"/>
        <c:crosses val="autoZero"/>
        <c:auto val="1"/>
        <c:lblAlgn val="ctr"/>
        <c:lblOffset val="100"/>
        <c:noMultiLvlLbl val="0"/>
      </c:catAx>
      <c:valAx>
        <c:axId val="1047075432"/>
        <c:scaling>
          <c:orientation val="minMax"/>
          <c:max val="190"/>
          <c:min val="16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7077072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Average height of men in the UK</a:t>
            </a:r>
            <a:endParaRPr lang="en-GB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6546887939088179E-2"/>
          <c:y val="0.12995431585927139"/>
          <c:w val="0.92165028515350778"/>
          <c:h val="0.798224071690459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'Sheet1 (2)'!$B$18:$B$28</c:f>
              <c:numCache>
                <c:formatCode>General</c:formatCode>
                <c:ptCount val="11"/>
                <c:pt idx="0">
                  <c:v>175</c:v>
                </c:pt>
                <c:pt idx="1">
                  <c:v>185</c:v>
                </c:pt>
                <c:pt idx="2">
                  <c:v>184</c:v>
                </c:pt>
                <c:pt idx="3">
                  <c:v>180</c:v>
                </c:pt>
                <c:pt idx="4">
                  <c:v>180</c:v>
                </c:pt>
                <c:pt idx="5">
                  <c:v>181</c:v>
                </c:pt>
                <c:pt idx="6">
                  <c:v>174</c:v>
                </c:pt>
                <c:pt idx="7">
                  <c:v>169</c:v>
                </c:pt>
                <c:pt idx="8">
                  <c:v>177</c:v>
                </c:pt>
                <c:pt idx="9">
                  <c:v>184</c:v>
                </c:pt>
                <c:pt idx="10">
                  <c:v>171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5A-4DDF-BA60-18F3CE8946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47077072"/>
        <c:axId val="1047075432"/>
      </c:barChart>
      <c:catAx>
        <c:axId val="104707707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7075432"/>
        <c:crosses val="autoZero"/>
        <c:auto val="1"/>
        <c:lblAlgn val="ctr"/>
        <c:lblOffset val="100"/>
        <c:noMultiLvlLbl val="0"/>
      </c:catAx>
      <c:valAx>
        <c:axId val="1047075432"/>
        <c:scaling>
          <c:orientation val="minMax"/>
          <c:max val="190"/>
          <c:min val="16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7077072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Average</a:t>
            </a:r>
            <a:r>
              <a:rPr lang="en-US" baseline="0"/>
              <a:t> height of men in the Netherlands </a:t>
            </a:r>
            <a:endParaRPr lang="en-US"/>
          </a:p>
        </c:rich>
      </c:tx>
      <c:layout>
        <c:manualLayout>
          <c:xMode val="edge"/>
          <c:yMode val="edge"/>
          <c:x val="0.48041666666666666"/>
          <c:y val="3.24074074074074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'Mean, V and SD'!$B$2:$B$12</c:f>
              <c:numCache>
                <c:formatCode>General</c:formatCode>
                <c:ptCount val="11"/>
                <c:pt idx="0">
                  <c:v>178</c:v>
                </c:pt>
                <c:pt idx="1">
                  <c:v>178</c:v>
                </c:pt>
                <c:pt idx="2">
                  <c:v>178</c:v>
                </c:pt>
                <c:pt idx="3">
                  <c:v>175</c:v>
                </c:pt>
                <c:pt idx="4">
                  <c:v>179</c:v>
                </c:pt>
                <c:pt idx="5">
                  <c:v>181</c:v>
                </c:pt>
                <c:pt idx="6">
                  <c:v>173</c:v>
                </c:pt>
                <c:pt idx="7">
                  <c:v>183</c:v>
                </c:pt>
                <c:pt idx="8">
                  <c:v>179</c:v>
                </c:pt>
                <c:pt idx="9">
                  <c:v>179</c:v>
                </c:pt>
                <c:pt idx="10">
                  <c:v>177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F7-48E0-B367-AC8E5ABB5E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57814608"/>
        <c:axId val="957813952"/>
      </c:barChart>
      <c:catAx>
        <c:axId val="95781460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7813952"/>
        <c:crosses val="autoZero"/>
        <c:auto val="1"/>
        <c:lblAlgn val="ctr"/>
        <c:lblOffset val="100"/>
        <c:noMultiLvlLbl val="0"/>
      </c:catAx>
      <c:valAx>
        <c:axId val="957813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7814608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Average height of men in the UK</a:t>
            </a:r>
            <a:endParaRPr lang="en-GB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'Mean, V and SD'!$B$19:$B$29</c:f>
              <c:numCache>
                <c:formatCode>General</c:formatCode>
                <c:ptCount val="11"/>
                <c:pt idx="0">
                  <c:v>175</c:v>
                </c:pt>
                <c:pt idx="1">
                  <c:v>185</c:v>
                </c:pt>
                <c:pt idx="2">
                  <c:v>184</c:v>
                </c:pt>
                <c:pt idx="3">
                  <c:v>180</c:v>
                </c:pt>
                <c:pt idx="4">
                  <c:v>180</c:v>
                </c:pt>
                <c:pt idx="5">
                  <c:v>181</c:v>
                </c:pt>
                <c:pt idx="6">
                  <c:v>174</c:v>
                </c:pt>
                <c:pt idx="7">
                  <c:v>169</c:v>
                </c:pt>
                <c:pt idx="8">
                  <c:v>177</c:v>
                </c:pt>
                <c:pt idx="9">
                  <c:v>184</c:v>
                </c:pt>
                <c:pt idx="10">
                  <c:v>171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16-464C-968F-5EFD1AF6EF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47077072"/>
        <c:axId val="1047075432"/>
      </c:barChart>
      <c:catAx>
        <c:axId val="104707707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7075432"/>
        <c:crosses val="autoZero"/>
        <c:auto val="1"/>
        <c:lblAlgn val="ctr"/>
        <c:lblOffset val="100"/>
        <c:noMultiLvlLbl val="0"/>
      </c:catAx>
      <c:valAx>
        <c:axId val="1047075432"/>
        <c:scaling>
          <c:orientation val="minMax"/>
          <c:max val="190"/>
          <c:min val="16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7077072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0.11422</cdr:x>
      <cdr:y>0.45884</cdr:y>
    </cdr:from>
    <cdr:to>
      <cdr:x>0.97117</cdr:x>
      <cdr:y>0.45884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38072012-FBD5-C077-DE0A-8873564F5EB0}"/>
            </a:ext>
          </a:extLst>
        </cdr:cNvPr>
        <cdr:cNvCxnSpPr/>
      </cdr:nvCxnSpPr>
      <cdr:spPr>
        <a:xfrm xmlns:a="http://schemas.openxmlformats.org/drawingml/2006/main">
          <a:off x="747745" y="2045486"/>
          <a:ext cx="5609895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0.09236</cdr:x>
      <cdr:y>0.41782</cdr:y>
    </cdr:from>
    <cdr:to>
      <cdr:x>0.94931</cdr:x>
      <cdr:y>0.41782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38072012-FBD5-C077-DE0A-8873564F5EB0}"/>
            </a:ext>
          </a:extLst>
        </cdr:cNvPr>
        <cdr:cNvCxnSpPr/>
      </cdr:nvCxnSpPr>
      <cdr:spPr>
        <a:xfrm xmlns:a="http://schemas.openxmlformats.org/drawingml/2006/main">
          <a:off x="422275" y="1146175"/>
          <a:ext cx="3917950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0.08194</cdr:x>
      <cdr:y>0.40046</cdr:y>
    </cdr:from>
    <cdr:to>
      <cdr:x>0.96111</cdr:x>
      <cdr:y>0.67708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94A3C0F5-8D74-E634-9CF3-8FC3002D36AC}"/>
            </a:ext>
          </a:extLst>
        </cdr:cNvPr>
        <cdr:cNvSpPr/>
      </cdr:nvSpPr>
      <cdr:spPr>
        <a:xfrm xmlns:a="http://schemas.openxmlformats.org/drawingml/2006/main">
          <a:off x="374650" y="1098549"/>
          <a:ext cx="4019550" cy="758825"/>
        </a:xfrm>
        <a:prstGeom xmlns:a="http://schemas.openxmlformats.org/drawingml/2006/main" prst="rect">
          <a:avLst/>
        </a:prstGeom>
        <a:solidFill xmlns:a="http://schemas.openxmlformats.org/drawingml/2006/main">
          <a:srgbClr val="4472C4">
            <a:alpha val="47059"/>
          </a:srgb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lang="en-GB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C885D-1E48-43E8-9D1E-2EA7E4B5E429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FFF7B-086C-44E4-A6A3-A7505654B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570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https://www.investopedia.com/terms/d/descriptive_statistics.asp</a:t>
            </a:r>
          </a:p>
          <a:p>
            <a:r>
              <a:rPr lang="en-GB" dirty="0"/>
              <a:t>https://statistics.laerd.com/statistical-guides/descriptive-inferential-statistics.php</a:t>
            </a:r>
          </a:p>
          <a:p>
            <a:r>
              <a:rPr lang="en-GB" dirty="0"/>
              <a:t>https://study.com/academy/lesson/what-is-descriptive-statistics-examples-lesson-quiz.html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FFF7B-086C-44E4-A6A3-A7505654B4D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0498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https://study.com/academy/lesson/what-is-descriptive-statistics-examples-lesson-quiz.html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FFF7B-086C-44E4-A6A3-A7505654B4D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7596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https://www.investopedia.com/terms/d/descriptive_statistics.asp</a:t>
            </a:r>
          </a:p>
          <a:p>
            <a:r>
              <a:rPr lang="en-GB" dirty="0"/>
              <a:t>https://statistics.laerd.com/statistical-guides/descriptive-inferential-statistics.php</a:t>
            </a:r>
          </a:p>
          <a:p>
            <a:r>
              <a:rPr lang="en-GB" dirty="0"/>
              <a:t>https://study.com/academy/lesson/what-is-descriptive-statistics-examples-lesson-quiz.html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FFF7B-086C-44E4-A6A3-A7505654B4D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8529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https://www.investopedia.com/terms/d/descriptive_statistics.asp</a:t>
            </a:r>
          </a:p>
          <a:p>
            <a:r>
              <a:rPr lang="en-GB" dirty="0"/>
              <a:t>https://statistics.laerd.com/statistical-guides/descriptive-inferential-statistics.php</a:t>
            </a:r>
          </a:p>
          <a:p>
            <a:r>
              <a:rPr lang="en-GB" dirty="0"/>
              <a:t>https://study.com/academy/lesson/what-is-descriptive-statistics-examples-lesson-quiz.html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FFF7B-086C-44E4-A6A3-A7505654B4D7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0639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https://www.investopedia.com/ask/answers/021215/what-difference-between-standard-deviation-and-variance.asp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FFF7B-086C-44E4-A6A3-A7505654B4D7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0292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https://www.investopedia.com/ask/answers/021215/what-difference-between-standard-deviation-and-variance.asp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FFF7B-086C-44E4-A6A3-A7505654B4D7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5040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62B5A-800F-4942-8BDA-9C5FB49F80EE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175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62B5A-800F-4942-8BDA-9C5FB49F80E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184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https://baselinesupport.campuslabs.com/hc/en-us/articles/204305665-Types-of-Descriptive-Statistics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FFF7B-086C-44E4-A6A3-A7505654B4D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969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https://www.investopedia.com/terms/d/descriptive_statistics.asp</a:t>
            </a:r>
          </a:p>
          <a:p>
            <a:r>
              <a:rPr lang="en-GB" dirty="0"/>
              <a:t>https://statistics.laerd.com/statistical-guides/descriptive-inferential-statistics.php</a:t>
            </a:r>
          </a:p>
          <a:p>
            <a:r>
              <a:rPr lang="en-GB" dirty="0"/>
              <a:t>https://study.com/academy/lesson/what-is-descriptive-statistics-examples-lesson-quiz.html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FFF7B-086C-44E4-A6A3-A7505654B4D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381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https://study.com/academy/lesson/what-is-descriptive-statistics-examples-lesson-quiz.html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FFF7B-086C-44E4-A6A3-A7505654B4D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3517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https://study.com/academy/lesson/what-is-descriptive-statistics-examples-lesson-quiz.html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FFF7B-086C-44E4-A6A3-A7505654B4D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0742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https://study.com/academy/lesson/what-is-descriptive-statistics-examples-lesson-quiz.html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FFF7B-086C-44E4-A6A3-A7505654B4D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984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https://study.com/academy/lesson/what-is-descriptive-statistics-examples-lesson-quiz.html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FFF7B-086C-44E4-A6A3-A7505654B4D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7934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https://study.com/academy/lesson/what-is-descriptive-statistics-examples-lesson-quiz.html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FFF7B-086C-44E4-A6A3-A7505654B4D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820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FEF6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85055-77E1-45E3-B58A-7FD5AD001012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938C-644C-46DC-A348-D6152A5EE845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238501" y="260501"/>
            <a:ext cx="11641379" cy="706359"/>
            <a:chOff x="238501" y="260501"/>
            <a:chExt cx="11641379" cy="706359"/>
          </a:xfrm>
        </p:grpSpPr>
        <p:sp>
          <p:nvSpPr>
            <p:cNvPr id="8" name="Rectangle 7"/>
            <p:cNvSpPr/>
            <p:nvPr/>
          </p:nvSpPr>
          <p:spPr>
            <a:xfrm>
              <a:off x="9939925" y="260501"/>
              <a:ext cx="193995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F3622C"/>
                  </a:solidFill>
                  <a:latin typeface="Montserrat" panose="00000500000000000000" pitchFamily="2" charset="0"/>
                </a:rPr>
                <a:t>The ACE Team</a:t>
              </a:r>
              <a:endParaRPr lang="en-GB" b="1" dirty="0">
                <a:solidFill>
                  <a:srgbClr val="F3622C"/>
                </a:solidFill>
              </a:endParaRPr>
            </a:p>
          </p:txBody>
        </p:sp>
        <p:pic>
          <p:nvPicPr>
            <p:cNvPr id="9" name="Graphic 29" descr="Orange QA logo" title="QA logo">
              <a:extLst>
                <a:ext uri="{FF2B5EF4-FFF2-40B4-BE49-F238E27FC236}">
                  <a16:creationId xmlns:a16="http://schemas.microsoft.com/office/drawing/2014/main" id="{572E6A4A-143B-E94B-A1BF-29C50E635AE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8501" y="302478"/>
              <a:ext cx="960379" cy="66438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49062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85055-77E1-45E3-B58A-7FD5AD001012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938C-644C-46DC-A348-D6152A5EE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680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85055-77E1-45E3-B58A-7FD5AD001012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938C-644C-46DC-A348-D6152A5EE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070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85055-77E1-45E3-B58A-7FD5AD001012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938C-644C-46DC-A348-D6152A5EE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255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85055-77E1-45E3-B58A-7FD5AD001012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938C-644C-46DC-A348-D6152A5EE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289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85055-77E1-45E3-B58A-7FD5AD001012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938C-644C-46DC-A348-D6152A5EE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293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85055-77E1-45E3-B58A-7FD5AD001012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938C-644C-46DC-A348-D6152A5EE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447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85055-77E1-45E3-B58A-7FD5AD001012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938C-644C-46DC-A348-D6152A5EE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388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85055-77E1-45E3-B58A-7FD5AD001012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938C-644C-46DC-A348-D6152A5EE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52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85055-77E1-45E3-B58A-7FD5AD001012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938C-644C-46DC-A348-D6152A5EE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0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85055-77E1-45E3-B58A-7FD5AD001012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938C-644C-46DC-A348-D6152A5EE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124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6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422" y="135827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5527" y="2561495"/>
            <a:ext cx="10493326" cy="3481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85055-77E1-45E3-B58A-7FD5AD001012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9938C-644C-46DC-A348-D6152A5EE845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238501" y="260501"/>
            <a:ext cx="11641379" cy="706359"/>
            <a:chOff x="238501" y="260501"/>
            <a:chExt cx="11641379" cy="706359"/>
          </a:xfrm>
        </p:grpSpPr>
        <p:sp>
          <p:nvSpPr>
            <p:cNvPr id="8" name="Rectangle 7"/>
            <p:cNvSpPr/>
            <p:nvPr/>
          </p:nvSpPr>
          <p:spPr>
            <a:xfrm>
              <a:off x="9939925" y="260501"/>
              <a:ext cx="193995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F3622C"/>
                  </a:solidFill>
                  <a:latin typeface="Montserrat" panose="00000500000000000000" pitchFamily="2" charset="0"/>
                </a:rPr>
                <a:t>The ACE Team</a:t>
              </a:r>
              <a:endParaRPr lang="en-GB" b="1" dirty="0">
                <a:solidFill>
                  <a:srgbClr val="F3622C"/>
                </a:solidFill>
              </a:endParaRPr>
            </a:p>
          </p:txBody>
        </p:sp>
        <p:pic>
          <p:nvPicPr>
            <p:cNvPr id="9" name="Graphic 29" descr="Orange QA logo" title="QA logo">
              <a:extLst>
                <a:ext uri="{FF2B5EF4-FFF2-40B4-BE49-F238E27FC236}">
                  <a16:creationId xmlns:a16="http://schemas.microsoft.com/office/drawing/2014/main" id="{572E6A4A-143B-E94B-A1BF-29C50E635AE7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8501" y="302478"/>
              <a:ext cx="960379" cy="66438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5537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Krana Fat B" panose="00000B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thsisfun.com/data/standard-deviation-calculator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www.investopedia.com/ask/answers/021215/what-difference-between-standard-deviation-and-variance.asp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mathsisfun.com/data/#stats" TargetMode="External"/><Relationship Id="rId5" Type="http://schemas.openxmlformats.org/officeDocument/2006/relationships/hyperlink" Target="https://www.mathsisfun.com/data/frequency-grouped-mean-median-mode.html" TargetMode="External"/><Relationship Id="rId4" Type="http://schemas.openxmlformats.org/officeDocument/2006/relationships/hyperlink" Target="https://youtu.be/mk8tOD0t8M0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r/vgG8QgxeaD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BBB6D40-B4C9-8B4A-B2A6-126F64906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5383" y="1286540"/>
            <a:ext cx="7161957" cy="2885721"/>
          </a:xfrm>
        </p:spPr>
        <p:txBody>
          <a:bodyPr anchor="b" anchorCtr="0">
            <a:noAutofit/>
          </a:bodyPr>
          <a:lstStyle>
            <a:lvl1pPr algn="l">
              <a:lnSpc>
                <a:spcPts val="6000"/>
              </a:lnSpc>
              <a:defRPr sz="56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  <a:latin typeface="Krana Fat B"/>
              </a:rPr>
              <a:t>Mean, Standard Deviation and Variance</a:t>
            </a:r>
            <a:endParaRPr lang="en-US" noProof="0" dirty="0">
              <a:solidFill>
                <a:schemeClr val="tx1"/>
              </a:solidFill>
              <a:latin typeface="Krana Fat B" panose="00000B00000000000000" pitchFamily="50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4708812" y="-842693"/>
            <a:ext cx="11641379" cy="706359"/>
            <a:chOff x="238501" y="260501"/>
            <a:chExt cx="11641379" cy="706359"/>
          </a:xfrm>
        </p:grpSpPr>
        <p:sp>
          <p:nvSpPr>
            <p:cNvPr id="8" name="Rectangle 7"/>
            <p:cNvSpPr/>
            <p:nvPr/>
          </p:nvSpPr>
          <p:spPr>
            <a:xfrm>
              <a:off x="9939925" y="260501"/>
              <a:ext cx="193995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3622C"/>
                  </a:solidFill>
                  <a:effectLst/>
                  <a:uLnTx/>
                  <a:uFillTx/>
                  <a:latin typeface="Montserrat" panose="00000500000000000000" pitchFamily="2" charset="0"/>
                  <a:ea typeface="+mn-ea"/>
                  <a:cs typeface="+mn-cs"/>
                </a:rPr>
                <a:t>The ACE Team</a:t>
              </a:r>
              <a:endPara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3622C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9" name="Graphic 29" descr="Orange QA logo" title="QA logo">
              <a:extLst>
                <a:ext uri="{FF2B5EF4-FFF2-40B4-BE49-F238E27FC236}">
                  <a16:creationId xmlns:a16="http://schemas.microsoft.com/office/drawing/2014/main" id="{572E6A4A-143B-E94B-A1BF-29C50E635AE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8501" y="302478"/>
              <a:ext cx="960379" cy="664382"/>
            </a:xfrm>
            <a:prstGeom prst="rect">
              <a:avLst/>
            </a:prstGeom>
          </p:spPr>
        </p:pic>
      </p:grpSp>
      <p:pic>
        <p:nvPicPr>
          <p:cNvPr id="10" name="Picture 9" descr="Orange QA arrow" title="QA Arrow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25383" y="3676182"/>
            <a:ext cx="11141234" cy="3072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114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B623AAC1-38C0-EC41-AF66-7EC76ACCB83E}"/>
              </a:ext>
            </a:extLst>
          </p:cNvPr>
          <p:cNvSpPr txBox="1">
            <a:spLocks/>
          </p:cNvSpPr>
          <p:nvPr/>
        </p:nvSpPr>
        <p:spPr>
          <a:xfrm>
            <a:off x="5801734" y="2813355"/>
            <a:ext cx="1756623" cy="21787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2000" dirty="0">
                <a:latin typeface="Montserrat"/>
              </a:rPr>
              <a:t>Mean: </a:t>
            </a:r>
          </a:p>
          <a:p>
            <a:pPr algn="l">
              <a:defRPr/>
            </a:pPr>
            <a:endParaRPr lang="en-US" sz="2000" dirty="0">
              <a:latin typeface="Montserrat" panose="00000500000000000000" pitchFamily="2" charset="0"/>
            </a:endParaRPr>
          </a:p>
          <a:p>
            <a:pPr algn="l">
              <a:defRPr/>
            </a:pPr>
            <a:endParaRPr lang="en-US" sz="2000" dirty="0">
              <a:latin typeface="Montserrat" panose="00000500000000000000" pitchFamily="2" charset="0"/>
            </a:endParaRPr>
          </a:p>
        </p:txBody>
      </p:sp>
      <p:pic>
        <p:nvPicPr>
          <p:cNvPr id="6" name="Graphic 29">
            <a:extLst>
              <a:ext uri="{FF2B5EF4-FFF2-40B4-BE49-F238E27FC236}">
                <a16:creationId xmlns:a16="http://schemas.microsoft.com/office/drawing/2014/main" id="{572E6A4A-143B-E94B-A1BF-29C50E635A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01" y="302478"/>
            <a:ext cx="960379" cy="664382"/>
          </a:xfrm>
          <a:prstGeom prst="rect">
            <a:avLst/>
          </a:prstGeom>
        </p:spPr>
      </p:pic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4186CA33-2AD6-41E7-A482-D0B010BE5A22}"/>
              </a:ext>
            </a:extLst>
          </p:cNvPr>
          <p:cNvSpPr txBox="1">
            <a:spLocks/>
          </p:cNvSpPr>
          <p:nvPr/>
        </p:nvSpPr>
        <p:spPr>
          <a:xfrm>
            <a:off x="1198880" y="904207"/>
            <a:ext cx="9773920" cy="95690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prstClr val="black"/>
                </a:solidFill>
                <a:latin typeface="Krana Fat B" panose="00000B00000000000000" pitchFamily="50" charset="0"/>
              </a:rPr>
              <a:t>Measure of Central Tendency- Calculate the mean using the formula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rana Fat B" panose="00000B00000000000000" pitchFamily="50" charset="0"/>
              <a:ea typeface="+mj-ea"/>
              <a:cs typeface="+mj-cs"/>
            </a:endParaRPr>
          </a:p>
        </p:txBody>
      </p:sp>
      <p:pic>
        <p:nvPicPr>
          <p:cNvPr id="12" name="Picture 13">
            <a:extLst>
              <a:ext uri="{FF2B5EF4-FFF2-40B4-BE49-F238E27FC236}">
                <a16:creationId xmlns:a16="http://schemas.microsoft.com/office/drawing/2014/main" id="{2E88C8A1-493A-44F5-972B-8E8272C54B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0045" y="2605658"/>
            <a:ext cx="1448236" cy="956906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8D3ED6A-7ABF-025A-8BD0-C86930B298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709684"/>
              </p:ext>
            </p:extLst>
          </p:nvPr>
        </p:nvGraphicFramePr>
        <p:xfrm>
          <a:off x="1558337" y="1963031"/>
          <a:ext cx="2962382" cy="4102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5527">
                  <a:extLst>
                    <a:ext uri="{9D8B030D-6E8A-4147-A177-3AD203B41FA5}">
                      <a16:colId xmlns:a16="http://schemas.microsoft.com/office/drawing/2014/main" val="1672748523"/>
                    </a:ext>
                  </a:extLst>
                </a:gridCol>
                <a:gridCol w="1796855">
                  <a:extLst>
                    <a:ext uri="{9D8B030D-6E8A-4147-A177-3AD203B41FA5}">
                      <a16:colId xmlns:a16="http://schemas.microsoft.com/office/drawing/2014/main" val="1893225130"/>
                    </a:ext>
                  </a:extLst>
                </a:gridCol>
              </a:tblGrid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 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Height in cm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974172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 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272776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 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243303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 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898388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 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923502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 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1430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 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416403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 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560944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 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106327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 9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625125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 10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353460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 11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110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95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29">
            <a:extLst>
              <a:ext uri="{FF2B5EF4-FFF2-40B4-BE49-F238E27FC236}">
                <a16:creationId xmlns:a16="http://schemas.microsoft.com/office/drawing/2014/main" id="{572E6A4A-143B-E94B-A1BF-29C50E635A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01" y="302478"/>
            <a:ext cx="960379" cy="664382"/>
          </a:xfrm>
          <a:prstGeom prst="rect">
            <a:avLst/>
          </a:prstGeom>
        </p:spPr>
      </p:pic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4186CA33-2AD6-41E7-A482-D0B010BE5A22}"/>
              </a:ext>
            </a:extLst>
          </p:cNvPr>
          <p:cNvSpPr txBox="1">
            <a:spLocks/>
          </p:cNvSpPr>
          <p:nvPr/>
        </p:nvSpPr>
        <p:spPr>
          <a:xfrm>
            <a:off x="1198880" y="904207"/>
            <a:ext cx="9773920" cy="95690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prstClr val="black"/>
                </a:solidFill>
                <a:latin typeface="Krana Fat B" panose="00000B00000000000000" pitchFamily="50" charset="0"/>
              </a:rPr>
              <a:t>Measure of Central Tendency- Calculate the mean using the formula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rana Fat B" panose="00000B00000000000000" pitchFamily="50" charset="0"/>
              <a:ea typeface="+mj-ea"/>
              <a:cs typeface="+mj-cs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8D3ED6A-7ABF-025A-8BD0-C86930B298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244744"/>
              </p:ext>
            </p:extLst>
          </p:nvPr>
        </p:nvGraphicFramePr>
        <p:xfrm>
          <a:off x="969941" y="1963031"/>
          <a:ext cx="2962382" cy="4102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5527">
                  <a:extLst>
                    <a:ext uri="{9D8B030D-6E8A-4147-A177-3AD203B41FA5}">
                      <a16:colId xmlns:a16="http://schemas.microsoft.com/office/drawing/2014/main" val="1672748523"/>
                    </a:ext>
                  </a:extLst>
                </a:gridCol>
                <a:gridCol w="1796855">
                  <a:extLst>
                    <a:ext uri="{9D8B030D-6E8A-4147-A177-3AD203B41FA5}">
                      <a16:colId xmlns:a16="http://schemas.microsoft.com/office/drawing/2014/main" val="1893225130"/>
                    </a:ext>
                  </a:extLst>
                </a:gridCol>
              </a:tblGrid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 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Height in cm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974172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 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272776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 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243303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 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898388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 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923502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 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1430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 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416403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 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560944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 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106327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 9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625125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 10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353460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 11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110325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29643C53-DF6D-ECA2-E3B3-E5FA9D53DF10}"/>
              </a:ext>
            </a:extLst>
          </p:cNvPr>
          <p:cNvGrpSpPr/>
          <p:nvPr/>
        </p:nvGrpSpPr>
        <p:grpSpPr>
          <a:xfrm>
            <a:off x="4814633" y="2026642"/>
            <a:ext cx="6407426" cy="4102080"/>
            <a:chOff x="0" y="0"/>
            <a:chExt cx="4572000" cy="2743200"/>
          </a:xfrm>
        </p:grpSpPr>
        <p:graphicFrame>
          <p:nvGraphicFramePr>
            <p:cNvPr id="4" name="Chart 3">
              <a:extLst>
                <a:ext uri="{FF2B5EF4-FFF2-40B4-BE49-F238E27FC236}">
                  <a16:creationId xmlns:a16="http://schemas.microsoft.com/office/drawing/2014/main" id="{009F51EB-D99A-64AE-3B93-33FF67F2802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830657562"/>
                </p:ext>
              </p:extLst>
            </p:nvPr>
          </p:nvGraphicFramePr>
          <p:xfrm>
            <a:off x="0" y="0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D9FFBA5-A06B-9B25-6360-10DD2A796C55}"/>
                </a:ext>
              </a:extLst>
            </p:cNvPr>
            <p:cNvCxnSpPr>
              <a:cxnSpLocks/>
            </p:cNvCxnSpPr>
            <p:nvPr/>
          </p:nvCxnSpPr>
          <p:spPr>
            <a:xfrm>
              <a:off x="246655" y="1384300"/>
              <a:ext cx="4187203" cy="0"/>
            </a:xfrm>
            <a:prstGeom prst="line">
              <a:avLst/>
            </a:prstGeom>
            <a:ln w="38100">
              <a:solidFill>
                <a:sysClr val="windowText" lastClr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67851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29">
            <a:extLst>
              <a:ext uri="{FF2B5EF4-FFF2-40B4-BE49-F238E27FC236}">
                <a16:creationId xmlns:a16="http://schemas.microsoft.com/office/drawing/2014/main" id="{572E6A4A-143B-E94B-A1BF-29C50E635A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01" y="302478"/>
            <a:ext cx="960379" cy="664382"/>
          </a:xfrm>
          <a:prstGeom prst="rect">
            <a:avLst/>
          </a:prstGeom>
        </p:spPr>
      </p:pic>
      <p:sp>
        <p:nvSpPr>
          <p:cNvPr id="5" name="Text Placeholder 4"/>
          <p:cNvSpPr txBox="1">
            <a:spLocks/>
          </p:cNvSpPr>
          <p:nvPr/>
        </p:nvSpPr>
        <p:spPr>
          <a:xfrm>
            <a:off x="384783" y="1285169"/>
            <a:ext cx="5030055" cy="27540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ana Fat B" panose="00000B00000000000000" pitchFamily="50" charset="0"/>
                <a:ea typeface="+mn-ea"/>
                <a:cs typeface="+mn-cs"/>
              </a:rPr>
              <a:t>How can we interpret the </a:t>
            </a:r>
            <a:r>
              <a:rPr lang="en-GB" sz="4000" dirty="0">
                <a:solidFill>
                  <a:prstClr val="black"/>
                </a:solidFill>
                <a:latin typeface="Krana Fat B" panose="00000B00000000000000" pitchFamily="50" charset="0"/>
              </a:rPr>
              <a:t>data in this situation? 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rana Fat B" panose="00000B00000000000000" pitchFamily="50" charset="0"/>
              <a:ea typeface="+mn-ea"/>
              <a:cs typeface="+mn-cs"/>
            </a:endParaRPr>
          </a:p>
        </p:txBody>
      </p:sp>
      <p:sp>
        <p:nvSpPr>
          <p:cNvPr id="32" name="Text Placeholder 4"/>
          <p:cNvSpPr txBox="1">
            <a:spLocks/>
          </p:cNvSpPr>
          <p:nvPr/>
        </p:nvSpPr>
        <p:spPr>
          <a:xfrm>
            <a:off x="6292377" y="1879951"/>
            <a:ext cx="4437221" cy="15645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270000" indent="-270000" algn="ctr" defTabSz="914400" rtl="0" eaLnBrk="1" latinLnBrk="0" hangingPunct="1">
              <a:buFont typeface="Arial" panose="020B0604020202020204" pitchFamily="34" charset="0"/>
              <a:buChar char="•"/>
              <a:defRPr sz="120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80000" marR="0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  <a:defRPr/>
            </a:pPr>
            <a:r>
              <a:rPr lang="en-GB" sz="2000" b="1" dirty="0">
                <a:solidFill>
                  <a:prstClr val="black"/>
                </a:solidFill>
                <a:latin typeface="Montserrat" panose="00000500000000000000" pitchFamily="2" charset="0"/>
              </a:rPr>
              <a:t>Two different sets of data</a:t>
            </a:r>
          </a:p>
          <a:p>
            <a:pPr lvl="1">
              <a:lnSpc>
                <a:spcPct val="150000"/>
              </a:lnSpc>
              <a:defRPr/>
            </a:pPr>
            <a:r>
              <a:rPr lang="en-GB" sz="2000" b="1" dirty="0">
                <a:solidFill>
                  <a:prstClr val="black"/>
                </a:solidFill>
                <a:latin typeface="Montserrat" panose="00000500000000000000" pitchFamily="2" charset="0"/>
              </a:rPr>
              <a:t>Same mean </a:t>
            </a:r>
          </a:p>
        </p:txBody>
      </p:sp>
      <p:pic>
        <p:nvPicPr>
          <p:cNvPr id="33" name="Picture 32" descr="Yellow QA arrow" title="QA arrow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77667"/>
            <a:ext cx="5788325" cy="209413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939925" y="260501"/>
            <a:ext cx="1939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3622C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The ACE Team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2770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29">
            <a:extLst>
              <a:ext uri="{FF2B5EF4-FFF2-40B4-BE49-F238E27FC236}">
                <a16:creationId xmlns:a16="http://schemas.microsoft.com/office/drawing/2014/main" id="{572E6A4A-143B-E94B-A1BF-29C50E635A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01" y="302478"/>
            <a:ext cx="960379" cy="664382"/>
          </a:xfrm>
          <a:prstGeom prst="rect">
            <a:avLst/>
          </a:prstGeom>
        </p:spPr>
      </p:pic>
      <p:sp>
        <p:nvSpPr>
          <p:cNvPr id="5" name="Text Placeholder 4"/>
          <p:cNvSpPr txBox="1">
            <a:spLocks/>
          </p:cNvSpPr>
          <p:nvPr/>
        </p:nvSpPr>
        <p:spPr>
          <a:xfrm>
            <a:off x="384783" y="1285169"/>
            <a:ext cx="5030055" cy="27540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ana Fat B" panose="00000B00000000000000" pitchFamily="50" charset="0"/>
                <a:ea typeface="+mn-ea"/>
                <a:cs typeface="+mn-cs"/>
              </a:rPr>
              <a:t>How can we interpret the </a:t>
            </a:r>
            <a:r>
              <a:rPr lang="en-GB" sz="4000" dirty="0">
                <a:solidFill>
                  <a:prstClr val="black"/>
                </a:solidFill>
                <a:latin typeface="Krana Fat B" panose="00000B00000000000000" pitchFamily="50" charset="0"/>
              </a:rPr>
              <a:t>data in this situation? 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rana Fat B" panose="00000B00000000000000" pitchFamily="50" charset="0"/>
              <a:ea typeface="+mn-ea"/>
              <a:cs typeface="+mn-cs"/>
            </a:endParaRPr>
          </a:p>
        </p:txBody>
      </p:sp>
      <p:sp>
        <p:nvSpPr>
          <p:cNvPr id="32" name="Text Placeholder 4"/>
          <p:cNvSpPr txBox="1">
            <a:spLocks/>
          </p:cNvSpPr>
          <p:nvPr/>
        </p:nvSpPr>
        <p:spPr>
          <a:xfrm>
            <a:off x="6292377" y="1879951"/>
            <a:ext cx="4823546" cy="23103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270000" indent="-270000" algn="ctr" defTabSz="914400" rtl="0" eaLnBrk="1" latinLnBrk="0" hangingPunct="1">
              <a:buFont typeface="Arial" panose="020B0604020202020204" pitchFamily="34" charset="0"/>
              <a:buChar char="•"/>
              <a:defRPr sz="120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80000" marR="0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  <a:defRPr/>
            </a:pPr>
            <a:r>
              <a:rPr lang="en-GB" sz="2000" b="1" dirty="0">
                <a:solidFill>
                  <a:prstClr val="black"/>
                </a:solidFill>
                <a:latin typeface="Montserrat" panose="00000500000000000000" pitchFamily="2" charset="0"/>
              </a:rPr>
              <a:t>Two different sets of data</a:t>
            </a:r>
          </a:p>
          <a:p>
            <a:pPr lvl="1">
              <a:lnSpc>
                <a:spcPct val="150000"/>
              </a:lnSpc>
              <a:defRPr/>
            </a:pPr>
            <a:r>
              <a:rPr lang="en-GB" sz="2000" b="1" dirty="0">
                <a:solidFill>
                  <a:prstClr val="black"/>
                </a:solidFill>
                <a:latin typeface="Montserrat" panose="00000500000000000000" pitchFamily="2" charset="0"/>
              </a:rPr>
              <a:t>Same mean </a:t>
            </a:r>
          </a:p>
          <a:p>
            <a:pPr lvl="1">
              <a:lnSpc>
                <a:spcPct val="150000"/>
              </a:lnSpc>
              <a:defRPr/>
            </a:pPr>
            <a:r>
              <a:rPr lang="en-GB" sz="2000" b="1" dirty="0">
                <a:solidFill>
                  <a:prstClr val="black"/>
                </a:solidFill>
                <a:latin typeface="Montserrat" panose="00000500000000000000" pitchFamily="2" charset="0"/>
              </a:rPr>
              <a:t>We need Measure of Dispersion</a:t>
            </a:r>
          </a:p>
        </p:txBody>
      </p:sp>
      <p:pic>
        <p:nvPicPr>
          <p:cNvPr id="33" name="Picture 32" descr="Yellow QA arrow" title="QA arrow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77667"/>
            <a:ext cx="5788325" cy="209413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939925" y="260501"/>
            <a:ext cx="1939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3622C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The ACE Team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3111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9D06F-77CF-DC0E-2CD1-65763E536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Formulae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031A56-0FF0-B1C8-055B-99CF9A0F86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Mean – Central Tendency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2DAB3E-B013-2F05-98B6-E8D24AE4E6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Variance- Measure of Dispersion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922CA9A0-9C25-6A65-5885-ED4FE34981DB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b="1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b="1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b="1" dirty="0"/>
                  <a:t>Variance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 dirty="0" smtClean="0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p>
                        <m:r>
                          <a:rPr lang="en-GB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  <m:t>𝜮</m:t>
                            </m:r>
                            <m:d>
                              <m:dPr>
                                <m:ctrlPr>
                                  <a:rPr lang="en-US" b="1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b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b="1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</m:acc>
                              </m:e>
                            </m:d>
                          </m:e>
                          <m:sup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GB" b="1" i="1" dirty="0" smtClean="0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GB" b="1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US" sz="2400" b="1" dirty="0"/>
                  <a:t>Standard Deviation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𝒔</m:t>
                    </m:r>
                    <m:r>
                      <a:rPr lang="en-US" sz="2400" b="1" i="0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1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b="1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b="1" i="1" smtClean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1" i="1" smtClean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  <m:t>𝜮</m:t>
                                </m:r>
                                <m:d>
                                  <m:dPr>
                                    <m:ctrlPr>
                                      <a:rPr lang="en-US" sz="2400" b="1" i="1" smtClean="0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  <m:r>
                                      <a:rPr lang="en-US" sz="2400" b="1" i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sz="2400" b="1" i="1" smtClean="0">
                                            <a:solidFill>
                                              <a:srgbClr val="836967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400" b="1" i="1" smtClean="0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</m:acc>
                                  </m:e>
                                </m:d>
                              </m:e>
                              <m:sup>
                                <m:r>
                                  <a:rPr lang="en-US" sz="2400" b="1" i="0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𝒏</m:t>
                            </m:r>
                            <m:r>
                              <a:rPr lang="en-US" sz="2400" b="1" i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1" i="0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den>
                        </m:f>
                      </m:e>
                    </m:rad>
                  </m:oMath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922CA9A0-9C25-6A65-5885-ED4FE34981D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>
                <a:blip r:embed="rId2"/>
                <a:stretch>
                  <a:fillRect l="-1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13">
            <a:extLst>
              <a:ext uri="{FF2B5EF4-FFF2-40B4-BE49-F238E27FC236}">
                <a16:creationId xmlns:a16="http://schemas.microsoft.com/office/drawing/2014/main" id="{3515F9F9-47CC-A0D0-E6E7-86A581D5C19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2218531" y="3556794"/>
            <a:ext cx="2400300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4307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Placeholder 2">
                <a:extLst>
                  <a:ext uri="{FF2B5EF4-FFF2-40B4-BE49-F238E27FC236}">
                    <a16:creationId xmlns:a16="http://schemas.microsoft.com/office/drawing/2014/main" id="{B623AAC1-38C0-EC41-AF66-7EC76ACCB83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98880" y="2193550"/>
                <a:ext cx="9490362" cy="3676818"/>
              </a:xfrm>
              <a:prstGeom prst="rect">
                <a:avLst/>
              </a:prstGeom>
            </p:spPr>
            <p:txBody>
              <a:bodyPr vert="horz" lIns="0" tIns="0" rIns="0" bIns="0" rtlCol="0" anchor="t" anchorCtr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defRPr/>
                </a:pPr>
                <a:r>
                  <a:rPr lang="en-US" b="1" dirty="0">
                    <a:latin typeface="Montserrat"/>
                  </a:rPr>
                  <a:t>Variance</a:t>
                </a:r>
                <a:r>
                  <a:rPr lang="en-US" dirty="0">
                    <a:latin typeface="Montserrat"/>
                  </a:rPr>
                  <a:t> tells us how far, on average, each value is from the mean. </a:t>
                </a:r>
              </a:p>
              <a:p>
                <a:pPr algn="l">
                  <a:defRPr/>
                </a:pPr>
                <a:endParaRPr lang="en-US" dirty="0">
                  <a:latin typeface="Montserrat"/>
                </a:endParaRPr>
              </a:p>
              <a:p>
                <a:pPr algn="l">
                  <a:defRPr/>
                </a:pPr>
                <a:r>
                  <a:rPr lang="en-US" b="1" i="1" dirty="0">
                    <a:latin typeface="Montserrat"/>
                  </a:rPr>
                  <a:t>To find this, first find the difference of each item from the mean, then find the average (Sum and divide)</a:t>
                </a:r>
              </a:p>
              <a:p>
                <a:pPr algn="l">
                  <a:defRPr/>
                </a:pPr>
                <a:endParaRPr lang="en-US" b="1" i="1" dirty="0">
                  <a:latin typeface="Montserrat"/>
                </a:endParaRPr>
              </a:p>
              <a:p>
                <a:pPr algn="l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dirty="0" smtClean="0"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  <m:sup>
                          <m:r>
                            <a:rPr lang="en-GB" b="1" i="1" dirty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1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  <m:t>𝜮</m:t>
                              </m:r>
                              <m:d>
                                <m:dPr>
                                  <m:ctrlPr>
                                    <a:rPr lang="en-US" b="1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b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b="1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GB" b="1" i="1" dirty="0" smtClean="0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GB" b="1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Montserrat"/>
                </a:endParaRPr>
              </a:p>
            </p:txBody>
          </p:sp>
        </mc:Choice>
        <mc:Fallback xmlns="">
          <p:sp>
            <p:nvSpPr>
              <p:cNvPr id="10" name="Text Placeholder 2">
                <a:extLst>
                  <a:ext uri="{FF2B5EF4-FFF2-40B4-BE49-F238E27FC236}">
                    <a16:creationId xmlns:a16="http://schemas.microsoft.com/office/drawing/2014/main" id="{B623AAC1-38C0-EC41-AF66-7EC76ACCB8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8880" y="2193550"/>
                <a:ext cx="9490362" cy="3676818"/>
              </a:xfrm>
              <a:prstGeom prst="rect">
                <a:avLst/>
              </a:prstGeom>
              <a:blipFill>
                <a:blip r:embed="rId3"/>
                <a:stretch>
                  <a:fillRect l="-1992" t="-3483" r="-1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Graphic 29">
            <a:extLst>
              <a:ext uri="{FF2B5EF4-FFF2-40B4-BE49-F238E27FC236}">
                <a16:creationId xmlns:a16="http://schemas.microsoft.com/office/drawing/2014/main" id="{572E6A4A-143B-E94B-A1BF-29C50E635A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01" y="302478"/>
            <a:ext cx="960379" cy="66438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939925" y="260501"/>
            <a:ext cx="1939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3622C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The ACE Team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4186CA33-2AD6-41E7-A482-D0B010BE5A22}"/>
              </a:ext>
            </a:extLst>
          </p:cNvPr>
          <p:cNvSpPr txBox="1">
            <a:spLocks/>
          </p:cNvSpPr>
          <p:nvPr/>
        </p:nvSpPr>
        <p:spPr>
          <a:xfrm>
            <a:off x="1198880" y="904207"/>
            <a:ext cx="9491663" cy="68761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3600" dirty="0">
                <a:latin typeface="Krana Fat B"/>
              </a:rPr>
              <a:t>Measure of Dispersion: Variance</a:t>
            </a:r>
            <a:endParaRPr lang="en-GB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Krana Fat B" panose="00000B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711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Placeholder 2">
                <a:extLst>
                  <a:ext uri="{FF2B5EF4-FFF2-40B4-BE49-F238E27FC236}">
                    <a16:creationId xmlns:a16="http://schemas.microsoft.com/office/drawing/2014/main" id="{B623AAC1-38C0-EC41-AF66-7EC76ACCB83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98880" y="2193550"/>
                <a:ext cx="9490362" cy="3676818"/>
              </a:xfrm>
              <a:prstGeom prst="rect">
                <a:avLst/>
              </a:prstGeom>
            </p:spPr>
            <p:txBody>
              <a:bodyPr vert="horz" lIns="0" tIns="0" rIns="0" bIns="0" rtlCol="0" anchor="t" anchorCtr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defRPr/>
                </a:pPr>
                <a:r>
                  <a:rPr lang="en-US" b="1" dirty="0">
                    <a:latin typeface="Montserrat"/>
                  </a:rPr>
                  <a:t>Variance</a:t>
                </a:r>
                <a:r>
                  <a:rPr lang="en-US" dirty="0">
                    <a:latin typeface="Montserrat"/>
                  </a:rPr>
                  <a:t> tells us how far, on average, each value is from the mean 	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 dirty="0" smtClean="0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p>
                        <m:r>
                          <a:rPr lang="en-GB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  <m:t>𝜮</m:t>
                            </m:r>
                            <m:d>
                              <m:dPr>
                                <m:ctrlPr>
                                  <a:rPr lang="en-US" b="1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b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b="1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</m:acc>
                              </m:e>
                            </m:d>
                          </m:e>
                          <m:sup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GB" b="1" i="1" dirty="0" smtClean="0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GB" b="1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endParaRPr lang="en-US" b="1" dirty="0">
                  <a:latin typeface="Montserrat"/>
                </a:endParaRPr>
              </a:p>
              <a:p>
                <a:pPr algn="l">
                  <a:defRPr/>
                </a:pPr>
                <a:r>
                  <a:rPr lang="en-US" b="1" dirty="0">
                    <a:latin typeface="Montserrat"/>
                  </a:rPr>
                  <a:t>Standard Deviation </a:t>
                </a:r>
                <a:r>
                  <a:rPr lang="en-US" dirty="0">
                    <a:latin typeface="Montserrat"/>
                  </a:rPr>
                  <a:t>tells us how spread the data is either side of mean. It shows what the “average range” is, and which values might be outside a typical average range. 			</a:t>
                </a:r>
              </a:p>
              <a:p>
                <a:pPr algn="l">
                  <a:defRPr/>
                </a:pPr>
                <a:r>
                  <a:rPr lang="en-US" sz="2400" b="1" dirty="0">
                    <a:latin typeface="Montserrat"/>
                  </a:rPr>
                  <a:t>				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𝒔</m:t>
                    </m:r>
                    <m:r>
                      <a:rPr lang="en-US" sz="2400" b="1" i="0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1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b="1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b="1" i="1" smtClean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1" i="1" smtClean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  <m:t>𝜮</m:t>
                                </m:r>
                                <m:d>
                                  <m:dPr>
                                    <m:ctrlPr>
                                      <a:rPr lang="en-US" sz="2400" b="1" i="1" smtClean="0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  <m:r>
                                      <a:rPr lang="en-US" sz="2400" b="1" i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sz="2400" b="1" i="1" smtClean="0">
                                            <a:solidFill>
                                              <a:srgbClr val="836967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400" b="1" i="1" smtClean="0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</m:acc>
                                  </m:e>
                                </m:d>
                              </m:e>
                              <m:sup>
                                <m:r>
                                  <a:rPr lang="en-US" sz="2400" b="1" i="0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𝒏</m:t>
                            </m:r>
                            <m:r>
                              <a:rPr lang="en-US" sz="2400" b="1" i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1" i="0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2400" b="1" dirty="0">
                    <a:latin typeface="Montserrat"/>
                  </a:rPr>
                  <a:t> </a:t>
                </a:r>
              </a:p>
              <a:p>
                <a:pPr algn="l">
                  <a:defRPr/>
                </a:pPr>
                <a:r>
                  <a:rPr lang="en-US" b="1" dirty="0">
                    <a:latin typeface="Montserrat"/>
                  </a:rPr>
                  <a:t>The greater the variance and standard deviation, the wider the data is spread</a:t>
                </a:r>
                <a:endParaRPr lang="en-US" b="1" dirty="0"/>
              </a:p>
            </p:txBody>
          </p:sp>
        </mc:Choice>
        <mc:Fallback xmlns="">
          <p:sp>
            <p:nvSpPr>
              <p:cNvPr id="10" name="Text Placeholder 2">
                <a:extLst>
                  <a:ext uri="{FF2B5EF4-FFF2-40B4-BE49-F238E27FC236}">
                    <a16:creationId xmlns:a16="http://schemas.microsoft.com/office/drawing/2014/main" id="{B623AAC1-38C0-EC41-AF66-7EC76ACCB8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8880" y="2193550"/>
                <a:ext cx="9490362" cy="3676818"/>
              </a:xfrm>
              <a:prstGeom prst="rect">
                <a:avLst/>
              </a:prstGeom>
              <a:blipFill>
                <a:blip r:embed="rId3"/>
                <a:stretch>
                  <a:fillRect l="-1992" t="-3483" r="-2571" b="-104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Graphic 29">
            <a:extLst>
              <a:ext uri="{FF2B5EF4-FFF2-40B4-BE49-F238E27FC236}">
                <a16:creationId xmlns:a16="http://schemas.microsoft.com/office/drawing/2014/main" id="{572E6A4A-143B-E94B-A1BF-29C50E635A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01" y="302478"/>
            <a:ext cx="960379" cy="66438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939925" y="260501"/>
            <a:ext cx="1939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3622C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The ACE Team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4186CA33-2AD6-41E7-A482-D0B010BE5A22}"/>
              </a:ext>
            </a:extLst>
          </p:cNvPr>
          <p:cNvSpPr txBox="1">
            <a:spLocks/>
          </p:cNvSpPr>
          <p:nvPr/>
        </p:nvSpPr>
        <p:spPr>
          <a:xfrm>
            <a:off x="1198880" y="904207"/>
            <a:ext cx="9491663" cy="68761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3600" dirty="0">
                <a:latin typeface="Krana Fat B"/>
              </a:rPr>
              <a:t>Measure of Dispersion: Standard Deviation and Variance</a:t>
            </a:r>
            <a:endParaRPr lang="en-GB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Krana Fat B" panose="00000B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5398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F32DFE2-FDB7-CF9B-B2EA-281D0BE81B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7147" y="772488"/>
            <a:ext cx="4752975" cy="56007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5">
                <a:extLst>
                  <a:ext uri="{FF2B5EF4-FFF2-40B4-BE49-F238E27FC236}">
                    <a16:creationId xmlns:a16="http://schemas.microsoft.com/office/drawing/2014/main" id="{2963A1B4-1AD9-5BDF-1B05-C6651262A01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860568" y="1837255"/>
                <a:ext cx="5183188" cy="3684588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endParaRPr lang="en-US" b="1" i="1" dirty="0">
                  <a:latin typeface="Cambria Math" panose="020405030504060302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b="1" i="1" dirty="0">
                  <a:latin typeface="Cambria Math" panose="020405030504060302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b="1" dirty="0"/>
                  <a:t>Variance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 dirty="0" smtClean="0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p>
                        <m:r>
                          <a:rPr lang="en-GB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  <m:t>𝜮</m:t>
                            </m:r>
                            <m:d>
                              <m:dPr>
                                <m:ctrlPr>
                                  <a:rPr lang="en-US" b="1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b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b="1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</m:acc>
                              </m:e>
                            </m:d>
                          </m:e>
                          <m:sup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GB" b="1" i="1" dirty="0" smtClean="0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GB" b="1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endParaRPr lang="en-GB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GB" dirty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b="1" dirty="0"/>
                  <a:t>Standard Deviation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𝒔</m:t>
                    </m:r>
                    <m:r>
                      <a:rPr lang="en-US" b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1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1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1" i="1" smtClean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 smtClean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  <m:t>𝜮</m:t>
                                </m:r>
                                <m:d>
                                  <m:dPr>
                                    <m:ctrlPr>
                                      <a:rPr lang="en-US" b="1" i="1" smtClean="0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  <m:r>
                                      <a:rPr lang="en-US" b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b="1" i="1" smtClean="0">
                                            <a:solidFill>
                                              <a:srgbClr val="836967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</m:acc>
                                  </m:e>
                                </m:d>
                              </m:e>
                              <m:sup>
                                <m:r>
                                  <a:rPr lang="en-US" b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num>
                          <m:den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𝒏</m:t>
                            </m:r>
                            <m:r>
                              <a:rPr lang="en-US" b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den>
                        </m:f>
                      </m:e>
                    </m:rad>
                  </m:oMath>
                </a14:m>
                <a:endParaRPr lang="en-GB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GB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GB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GB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4" name="Content Placeholder 5">
                <a:extLst>
                  <a:ext uri="{FF2B5EF4-FFF2-40B4-BE49-F238E27FC236}">
                    <a16:creationId xmlns:a16="http://schemas.microsoft.com/office/drawing/2014/main" id="{2963A1B4-1AD9-5BDF-1B05-C6651262A0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0568" y="1837255"/>
                <a:ext cx="5183188" cy="3684588"/>
              </a:xfrm>
              <a:prstGeom prst="rect">
                <a:avLst/>
              </a:prstGeom>
              <a:blipFill>
                <a:blip r:embed="rId3"/>
                <a:stretch>
                  <a:fillRect l="-17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32647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631D8-0B9F-E54C-A4AD-63C014BAF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Let’s calculate the standard deviation and the variance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87150-DB6A-75F9-945A-35369DF8B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527" y="2561495"/>
            <a:ext cx="10493326" cy="1381760"/>
          </a:xfrm>
        </p:spPr>
        <p:txBody>
          <a:bodyPr>
            <a:normAutofit/>
          </a:bodyPr>
          <a:lstStyle/>
          <a:p>
            <a:r>
              <a:rPr lang="en-GB" dirty="0">
                <a:hlinkClick r:id="rId2"/>
              </a:rPr>
              <a:t>https://www.mathsisfun.com/data/standard-deviation-calculator.html</a:t>
            </a:r>
            <a:endParaRPr lang="en-GB" dirty="0"/>
          </a:p>
          <a:p>
            <a:r>
              <a:rPr lang="en-GB" dirty="0"/>
              <a:t>Or use =STDEV.S formula in Excel. 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6E31244-00E4-572B-4994-0A9AF69507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377684"/>
              </p:ext>
            </p:extLst>
          </p:nvPr>
        </p:nvGraphicFramePr>
        <p:xfrm>
          <a:off x="1523700" y="3887058"/>
          <a:ext cx="8725043" cy="27729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94087">
                  <a:extLst>
                    <a:ext uri="{9D8B030D-6E8A-4147-A177-3AD203B41FA5}">
                      <a16:colId xmlns:a16="http://schemas.microsoft.com/office/drawing/2014/main" val="978699289"/>
                    </a:ext>
                  </a:extLst>
                </a:gridCol>
                <a:gridCol w="3168435">
                  <a:extLst>
                    <a:ext uri="{9D8B030D-6E8A-4147-A177-3AD203B41FA5}">
                      <a16:colId xmlns:a16="http://schemas.microsoft.com/office/drawing/2014/main" val="2638746879"/>
                    </a:ext>
                  </a:extLst>
                </a:gridCol>
                <a:gridCol w="1270001">
                  <a:extLst>
                    <a:ext uri="{9D8B030D-6E8A-4147-A177-3AD203B41FA5}">
                      <a16:colId xmlns:a16="http://schemas.microsoft.com/office/drawing/2014/main" val="3143337375"/>
                    </a:ext>
                  </a:extLst>
                </a:gridCol>
                <a:gridCol w="3092520">
                  <a:extLst>
                    <a:ext uri="{9D8B030D-6E8A-4147-A177-3AD203B41FA5}">
                      <a16:colId xmlns:a16="http://schemas.microsoft.com/office/drawing/2014/main" val="712210279"/>
                    </a:ext>
                  </a:extLst>
                </a:gridCol>
              </a:tblGrid>
              <a:tr h="609259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The Netherlands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The UK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508308"/>
                  </a:ext>
                </a:extLst>
              </a:tr>
              <a:tr h="609259">
                <a:tc>
                  <a:txBody>
                    <a:bodyPr/>
                    <a:lstStyle/>
                    <a:p>
                      <a:r>
                        <a:rPr lang="en-GB" sz="2400" dirty="0"/>
                        <a:t>Mean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Mean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9749584"/>
                  </a:ext>
                </a:extLst>
              </a:tr>
              <a:tr h="1051597">
                <a:tc>
                  <a:txBody>
                    <a:bodyPr/>
                    <a:lstStyle/>
                    <a:p>
                      <a:r>
                        <a:rPr lang="en-GB" sz="2400" dirty="0"/>
                        <a:t>178.18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2.68 cm (dispersion is between 178.18-2.68 and 178.18+2.68)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178.18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5.42 (dispersion of data is between 178.18-5.42 and 178.18+5.42)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1231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30980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3DA5A-7811-76FC-B719-EB07FD100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295" y="811659"/>
            <a:ext cx="9851312" cy="1033505"/>
          </a:xfrm>
        </p:spPr>
        <p:txBody>
          <a:bodyPr>
            <a:normAutofit fontScale="90000"/>
          </a:bodyPr>
          <a:lstStyle/>
          <a:p>
            <a:r>
              <a:rPr lang="en-GB" dirty="0"/>
              <a:t>Comparison of the Standard Deviation between two sets of data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0E77839-174C-40EF-94D4-5B0852DB188E}"/>
              </a:ext>
            </a:extLst>
          </p:cNvPr>
          <p:cNvGrpSpPr/>
          <p:nvPr/>
        </p:nvGrpSpPr>
        <p:grpSpPr>
          <a:xfrm>
            <a:off x="932788" y="3210338"/>
            <a:ext cx="4644789" cy="3087719"/>
            <a:chOff x="0" y="0"/>
            <a:chExt cx="4572000" cy="2743200"/>
          </a:xfrm>
        </p:grpSpPr>
        <p:graphicFrame>
          <p:nvGraphicFramePr>
            <p:cNvPr id="10" name="Chart 9">
              <a:extLst>
                <a:ext uri="{FF2B5EF4-FFF2-40B4-BE49-F238E27FC236}">
                  <a16:creationId xmlns:a16="http://schemas.microsoft.com/office/drawing/2014/main" id="{5697C207-78DE-70B0-90C3-5B0B3A4074B6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0" y="0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D62758C-7CC5-DD22-C6E3-8910A1B66387}"/>
                </a:ext>
              </a:extLst>
            </p:cNvPr>
            <p:cNvSpPr/>
            <p:nvPr/>
          </p:nvSpPr>
          <p:spPr>
            <a:xfrm>
              <a:off x="371475" y="911225"/>
              <a:ext cx="4019550" cy="501650"/>
            </a:xfrm>
            <a:prstGeom prst="rect">
              <a:avLst/>
            </a:prstGeom>
            <a:solidFill>
              <a:srgbClr val="4472C4">
                <a:alpha val="47059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GB" sz="110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4404C05-BF4F-40D0-BE58-AA5C548E1993}"/>
              </a:ext>
            </a:extLst>
          </p:cNvPr>
          <p:cNvGrpSpPr/>
          <p:nvPr/>
        </p:nvGrpSpPr>
        <p:grpSpPr>
          <a:xfrm>
            <a:off x="6309823" y="3054778"/>
            <a:ext cx="4572000" cy="3111500"/>
            <a:chOff x="0" y="0"/>
            <a:chExt cx="4572000" cy="2743200"/>
          </a:xfrm>
        </p:grpSpPr>
        <p:graphicFrame>
          <p:nvGraphicFramePr>
            <p:cNvPr id="13" name="Chart 12">
              <a:extLst>
                <a:ext uri="{FF2B5EF4-FFF2-40B4-BE49-F238E27FC236}">
                  <a16:creationId xmlns:a16="http://schemas.microsoft.com/office/drawing/2014/main" id="{94A702DC-9486-29B7-2568-17F5A11238B5}"/>
                </a:ext>
              </a:extLst>
            </p:cNvPr>
            <p:cNvGraphicFramePr/>
            <p:nvPr/>
          </p:nvGraphicFramePr>
          <p:xfrm>
            <a:off x="0" y="0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45DAB26-C0AC-3538-BCD1-90003033CD71}"/>
                </a:ext>
              </a:extLst>
            </p:cNvPr>
            <p:cNvCxnSpPr/>
            <p:nvPr/>
          </p:nvCxnSpPr>
          <p:spPr>
            <a:xfrm flipV="1">
              <a:off x="371475" y="1444625"/>
              <a:ext cx="3987800" cy="12700"/>
            </a:xfrm>
            <a:prstGeom prst="line">
              <a:avLst/>
            </a:prstGeom>
            <a:ln w="38100">
              <a:solidFill>
                <a:sysClr val="windowText" lastClr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itle 1">
            <a:extLst>
              <a:ext uri="{FF2B5EF4-FFF2-40B4-BE49-F238E27FC236}">
                <a16:creationId xmlns:a16="http://schemas.microsoft.com/office/drawing/2014/main" id="{B4167C4D-3B03-52E1-8A57-D0E291D6EC46}"/>
              </a:ext>
            </a:extLst>
          </p:cNvPr>
          <p:cNvSpPr txBox="1">
            <a:spLocks/>
          </p:cNvSpPr>
          <p:nvPr/>
        </p:nvSpPr>
        <p:spPr>
          <a:xfrm>
            <a:off x="956522" y="2077112"/>
            <a:ext cx="9851312" cy="10335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Krana Fat B" panose="00000B00000000000000" pitchFamily="50" charset="0"/>
                <a:ea typeface="+mj-ea"/>
                <a:cs typeface="+mj-cs"/>
              </a:defRPr>
            </a:lvl1pPr>
          </a:lstStyle>
          <a:p>
            <a:r>
              <a:rPr lang="en-GB" dirty="0"/>
              <a:t>Suppose, a retailer is to order shipment for different sizes of trousers to both countries. How would they interpret this data and what conclusion could they make?</a:t>
            </a:r>
          </a:p>
        </p:txBody>
      </p:sp>
    </p:spTree>
    <p:extLst>
      <p:ext uri="{BB962C8B-B14F-4D97-AF65-F5344CB8AC3E}">
        <p14:creationId xmlns:p14="http://schemas.microsoft.com/office/powerpoint/2010/main" val="105985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29">
            <a:extLst>
              <a:ext uri="{FF2B5EF4-FFF2-40B4-BE49-F238E27FC236}">
                <a16:creationId xmlns:a16="http://schemas.microsoft.com/office/drawing/2014/main" id="{572E6A4A-143B-E94B-A1BF-29C50E635A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01" y="302478"/>
            <a:ext cx="960379" cy="664382"/>
          </a:xfrm>
          <a:prstGeom prst="rect">
            <a:avLst/>
          </a:prstGeom>
        </p:spPr>
      </p:pic>
      <p:sp>
        <p:nvSpPr>
          <p:cNvPr id="5" name="Text Placeholder 4"/>
          <p:cNvSpPr txBox="1">
            <a:spLocks/>
          </p:cNvSpPr>
          <p:nvPr/>
        </p:nvSpPr>
        <p:spPr>
          <a:xfrm>
            <a:off x="384783" y="1285169"/>
            <a:ext cx="2986053" cy="16059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ana Fat B" panose="00000B00000000000000" pitchFamily="50" charset="0"/>
                <a:ea typeface="+mn-ea"/>
                <a:cs typeface="+mn-cs"/>
              </a:rPr>
              <a:t>Overview</a:t>
            </a:r>
          </a:p>
        </p:txBody>
      </p:sp>
      <p:sp>
        <p:nvSpPr>
          <p:cNvPr id="32" name="Text Placeholder 4"/>
          <p:cNvSpPr txBox="1">
            <a:spLocks/>
          </p:cNvSpPr>
          <p:nvPr/>
        </p:nvSpPr>
        <p:spPr>
          <a:xfrm>
            <a:off x="6010497" y="1910993"/>
            <a:ext cx="5621337" cy="45665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270000" indent="-270000" algn="ctr" defTabSz="914400" rtl="0" eaLnBrk="1" latinLnBrk="0" hangingPunct="1">
              <a:buFont typeface="Arial" panose="020B0604020202020204" pitchFamily="34" charset="0"/>
              <a:buChar char="•"/>
              <a:defRPr sz="120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80000" marR="0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  <a:defRPr/>
            </a:pPr>
            <a:r>
              <a:rPr lang="en-GB" sz="2000" b="1" dirty="0">
                <a:solidFill>
                  <a:prstClr val="black"/>
                </a:solidFill>
                <a:latin typeface="Montserrat" panose="00000500000000000000" pitchFamily="2" charset="0"/>
              </a:rPr>
              <a:t>What is Mean </a:t>
            </a:r>
          </a:p>
          <a:p>
            <a:pPr lvl="1">
              <a:lnSpc>
                <a:spcPct val="150000"/>
              </a:lnSpc>
              <a:defRPr/>
            </a:pPr>
            <a:r>
              <a:rPr lang="en-GB" sz="2000" b="1" dirty="0">
                <a:solidFill>
                  <a:prstClr val="black"/>
                </a:solidFill>
                <a:latin typeface="Montserrat" panose="00000500000000000000" pitchFamily="2" charset="0"/>
              </a:rPr>
              <a:t>Why do we need Standard Deviation and Variance</a:t>
            </a:r>
          </a:p>
          <a:p>
            <a:pPr lvl="1">
              <a:lnSpc>
                <a:spcPct val="150000"/>
              </a:lnSpc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Interpreting the information from the analysis </a:t>
            </a:r>
          </a:p>
        </p:txBody>
      </p:sp>
      <p:pic>
        <p:nvPicPr>
          <p:cNvPr id="33" name="Picture 32" descr="Yellow QA arrow" title="QA arrow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77667"/>
            <a:ext cx="5788325" cy="209413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939925" y="260501"/>
            <a:ext cx="1939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3622C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The ACE Team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51994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27839-916E-2BC6-C6A5-6F21E357A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can you apply this knowledge to other scenarios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80D94-1052-375E-D069-E5B8FE6BC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A mean test score in Accounting module is 72%with an SD of 10</a:t>
            </a:r>
          </a:p>
          <a:p>
            <a:pPr marL="0" indent="0">
              <a:buNone/>
            </a:pPr>
            <a:r>
              <a:rPr lang="en-GB" dirty="0"/>
              <a:t>A mean test score in Economics module is 65% with an SD of 5</a:t>
            </a:r>
          </a:p>
          <a:p>
            <a:pPr marL="0" indent="0">
              <a:buNone/>
            </a:pPr>
            <a:r>
              <a:rPr lang="en-GB" dirty="0"/>
              <a:t>Which is better?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Average return on investment (profit) for company A is 1.68% with a SD of 3.8% </a:t>
            </a:r>
          </a:p>
          <a:p>
            <a:pPr marL="0" indent="0">
              <a:buNone/>
            </a:pPr>
            <a:r>
              <a:rPr lang="en-GB" dirty="0"/>
              <a:t>Average return on investment (profit) with company B is 5% with a SD of 6%</a:t>
            </a:r>
          </a:p>
          <a:p>
            <a:pPr marL="0" indent="0">
              <a:buNone/>
            </a:pPr>
            <a:r>
              <a:rPr lang="en-GB" dirty="0"/>
              <a:t>Which is better?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94381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29">
            <a:extLst>
              <a:ext uri="{FF2B5EF4-FFF2-40B4-BE49-F238E27FC236}">
                <a16:creationId xmlns:a16="http://schemas.microsoft.com/office/drawing/2014/main" id="{572E6A4A-143B-E94B-A1BF-29C50E635A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01" y="302478"/>
            <a:ext cx="960379" cy="664382"/>
          </a:xfrm>
          <a:prstGeom prst="rect">
            <a:avLst/>
          </a:prstGeom>
        </p:spPr>
      </p:pic>
      <p:sp>
        <p:nvSpPr>
          <p:cNvPr id="5" name="Text Placeholder 4"/>
          <p:cNvSpPr txBox="1">
            <a:spLocks/>
          </p:cNvSpPr>
          <p:nvPr/>
        </p:nvSpPr>
        <p:spPr>
          <a:xfrm>
            <a:off x="384783" y="1285169"/>
            <a:ext cx="4515990" cy="6643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sz="4000" dirty="0">
                <a:latin typeface="Krana Fat B"/>
              </a:rPr>
              <a:t>Explore further</a:t>
            </a:r>
            <a:endParaRPr lang="en-US" dirty="0">
              <a:ea typeface="+mn-ea"/>
              <a:cs typeface="+mn-cs"/>
            </a:endParaRPr>
          </a:p>
        </p:txBody>
      </p:sp>
      <p:pic>
        <p:nvPicPr>
          <p:cNvPr id="10" name="Picture 9" descr="Orange QA arrow" title="QA arrow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4310" y="354938"/>
            <a:ext cx="6306432" cy="1739432"/>
          </a:xfrm>
          <a:prstGeom prst="rect">
            <a:avLst/>
          </a:prstGeom>
        </p:spPr>
      </p:pic>
      <p:sp>
        <p:nvSpPr>
          <p:cNvPr id="7" name="Text Placeholder 4"/>
          <p:cNvSpPr txBox="1">
            <a:spLocks/>
          </p:cNvSpPr>
          <p:nvPr/>
        </p:nvSpPr>
        <p:spPr>
          <a:xfrm>
            <a:off x="384783" y="1949552"/>
            <a:ext cx="11495097" cy="43062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270000" indent="-270000" algn="ctr" defTabSz="914400" rtl="0" eaLnBrk="1" latinLnBrk="0" hangingPunct="1">
              <a:buFont typeface="Arial" panose="020B0604020202020204" pitchFamily="34" charset="0"/>
              <a:buChar char="•"/>
              <a:defRPr sz="120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80000" marR="0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defRPr/>
            </a:pPr>
            <a:r>
              <a:rPr lang="en-GB" sz="2400" dirty="0">
                <a:latin typeface="Montserrat"/>
              </a:rPr>
              <a:t>To understand more about Mean, Median, Mode and Standard Deviation, watch </a:t>
            </a:r>
            <a:r>
              <a:rPr lang="en-GB" sz="2400" dirty="0">
                <a:ea typeface="+mn-lt"/>
                <a:cs typeface="+mn-lt"/>
                <a:hlinkClick r:id="rId4"/>
              </a:rPr>
              <a:t>https://youtu.be/mk8tOD0t8M0</a:t>
            </a:r>
            <a:endParaRPr lang="en-GB" sz="24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179705" marR="0" lvl="1" indent="-17970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>
                <a:latin typeface="Montserrat"/>
              </a:rPr>
              <a:t>To understand more about grouped frequency data, see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  <a:hlinkClick r:id="rId5"/>
              </a:rPr>
              <a:t>https://www.mathsisfun.com/data/frequency-grouped-mean-median-mode.html</a:t>
            </a:r>
            <a:endParaRPr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0000500000000000000" pitchFamily="2" charset="0"/>
            </a:endParaRPr>
          </a:p>
          <a:p>
            <a:pPr lvl="1">
              <a:defRPr/>
            </a:pPr>
            <a:r>
              <a:rPr lang="en-GB" sz="2400" dirty="0">
                <a:latin typeface="Montserrat"/>
              </a:rPr>
              <a:t>See more on basic statistics here </a:t>
            </a:r>
            <a:r>
              <a:rPr lang="en-GB" sz="2400" dirty="0">
                <a:latin typeface="Montserrat"/>
                <a:hlinkClick r:id="rId6"/>
              </a:rPr>
              <a:t>https://www.mathsisfun.com/data/#stats</a:t>
            </a:r>
            <a:endParaRPr lang="en-GB" sz="2400" dirty="0">
              <a:latin typeface="Montserrat"/>
            </a:endParaRPr>
          </a:p>
          <a:p>
            <a:pPr lvl="1">
              <a:defRPr/>
            </a:pPr>
            <a:r>
              <a:rPr lang="en-GB" sz="2400" dirty="0">
                <a:latin typeface="Montserrat"/>
              </a:rPr>
              <a:t>The difference between variance and standard deviation </a:t>
            </a:r>
            <a:r>
              <a:rPr lang="en-GB" sz="2400" dirty="0">
                <a:latin typeface="Montserra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https://www.investopedia.com/ask/answers/021215/what-difference-between-standard-deviation-and-variance.asp</a:t>
            </a:r>
            <a:endParaRPr lang="en-GB" sz="2400" dirty="0">
              <a:latin typeface="Montserra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39925" y="260501"/>
            <a:ext cx="1939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3622C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The ACE Team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27031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73751"/>
            <a:ext cx="10515600" cy="1325563"/>
          </a:xfrm>
        </p:spPr>
        <p:txBody>
          <a:bodyPr/>
          <a:lstStyle/>
          <a:p>
            <a:r>
              <a:rPr lang="en-GB" dirty="0"/>
              <a:t>Confidence check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099" y="1469991"/>
            <a:ext cx="11353801" cy="4351338"/>
          </a:xfrm>
        </p:spPr>
        <p:txBody>
          <a:bodyPr>
            <a:normAutofit/>
          </a:bodyPr>
          <a:lstStyle/>
          <a:p>
            <a:r>
              <a:rPr lang="en-GB" dirty="0"/>
              <a:t>What is your starting point on Descriptive Statistics before the workshop?</a:t>
            </a:r>
          </a:p>
          <a:p>
            <a:endParaRPr lang="en-GB" sz="2400" dirty="0"/>
          </a:p>
          <a:p>
            <a:pPr marL="0" indent="0">
              <a:buNone/>
            </a:pPr>
            <a:r>
              <a:rPr lang="en-GB" dirty="0"/>
              <a:t>Go to </a:t>
            </a:r>
            <a:r>
              <a:rPr lang="en-GB" b="1" dirty="0"/>
              <a:t>slido.com …</a:t>
            </a:r>
            <a:r>
              <a:rPr lang="en-GB" dirty="0"/>
              <a:t>No need to sign up or log in. Enter the code </a:t>
            </a:r>
            <a:r>
              <a:rPr lang="en-GB" b="1" dirty="0"/>
              <a:t>02468 </a:t>
            </a:r>
            <a:r>
              <a:rPr lang="en-GB" dirty="0"/>
              <a:t>and then the passcode </a:t>
            </a:r>
            <a:r>
              <a:rPr lang="en-GB" b="1" dirty="0"/>
              <a:t>tc3uqq</a:t>
            </a:r>
            <a:r>
              <a:rPr lang="en-GB" dirty="0"/>
              <a:t> in the next screen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106695-9430-98E5-36AD-E786B75B4A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6220" y="3878830"/>
            <a:ext cx="3914454" cy="196071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D920CDA-0FC2-B5EC-AD43-A1AF59C578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7795" y="3509149"/>
            <a:ext cx="2703867" cy="27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3760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Yellow QA arrow" title="QA arrow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448050"/>
            <a:ext cx="6400800" cy="3409950"/>
          </a:xfrm>
          <a:prstGeom prst="rect">
            <a:avLst/>
          </a:prstGeom>
        </p:spPr>
      </p:pic>
      <p:sp>
        <p:nvSpPr>
          <p:cNvPr id="13" name="Text Placeholder 4"/>
          <p:cNvSpPr txBox="1">
            <a:spLocks/>
          </p:cNvSpPr>
          <p:nvPr/>
        </p:nvSpPr>
        <p:spPr>
          <a:xfrm>
            <a:off x="5273443" y="3225084"/>
            <a:ext cx="2760947" cy="76645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  <a:hlinkClick r:id="rId3"/>
              </a:rPr>
              <a:t>https://forms.office.com/r/vgG8QgxeaD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384783" y="2116442"/>
            <a:ext cx="2986053" cy="16059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ana Fat B" panose="00000B00000000000000" pitchFamily="50" charset="0"/>
                <a:ea typeface="+mn-ea"/>
                <a:cs typeface="+mn-cs"/>
              </a:rPr>
              <a:t>Feedback</a:t>
            </a:r>
          </a:p>
        </p:txBody>
      </p:sp>
      <p:sp>
        <p:nvSpPr>
          <p:cNvPr id="10" name="Rectangle 9"/>
          <p:cNvSpPr/>
          <p:nvPr/>
        </p:nvSpPr>
        <p:spPr>
          <a:xfrm>
            <a:off x="9939925" y="260501"/>
            <a:ext cx="1939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3622C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The ACE Team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Graphic 29">
            <a:extLst>
              <a:ext uri="{FF2B5EF4-FFF2-40B4-BE49-F238E27FC236}">
                <a16:creationId xmlns:a16="http://schemas.microsoft.com/office/drawing/2014/main" id="{572E6A4A-143B-E94B-A1BF-29C50E635A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01" y="302478"/>
            <a:ext cx="960379" cy="664382"/>
          </a:xfrm>
          <a:prstGeom prst="rect">
            <a:avLst/>
          </a:prstGeom>
        </p:spPr>
      </p:pic>
      <p:pic>
        <p:nvPicPr>
          <p:cNvPr id="3" name="Picture 2" descr="Qr code&#10;&#10;Description automatically generated">
            <a:extLst>
              <a:ext uri="{FF2B5EF4-FFF2-40B4-BE49-F238E27FC236}">
                <a16:creationId xmlns:a16="http://schemas.microsoft.com/office/drawing/2014/main" id="{5BF4CFB8-B099-49F0-9975-8A2726392A5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2116" y="1657275"/>
            <a:ext cx="3135617" cy="3135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860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73751"/>
            <a:ext cx="10515600" cy="1325563"/>
          </a:xfrm>
        </p:spPr>
        <p:txBody>
          <a:bodyPr/>
          <a:lstStyle/>
          <a:p>
            <a:r>
              <a:rPr lang="en-GB" dirty="0"/>
              <a:t>Confidence check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099" y="1469991"/>
            <a:ext cx="11353801" cy="4351338"/>
          </a:xfrm>
        </p:spPr>
        <p:txBody>
          <a:bodyPr>
            <a:normAutofit/>
          </a:bodyPr>
          <a:lstStyle/>
          <a:p>
            <a:r>
              <a:rPr lang="en-GB" dirty="0"/>
              <a:t>What is your starting point on Descriptive Statistics before the workshop?</a:t>
            </a:r>
          </a:p>
          <a:p>
            <a:endParaRPr lang="en-GB" sz="2400" dirty="0"/>
          </a:p>
          <a:p>
            <a:pPr marL="0" indent="0">
              <a:buNone/>
            </a:pPr>
            <a:r>
              <a:rPr lang="en-GB" dirty="0"/>
              <a:t>Go to </a:t>
            </a:r>
            <a:r>
              <a:rPr lang="en-GB" b="1" dirty="0"/>
              <a:t>slido.com …</a:t>
            </a:r>
            <a:r>
              <a:rPr lang="en-GB" dirty="0"/>
              <a:t>No need to sign up or log in. Enter the code </a:t>
            </a:r>
            <a:r>
              <a:rPr lang="en-GB" b="1" dirty="0"/>
              <a:t>02468 </a:t>
            </a:r>
            <a:r>
              <a:rPr lang="en-GB" dirty="0"/>
              <a:t>and then the passcode </a:t>
            </a:r>
            <a:r>
              <a:rPr lang="en-GB" b="1" dirty="0"/>
              <a:t>tc3uqq</a:t>
            </a:r>
            <a:r>
              <a:rPr lang="en-GB" dirty="0"/>
              <a:t> in the next screen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106695-9430-98E5-36AD-E786B75B4A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6220" y="3878830"/>
            <a:ext cx="3914454" cy="196071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D920CDA-0FC2-B5EC-AD43-A1AF59C578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7795" y="3509149"/>
            <a:ext cx="2703867" cy="27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670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 txBox="1">
            <a:spLocks/>
          </p:cNvSpPr>
          <p:nvPr/>
        </p:nvSpPr>
        <p:spPr>
          <a:xfrm>
            <a:off x="384783" y="1285169"/>
            <a:ext cx="2986053" cy="16059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ana Fat B" panose="00000B00000000000000" pitchFamily="50" charset="0"/>
                <a:ea typeface="+mn-ea"/>
                <a:cs typeface="+mn-cs"/>
              </a:rPr>
              <a:t>Descriptive Statistics</a:t>
            </a:r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4778447" y="3206850"/>
            <a:ext cx="2635105" cy="3003698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400" b="1" dirty="0">
                <a:solidFill>
                  <a:prstClr val="black"/>
                </a:solidFill>
                <a:latin typeface="Montserrat" panose="00000500000000000000" pitchFamily="2" charset="0"/>
              </a:rPr>
              <a:t>Measure of Central Tendency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800" dirty="0">
                <a:solidFill>
                  <a:prstClr val="black"/>
                </a:solidFill>
                <a:latin typeface="Montserrat" panose="00000500000000000000" pitchFamily="2" charset="0"/>
              </a:rPr>
              <a:t>Mean</a:t>
            </a:r>
          </a:p>
        </p:txBody>
      </p:sp>
      <p:sp>
        <p:nvSpPr>
          <p:cNvPr id="10" name="Text Placeholder 4"/>
          <p:cNvSpPr txBox="1">
            <a:spLocks/>
          </p:cNvSpPr>
          <p:nvPr/>
        </p:nvSpPr>
        <p:spPr>
          <a:xfrm>
            <a:off x="7772942" y="3206850"/>
            <a:ext cx="2635105" cy="258902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400" b="1" dirty="0">
                <a:solidFill>
                  <a:prstClr val="black"/>
                </a:solidFill>
                <a:latin typeface="Montserrat" panose="00000500000000000000" pitchFamily="2" charset="0"/>
              </a:rPr>
              <a:t>Measure of Dispersion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800" dirty="0">
                <a:solidFill>
                  <a:prstClr val="black"/>
                </a:solidFill>
                <a:latin typeface="Montserrat" panose="00000500000000000000" pitchFamily="2" charset="0"/>
              </a:rPr>
              <a:t>Variance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800" dirty="0">
                <a:solidFill>
                  <a:prstClr val="black"/>
                </a:solidFill>
                <a:latin typeface="Montserrat" panose="00000500000000000000" pitchFamily="2" charset="0"/>
              </a:rPr>
              <a:t>Standard Deviation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</p:txBody>
      </p:sp>
      <p:pic>
        <p:nvPicPr>
          <p:cNvPr id="12" name="Picture 11" descr="Yellow QA arrow" title="QA arrow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83" y="3209419"/>
            <a:ext cx="1880820" cy="1597314"/>
          </a:xfrm>
          <a:prstGeom prst="rect">
            <a:avLst/>
          </a:prstGeom>
        </p:spPr>
      </p:pic>
      <p:pic>
        <p:nvPicPr>
          <p:cNvPr id="15" name="Graphic 29">
            <a:extLst>
              <a:ext uri="{FF2B5EF4-FFF2-40B4-BE49-F238E27FC236}">
                <a16:creationId xmlns:a16="http://schemas.microsoft.com/office/drawing/2014/main" id="{572E6A4A-143B-E94B-A1BF-29C50E635A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01" y="302478"/>
            <a:ext cx="960379" cy="66438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939925" y="260501"/>
            <a:ext cx="1939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3622C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The ACE Team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2902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29">
            <a:extLst>
              <a:ext uri="{FF2B5EF4-FFF2-40B4-BE49-F238E27FC236}">
                <a16:creationId xmlns:a16="http://schemas.microsoft.com/office/drawing/2014/main" id="{572E6A4A-143B-E94B-A1BF-29C50E635A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01" y="302478"/>
            <a:ext cx="960379" cy="664382"/>
          </a:xfrm>
          <a:prstGeom prst="rect">
            <a:avLst/>
          </a:prstGeom>
        </p:spPr>
      </p:pic>
      <p:sp>
        <p:nvSpPr>
          <p:cNvPr id="5" name="Text Placeholder 4"/>
          <p:cNvSpPr txBox="1">
            <a:spLocks/>
          </p:cNvSpPr>
          <p:nvPr/>
        </p:nvSpPr>
        <p:spPr>
          <a:xfrm>
            <a:off x="384783" y="1285169"/>
            <a:ext cx="2986053" cy="16059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ana Fat B" panose="00000B00000000000000" pitchFamily="50" charset="0"/>
                <a:ea typeface="+mn-ea"/>
                <a:cs typeface="+mn-cs"/>
              </a:rPr>
              <a:t>Descriptive Statistics </a:t>
            </a:r>
          </a:p>
        </p:txBody>
      </p:sp>
      <p:sp>
        <p:nvSpPr>
          <p:cNvPr id="32" name="Text Placeholder 4"/>
          <p:cNvSpPr txBox="1">
            <a:spLocks/>
          </p:cNvSpPr>
          <p:nvPr/>
        </p:nvSpPr>
        <p:spPr>
          <a:xfrm>
            <a:off x="5964125" y="1150707"/>
            <a:ext cx="5621337" cy="55733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270000" indent="-270000" algn="ctr" defTabSz="914400" rtl="0" eaLnBrk="1" latinLnBrk="0" hangingPunct="1">
              <a:buFont typeface="Arial" panose="020B0604020202020204" pitchFamily="34" charset="0"/>
              <a:buChar char="•"/>
              <a:defRPr sz="120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80000" marR="0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" indent="-1800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SzPct val="125000"/>
              <a:buNone/>
              <a:tabLst/>
              <a:defRPr/>
            </a:pPr>
            <a:r>
              <a:rPr lang="en-GB" sz="2400" b="1" dirty="0">
                <a:solidFill>
                  <a:prstClr val="black"/>
                </a:solidFill>
                <a:latin typeface="Montserrat" panose="00000500000000000000" pitchFamily="2" charset="0"/>
              </a:rPr>
              <a:t>Analysis that helps describe the data in a meaningful way. For example, if you have a list of 100 students’ marks, we would like to know what is the range of marks and what is the average mark scored in this group. Descriptive statistics gives you a summary of a pattern emerging from the results your gathered.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</p:txBody>
      </p:sp>
      <p:pic>
        <p:nvPicPr>
          <p:cNvPr id="33" name="Picture 32" descr="Yellow QA arrow" title="QA arrow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77667"/>
            <a:ext cx="5788325" cy="209413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939925" y="260501"/>
            <a:ext cx="1939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3622C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The ACE Team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260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29">
            <a:extLst>
              <a:ext uri="{FF2B5EF4-FFF2-40B4-BE49-F238E27FC236}">
                <a16:creationId xmlns:a16="http://schemas.microsoft.com/office/drawing/2014/main" id="{572E6A4A-143B-E94B-A1BF-29C50E635A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01" y="302478"/>
            <a:ext cx="960379" cy="664382"/>
          </a:xfrm>
          <a:prstGeom prst="rect">
            <a:avLst/>
          </a:prstGeom>
        </p:spPr>
      </p:pic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4186CA33-2AD6-41E7-A482-D0B010BE5A22}"/>
              </a:ext>
            </a:extLst>
          </p:cNvPr>
          <p:cNvSpPr txBox="1">
            <a:spLocks/>
          </p:cNvSpPr>
          <p:nvPr/>
        </p:nvSpPr>
        <p:spPr>
          <a:xfrm>
            <a:off x="1198880" y="904207"/>
            <a:ext cx="9491663" cy="68761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prstClr val="black"/>
                </a:solidFill>
                <a:latin typeface="Krana Fat B" panose="00000B00000000000000" pitchFamily="50" charset="0"/>
              </a:rPr>
              <a:t>Measure of Central Tendency-Mean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rana Fat B" panose="00000B00000000000000" pitchFamily="50" charset="0"/>
              <a:ea typeface="+mj-ea"/>
              <a:cs typeface="+mj-cs"/>
            </a:endParaRPr>
          </a:p>
        </p:txBody>
      </p:sp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22C2D34B-559D-475A-B01B-3225C7205B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9767558"/>
              </p:ext>
            </p:extLst>
          </p:nvPr>
        </p:nvGraphicFramePr>
        <p:xfrm>
          <a:off x="5506948" y="1851713"/>
          <a:ext cx="5794625" cy="4102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5D253ED0-4021-32F9-9184-93F2317DD5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550994"/>
              </p:ext>
            </p:extLst>
          </p:nvPr>
        </p:nvGraphicFramePr>
        <p:xfrm>
          <a:off x="890427" y="1851713"/>
          <a:ext cx="2962382" cy="4102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5527">
                  <a:extLst>
                    <a:ext uri="{9D8B030D-6E8A-4147-A177-3AD203B41FA5}">
                      <a16:colId xmlns:a16="http://schemas.microsoft.com/office/drawing/2014/main" val="1672748523"/>
                    </a:ext>
                  </a:extLst>
                </a:gridCol>
                <a:gridCol w="1796855">
                  <a:extLst>
                    <a:ext uri="{9D8B030D-6E8A-4147-A177-3AD203B41FA5}">
                      <a16:colId xmlns:a16="http://schemas.microsoft.com/office/drawing/2014/main" val="1893225130"/>
                    </a:ext>
                  </a:extLst>
                </a:gridCol>
              </a:tblGrid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Height in cm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974172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person 1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</a:rPr>
                        <a:t>178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272776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person 2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178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243303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person 3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178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898388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person 4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175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923502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person 5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179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1430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person 6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181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416403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person 7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173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560944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person 8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183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106327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person 9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179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625125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person 10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179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353460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person 11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</a:rPr>
                        <a:t>177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110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8466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B623AAC1-38C0-EC41-AF66-7EC76ACCB83E}"/>
              </a:ext>
            </a:extLst>
          </p:cNvPr>
          <p:cNvSpPr txBox="1">
            <a:spLocks/>
          </p:cNvSpPr>
          <p:nvPr/>
        </p:nvSpPr>
        <p:spPr>
          <a:xfrm>
            <a:off x="5801734" y="2813355"/>
            <a:ext cx="1756623" cy="21787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2000" dirty="0">
                <a:latin typeface="Montserrat"/>
              </a:rPr>
              <a:t>Mean: </a:t>
            </a:r>
          </a:p>
          <a:p>
            <a:pPr algn="l">
              <a:defRPr/>
            </a:pPr>
            <a:endParaRPr lang="en-US" sz="2000" dirty="0">
              <a:latin typeface="Montserrat" panose="00000500000000000000" pitchFamily="2" charset="0"/>
            </a:endParaRPr>
          </a:p>
          <a:p>
            <a:pPr algn="l">
              <a:defRPr/>
            </a:pPr>
            <a:endParaRPr lang="en-US" sz="2000" dirty="0">
              <a:latin typeface="Montserrat" panose="00000500000000000000" pitchFamily="2" charset="0"/>
            </a:endParaRPr>
          </a:p>
        </p:txBody>
      </p:sp>
      <p:pic>
        <p:nvPicPr>
          <p:cNvPr id="6" name="Graphic 29">
            <a:extLst>
              <a:ext uri="{FF2B5EF4-FFF2-40B4-BE49-F238E27FC236}">
                <a16:creationId xmlns:a16="http://schemas.microsoft.com/office/drawing/2014/main" id="{572E6A4A-143B-E94B-A1BF-29C50E635A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01" y="302478"/>
            <a:ext cx="960379" cy="664382"/>
          </a:xfrm>
          <a:prstGeom prst="rect">
            <a:avLst/>
          </a:prstGeom>
        </p:spPr>
      </p:pic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4186CA33-2AD6-41E7-A482-D0B010BE5A22}"/>
              </a:ext>
            </a:extLst>
          </p:cNvPr>
          <p:cNvSpPr txBox="1">
            <a:spLocks/>
          </p:cNvSpPr>
          <p:nvPr/>
        </p:nvSpPr>
        <p:spPr>
          <a:xfrm>
            <a:off x="1198880" y="904207"/>
            <a:ext cx="9773920" cy="95690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prstClr val="black"/>
                </a:solidFill>
                <a:latin typeface="Krana Fat B" panose="00000B00000000000000" pitchFamily="50" charset="0"/>
              </a:rPr>
              <a:t>Measure of Central Tendency- formula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rana Fat B" panose="00000B00000000000000" pitchFamily="50" charset="0"/>
              <a:ea typeface="+mj-ea"/>
              <a:cs typeface="+mj-cs"/>
            </a:endParaRPr>
          </a:p>
        </p:txBody>
      </p:sp>
      <p:pic>
        <p:nvPicPr>
          <p:cNvPr id="12" name="Picture 13">
            <a:extLst>
              <a:ext uri="{FF2B5EF4-FFF2-40B4-BE49-F238E27FC236}">
                <a16:creationId xmlns:a16="http://schemas.microsoft.com/office/drawing/2014/main" id="{2E88C8A1-493A-44F5-972B-8E8272C54B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0045" y="2605658"/>
            <a:ext cx="1448236" cy="956906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5C0C79A-2F8D-81F2-3BC7-DFD19C5AA0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250167"/>
              </p:ext>
            </p:extLst>
          </p:nvPr>
        </p:nvGraphicFramePr>
        <p:xfrm>
          <a:off x="1671263" y="1851713"/>
          <a:ext cx="2962382" cy="4102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5527">
                  <a:extLst>
                    <a:ext uri="{9D8B030D-6E8A-4147-A177-3AD203B41FA5}">
                      <a16:colId xmlns:a16="http://schemas.microsoft.com/office/drawing/2014/main" val="1672748523"/>
                    </a:ext>
                  </a:extLst>
                </a:gridCol>
                <a:gridCol w="1796855">
                  <a:extLst>
                    <a:ext uri="{9D8B030D-6E8A-4147-A177-3AD203B41FA5}">
                      <a16:colId xmlns:a16="http://schemas.microsoft.com/office/drawing/2014/main" val="1893225130"/>
                    </a:ext>
                  </a:extLst>
                </a:gridCol>
              </a:tblGrid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Height in cm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974172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person 1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</a:rPr>
                        <a:t>178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272776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person 2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178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243303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person 3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178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898388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person 4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</a:rPr>
                        <a:t>175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923502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person 5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179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1430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person 6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181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416403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person 7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173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560944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person 8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183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106327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person 9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179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625125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person 10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179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353460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person 11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</a:rPr>
                        <a:t>177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110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6490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29">
            <a:extLst>
              <a:ext uri="{FF2B5EF4-FFF2-40B4-BE49-F238E27FC236}">
                <a16:creationId xmlns:a16="http://schemas.microsoft.com/office/drawing/2014/main" id="{572E6A4A-143B-E94B-A1BF-29C50E635A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01" y="302478"/>
            <a:ext cx="960379" cy="664382"/>
          </a:xfrm>
          <a:prstGeom prst="rect">
            <a:avLst/>
          </a:prstGeom>
        </p:spPr>
      </p:pic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4186CA33-2AD6-41E7-A482-D0B010BE5A22}"/>
              </a:ext>
            </a:extLst>
          </p:cNvPr>
          <p:cNvSpPr txBox="1">
            <a:spLocks/>
          </p:cNvSpPr>
          <p:nvPr/>
        </p:nvSpPr>
        <p:spPr>
          <a:xfrm>
            <a:off x="1198880" y="904207"/>
            <a:ext cx="9491663" cy="68761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prstClr val="black"/>
                </a:solidFill>
                <a:latin typeface="Krana Fat B" panose="00000B00000000000000" pitchFamily="50" charset="0"/>
              </a:rPr>
              <a:t>Measure of Central Tendency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rana Fat B" panose="00000B00000000000000" pitchFamily="50" charset="0"/>
              <a:ea typeface="+mj-ea"/>
              <a:cs typeface="+mj-cs"/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5D253ED0-4021-32F9-9184-93F2317DD5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288387"/>
              </p:ext>
            </p:extLst>
          </p:nvPr>
        </p:nvGraphicFramePr>
        <p:xfrm>
          <a:off x="890427" y="1851713"/>
          <a:ext cx="2962382" cy="4102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5527">
                  <a:extLst>
                    <a:ext uri="{9D8B030D-6E8A-4147-A177-3AD203B41FA5}">
                      <a16:colId xmlns:a16="http://schemas.microsoft.com/office/drawing/2014/main" val="1672748523"/>
                    </a:ext>
                  </a:extLst>
                </a:gridCol>
                <a:gridCol w="1796855">
                  <a:extLst>
                    <a:ext uri="{9D8B030D-6E8A-4147-A177-3AD203B41FA5}">
                      <a16:colId xmlns:a16="http://schemas.microsoft.com/office/drawing/2014/main" val="1893225130"/>
                    </a:ext>
                  </a:extLst>
                </a:gridCol>
              </a:tblGrid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Height in cm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974172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person 1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</a:rPr>
                        <a:t>178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272776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person 2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178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243303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person 3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178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898388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person 4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175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923502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person 5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179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1430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person 6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181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416403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person 7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173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560944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person 8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183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106327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person 9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179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625125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person 10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179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353460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person 11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</a:rPr>
                        <a:t>177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110325"/>
                  </a:ext>
                </a:extLst>
              </a:tr>
            </a:tbl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2C2D34B-559D-475A-B01B-3225C7205B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1129250"/>
              </p:ext>
            </p:extLst>
          </p:nvPr>
        </p:nvGraphicFramePr>
        <p:xfrm>
          <a:off x="4827140" y="1860693"/>
          <a:ext cx="6546351" cy="4457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35484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29">
            <a:extLst>
              <a:ext uri="{FF2B5EF4-FFF2-40B4-BE49-F238E27FC236}">
                <a16:creationId xmlns:a16="http://schemas.microsoft.com/office/drawing/2014/main" id="{572E6A4A-143B-E94B-A1BF-29C50E635A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01" y="302478"/>
            <a:ext cx="960379" cy="664382"/>
          </a:xfrm>
          <a:prstGeom prst="rect">
            <a:avLst/>
          </a:prstGeom>
        </p:spPr>
      </p:pic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4186CA33-2AD6-41E7-A482-D0B010BE5A22}"/>
              </a:ext>
            </a:extLst>
          </p:cNvPr>
          <p:cNvSpPr txBox="1">
            <a:spLocks/>
          </p:cNvSpPr>
          <p:nvPr/>
        </p:nvSpPr>
        <p:spPr>
          <a:xfrm>
            <a:off x="1198880" y="904207"/>
            <a:ext cx="9491663" cy="68761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prstClr val="black"/>
                </a:solidFill>
                <a:latin typeface="Krana Fat B" panose="00000B00000000000000" pitchFamily="50" charset="0"/>
              </a:rPr>
              <a:t>Measure of Central Tendency-Mean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rana Fat B" panose="00000B00000000000000" pitchFamily="50" charset="0"/>
              <a:ea typeface="+mj-ea"/>
              <a:cs typeface="+mj-cs"/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5D253ED0-4021-32F9-9184-93F2317DD5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380277"/>
              </p:ext>
            </p:extLst>
          </p:nvPr>
        </p:nvGraphicFramePr>
        <p:xfrm>
          <a:off x="890427" y="1851713"/>
          <a:ext cx="2962382" cy="4102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5527">
                  <a:extLst>
                    <a:ext uri="{9D8B030D-6E8A-4147-A177-3AD203B41FA5}">
                      <a16:colId xmlns:a16="http://schemas.microsoft.com/office/drawing/2014/main" val="1672748523"/>
                    </a:ext>
                  </a:extLst>
                </a:gridCol>
                <a:gridCol w="1796855">
                  <a:extLst>
                    <a:ext uri="{9D8B030D-6E8A-4147-A177-3AD203B41FA5}">
                      <a16:colId xmlns:a16="http://schemas.microsoft.com/office/drawing/2014/main" val="1893225130"/>
                    </a:ext>
                  </a:extLst>
                </a:gridCol>
              </a:tblGrid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 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Height in cm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974172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 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272776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 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243303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 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898388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 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923502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 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1430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 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416403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 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560944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 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106327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 9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625125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 10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353460"/>
                  </a:ext>
                </a:extLst>
              </a:tr>
              <a:tr h="341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 11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110325"/>
                  </a:ext>
                </a:extLst>
              </a:tr>
            </a:tbl>
          </a:graphicData>
        </a:graphic>
      </p:graphicFrame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9F51EB-D99A-64AE-3B93-33FF67F280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1124891"/>
              </p:ext>
            </p:extLst>
          </p:nvPr>
        </p:nvGraphicFramePr>
        <p:xfrm>
          <a:off x="5196296" y="1851712"/>
          <a:ext cx="6105277" cy="4198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80413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1b58b7f-359e-418a-8fc0-c5d77d026bdc" xsi:nil="true"/>
    <SharedWithUsers xmlns="51b58b7f-359e-418a-8fc0-c5d77d026bdc">
      <UserInfo>
        <DisplayName/>
        <AccountId xsi:nil="true"/>
        <AccountType/>
      </UserInfo>
    </SharedWithUsers>
    <lcf76f155ced4ddcb4097134ff3c332f xmlns="8d19e6ba-005b-4b07-9ef0-28173d27cf17">
      <Terms xmlns="http://schemas.microsoft.com/office/infopath/2007/PartnerControls"/>
    </lcf76f155ced4ddcb4097134ff3c332f>
    <MediaLengthInSeconds xmlns="8d19e6ba-005b-4b07-9ef0-28173d27cf1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E1F789FE3C364B8BBA95E922B7AD8C" ma:contentTypeVersion="16" ma:contentTypeDescription="Create a new document." ma:contentTypeScope="" ma:versionID="b5e5ccb7d4b187fc48dd49d5354771c3">
  <xsd:schema xmlns:xsd="http://www.w3.org/2001/XMLSchema" xmlns:xs="http://www.w3.org/2001/XMLSchema" xmlns:p="http://schemas.microsoft.com/office/2006/metadata/properties" xmlns:ns2="8d19e6ba-005b-4b07-9ef0-28173d27cf17" xmlns:ns3="51b58b7f-359e-418a-8fc0-c5d77d026bdc" targetNamespace="http://schemas.microsoft.com/office/2006/metadata/properties" ma:root="true" ma:fieldsID="dec91ca518a420c8f0a8f3be14d21a7f" ns2:_="" ns3:_="">
    <xsd:import namespace="8d19e6ba-005b-4b07-9ef0-28173d27cf17"/>
    <xsd:import namespace="51b58b7f-359e-418a-8fc0-c5d77d026b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19e6ba-005b-4b07-9ef0-28173d27cf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85f1f1f9-0179-4c93-b971-8e9741e045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b58b7f-359e-418a-8fc0-c5d77d026bd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78ddf30b-595b-41ab-b90f-5ca4b4c636b7}" ma:internalName="TaxCatchAll" ma:showField="CatchAllData" ma:web="51b58b7f-359e-418a-8fc0-c5d77d026bd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FAB05EB-8B01-4710-8A9C-D747222229CA}">
  <ds:schemaRefs>
    <ds:schemaRef ds:uri="http://schemas.microsoft.com/office/2006/documentManagement/types"/>
    <ds:schemaRef ds:uri="http://schemas.microsoft.com/office/infopath/2007/PartnerControls"/>
    <ds:schemaRef ds:uri="51b58b7f-359e-418a-8fc0-c5d77d026bdc"/>
    <ds:schemaRef ds:uri="http://purl.org/dc/elements/1.1/"/>
    <ds:schemaRef ds:uri="http://schemas.microsoft.com/office/2006/metadata/properties"/>
    <ds:schemaRef ds:uri="8d19e6ba-005b-4b07-9ef0-28173d27cf17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F0B15D5-7967-4B4F-A87D-A67B005065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19e6ba-005b-4b07-9ef0-28173d27cf17"/>
    <ds:schemaRef ds:uri="51b58b7f-359e-418a-8fc0-c5d77d026b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538F74-CD23-4343-8F05-1C4AC8F0FAB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4240</TotalTime>
  <Words>1328</Words>
  <Application>Microsoft Office PowerPoint</Application>
  <PresentationFormat>Widescreen</PresentationFormat>
  <Paragraphs>290</Paragraphs>
  <Slides>23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Cambria Math</vt:lpstr>
      <vt:lpstr>Krana Fat B</vt:lpstr>
      <vt:lpstr>Montserrat</vt:lpstr>
      <vt:lpstr>Office Theme</vt:lpstr>
      <vt:lpstr>Mean, Standard Deviation and Variance</vt:lpstr>
      <vt:lpstr>PowerPoint Presentation</vt:lpstr>
      <vt:lpstr>Confidence check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Formulae</vt:lpstr>
      <vt:lpstr>PowerPoint Presentation</vt:lpstr>
      <vt:lpstr>PowerPoint Presentation</vt:lpstr>
      <vt:lpstr>PowerPoint Presentation</vt:lpstr>
      <vt:lpstr>Let’s calculate the standard deviation and the variance </vt:lpstr>
      <vt:lpstr>Comparison of the Standard Deviation between two sets of data</vt:lpstr>
      <vt:lpstr>How can you apply this knowledge to other scenarios </vt:lpstr>
      <vt:lpstr>PowerPoint Presentation</vt:lpstr>
      <vt:lpstr>Confidence check</vt:lpstr>
      <vt:lpstr>PowerPoint Presentation</vt:lpstr>
    </vt:vector>
  </TitlesOfParts>
  <Company>QA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your PowerPoint title here</dc:title>
  <dc:creator>Wright, Katherine</dc:creator>
  <cp:lastModifiedBy>Rahman, Novaira</cp:lastModifiedBy>
  <cp:revision>462</cp:revision>
  <dcterms:created xsi:type="dcterms:W3CDTF">2020-07-21T14:02:16Z</dcterms:created>
  <dcterms:modified xsi:type="dcterms:W3CDTF">2023-07-17T13:13:30Z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0x0101007DE1F789FE3C364B8BBA95E922B7AD8C</vt:lpwstr>
  </property>
  <property fmtid="{D5CDD505-2E9C-101B-9397-08002B2CF9AE}" pid="3" name="MediaServiceImageTags">
    <vt:lpwstr/>
  </property>
  <property fmtid="{D5CDD505-2E9C-101B-9397-08002B2CF9AE}" pid="4" name="xd_ProgID">
    <vt:lpwstr/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xd_Signature">
    <vt:bool>false</vt:bool>
  </property>
  <property fmtid="{D5CDD505-2E9C-101B-9397-08002B2CF9AE}" pid="10" name="_ColorHex">
    <vt:lpwstr/>
  </property>
  <property fmtid="{D5CDD505-2E9C-101B-9397-08002B2CF9AE}" pid="11" name="_ColorTag">
    <vt:lpwstr/>
  </property>
  <property fmtid="{D5CDD505-2E9C-101B-9397-08002B2CF9AE}" pid="12" name="_Emoji">
    <vt:lpwstr/>
  </property>
</Properties>
</file>