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4"/>
  </p:notesMasterIdLst>
  <p:sldIdLst>
    <p:sldId id="265" r:id="rId5"/>
    <p:sldId id="267" r:id="rId6"/>
    <p:sldId id="268" r:id="rId7"/>
    <p:sldId id="266" r:id="rId8"/>
    <p:sldId id="272" r:id="rId9"/>
    <p:sldId id="331" r:id="rId10"/>
    <p:sldId id="326" r:id="rId11"/>
    <p:sldId id="325" r:id="rId12"/>
    <p:sldId id="328" r:id="rId13"/>
    <p:sldId id="329" r:id="rId14"/>
    <p:sldId id="288" r:id="rId15"/>
    <p:sldId id="322" r:id="rId16"/>
    <p:sldId id="361" r:id="rId17"/>
    <p:sldId id="330" r:id="rId18"/>
    <p:sldId id="290" r:id="rId19"/>
    <p:sldId id="327" r:id="rId20"/>
    <p:sldId id="324" r:id="rId21"/>
    <p:sldId id="310" r:id="rId22"/>
    <p:sldId id="301" r:id="rId23"/>
    <p:sldId id="304" r:id="rId24"/>
    <p:sldId id="307" r:id="rId25"/>
    <p:sldId id="314" r:id="rId26"/>
    <p:sldId id="323" r:id="rId27"/>
    <p:sldId id="315" r:id="rId28"/>
    <p:sldId id="316" r:id="rId29"/>
    <p:sldId id="306" r:id="rId30"/>
    <p:sldId id="308" r:id="rId31"/>
    <p:sldId id="357" r:id="rId32"/>
    <p:sldId id="291" r:id="rId33"/>
    <p:sldId id="302" r:id="rId34"/>
    <p:sldId id="292" r:id="rId35"/>
    <p:sldId id="293" r:id="rId36"/>
    <p:sldId id="309" r:id="rId37"/>
    <p:sldId id="358" r:id="rId38"/>
    <p:sldId id="332" r:id="rId39"/>
    <p:sldId id="289" r:id="rId40"/>
    <p:sldId id="311" r:id="rId41"/>
    <p:sldId id="312" r:id="rId42"/>
    <p:sldId id="319" r:id="rId43"/>
    <p:sldId id="359" r:id="rId44"/>
    <p:sldId id="294" r:id="rId45"/>
    <p:sldId id="296" r:id="rId46"/>
    <p:sldId id="297" r:id="rId47"/>
    <p:sldId id="362" r:id="rId48"/>
    <p:sldId id="349" r:id="rId49"/>
    <p:sldId id="360" r:id="rId50"/>
    <p:sldId id="350" r:id="rId51"/>
    <p:sldId id="340" r:id="rId52"/>
    <p:sldId id="351" r:id="rId53"/>
    <p:sldId id="318" r:id="rId54"/>
    <p:sldId id="352" r:id="rId55"/>
    <p:sldId id="333" r:id="rId56"/>
    <p:sldId id="334" r:id="rId57"/>
    <p:sldId id="335" r:id="rId58"/>
    <p:sldId id="353" r:id="rId59"/>
    <p:sldId id="344" r:id="rId60"/>
    <p:sldId id="345" r:id="rId61"/>
    <p:sldId id="342" r:id="rId62"/>
    <p:sldId id="347" r:id="rId63"/>
    <p:sldId id="354" r:id="rId64"/>
    <p:sldId id="355" r:id="rId65"/>
    <p:sldId id="346" r:id="rId66"/>
    <p:sldId id="356" r:id="rId67"/>
    <p:sldId id="320" r:id="rId68"/>
    <p:sldId id="321" r:id="rId69"/>
    <p:sldId id="363" r:id="rId70"/>
    <p:sldId id="364" r:id="rId71"/>
    <p:sldId id="365" r:id="rId72"/>
    <p:sldId id="366" r:id="rId73"/>
    <p:sldId id="367" r:id="rId74"/>
    <p:sldId id="368" r:id="rId75"/>
    <p:sldId id="369" r:id="rId76"/>
    <p:sldId id="371" r:id="rId77"/>
    <p:sldId id="372" r:id="rId78"/>
    <p:sldId id="373" r:id="rId79"/>
    <p:sldId id="374" r:id="rId80"/>
    <p:sldId id="377" r:id="rId81"/>
    <p:sldId id="375" r:id="rId82"/>
    <p:sldId id="298" r:id="rId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2008"/>
    <a:srgbClr val="F3622C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FB528-5374-ECE5-B15B-6300B555CEF3}" v="1" dt="2023-07-17T13:46:56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1872" autoAdjust="0"/>
  </p:normalViewPr>
  <p:slideViewPr>
    <p:cSldViewPr snapToGrid="0">
      <p:cViewPr varScale="1">
        <p:scale>
          <a:sx n="57" d="100"/>
          <a:sy n="57" d="100"/>
        </p:scale>
        <p:origin x="1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89" Type="http://schemas.microsoft.com/office/2016/11/relationships/changesInfo" Target="changesInfos/changesInfo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microsoft.com/office/2015/10/relationships/revisionInfo" Target="revisionInfo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E7FB528-5374-ECE5-B15B-6300B555CEF3}"/>
    <pc:docChg chg="delSld">
      <pc:chgData name="" userId="" providerId="" clId="Web-{4E7FB528-5374-ECE5-B15B-6300B555CEF3}" dt="2023-07-17T13:46:56.416" v="0"/>
      <pc:docMkLst>
        <pc:docMk/>
      </pc:docMkLst>
      <pc:sldChg chg="del">
        <pc:chgData name="" userId="" providerId="" clId="Web-{4E7FB528-5374-ECE5-B15B-6300B555CEF3}" dt="2023-07-17T13:46:56.416" v="0"/>
        <pc:sldMkLst>
          <pc:docMk/>
          <pc:sldMk cId="3089499062" sldId="3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C885D-1E48-43E8-9D1E-2EA7E4B5E429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FFF7B-086C-44E4-A6A3-A7505654B4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7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4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34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1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38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21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63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835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03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999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58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8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www.simonhaughton.com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98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https://open.ed.ac.uk/5861-2/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9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889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30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565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72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744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44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079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84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18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https://open.ed.ac.uk/5861-2/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86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38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459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26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92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332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276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2678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836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06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0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https://www.w3schools.com/python/python_comments.asp</a:t>
            </a:r>
          </a:p>
          <a:p>
            <a:endParaRPr lang="en-GB" dirty="0"/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latin typeface="LuxiMono"/>
              </a:rPr>
              <a:t>phrase </a:t>
            </a:r>
            <a:r>
              <a:rPr lang="en-GB" sz="1200" b="1" i="0" u="none" strike="noStrike" baseline="0" dirty="0">
                <a:solidFill>
                  <a:srgbClr val="D05C00"/>
                </a:solidFill>
                <a:latin typeface="LuxiMono-Bold"/>
              </a:rPr>
              <a:t>= </a:t>
            </a:r>
            <a:r>
              <a:rPr lang="en-GB" sz="1200" b="0" i="0" u="none" strike="noStrike" baseline="0" dirty="0">
                <a:solidFill>
                  <a:srgbClr val="4F9A05"/>
                </a:solidFill>
                <a:latin typeface="LuxiMono"/>
              </a:rPr>
              <a:t>"Hello, World" </a:t>
            </a:r>
            <a:r>
              <a:rPr lang="en-GB" sz="1200" b="0" i="1" u="none" strike="noStrike" baseline="0" dirty="0">
                <a:solidFill>
                  <a:srgbClr val="905A03"/>
                </a:solidFill>
                <a:latin typeface="LuxiMono-Oblique"/>
              </a:rPr>
              <a:t># This comment is PEP 8 compliant.</a:t>
            </a:r>
          </a:p>
          <a:p>
            <a:pPr algn="l"/>
            <a:r>
              <a:rPr lang="en-GB" sz="1200" b="0" i="0" u="none" strike="noStrike" baseline="0" dirty="0">
                <a:solidFill>
                  <a:srgbClr val="000000"/>
                </a:solidFill>
                <a:latin typeface="LuxiMono"/>
              </a:rPr>
              <a:t>print(phrase)</a:t>
            </a:r>
            <a:r>
              <a:rPr lang="en-GB" sz="1200" b="0" i="1" u="none" strike="noStrike" baseline="0" dirty="0">
                <a:solidFill>
                  <a:srgbClr val="905A03"/>
                </a:solidFill>
                <a:latin typeface="LuxiMono-Oblique"/>
              </a:rPr>
              <a:t># This comment isn't.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1800" b="0" i="0" u="none" strike="noStrike" baseline="0" dirty="0">
                <a:latin typeface="Georgia" panose="02040502050405020303" pitchFamily="18" charset="0"/>
              </a:rPr>
              <a:t>For inline comments, PEP 8 recommends at least two spaces between the code and the </a:t>
            </a:r>
            <a:r>
              <a:rPr lang="en-GB" sz="1800" b="0" i="0" u="none" strike="noStrike" baseline="0" dirty="0">
                <a:latin typeface="LuxiMono"/>
              </a:rPr>
              <a:t># </a:t>
            </a:r>
            <a:r>
              <a:rPr lang="en-GB" sz="1800" b="0" i="0" u="none" strike="noStrike" baseline="0" dirty="0">
                <a:latin typeface="Georgia" panose="02040502050405020303" pitchFamily="18" charset="0"/>
              </a:rPr>
              <a:t>symbol: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5654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6568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96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380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7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558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952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247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030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14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6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7106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283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8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490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47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14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074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464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10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3575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9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464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4238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2028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415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962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https://www.w3schools.com/python</a:t>
            </a:r>
          </a:p>
          <a:p>
            <a:r>
              <a:rPr lang="en-GB" dirty="0" err="1"/>
              <a:t>Realpython</a:t>
            </a:r>
            <a:endParaRPr lang="en-GB" dirty="0"/>
          </a:p>
          <a:p>
            <a:r>
              <a:rPr lang="en-GB" dirty="0"/>
              <a:t>Random Access Memory (RAM) is volatile (which loses its data when the computer is turned off)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85202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3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1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https://www.w3schools.com/python/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42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FFF7B-086C-44E4-A6A3-A7505654B4D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0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8501" y="260501"/>
            <a:ext cx="11641379" cy="706359"/>
            <a:chOff x="238501" y="260501"/>
            <a:chExt cx="11641379" cy="706359"/>
          </a:xfrm>
        </p:grpSpPr>
        <p:sp>
          <p:nvSpPr>
            <p:cNvPr id="8" name="Rectangle 7"/>
            <p:cNvSpPr/>
            <p:nvPr/>
          </p:nvSpPr>
          <p:spPr>
            <a:xfrm>
              <a:off x="9939925" y="260501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3622C"/>
                  </a:solidFill>
                  <a:latin typeface="Montserrat" panose="00000500000000000000" pitchFamily="2" charset="0"/>
                </a:rPr>
                <a:t>The ACE Team</a:t>
              </a:r>
              <a:endParaRPr lang="en-GB" b="1" dirty="0">
                <a:solidFill>
                  <a:srgbClr val="F3622C"/>
                </a:solidFill>
              </a:endParaRPr>
            </a:p>
          </p:txBody>
        </p:sp>
        <p:pic>
          <p:nvPicPr>
            <p:cNvPr id="9" name="Graphic 29" descr="Orange QA logo" title="QA logo">
              <a:extLst>
                <a:ext uri="{FF2B5EF4-FFF2-40B4-BE49-F238E27FC236}">
                  <a16:creationId xmlns:a16="http://schemas.microsoft.com/office/drawing/2014/main" id="{572E6A4A-143B-E94B-A1BF-29C50E63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1" y="302478"/>
              <a:ext cx="960379" cy="6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06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7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44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38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2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0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1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22" y="1358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27" y="2561495"/>
            <a:ext cx="10493326" cy="3481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85055-77E1-45E3-B58A-7FD5AD001012}" type="datetimeFigureOut">
              <a:rPr lang="en-GB" smtClean="0"/>
              <a:t>17/07/2023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938C-644C-46DC-A348-D6152A5EE84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38501" y="260501"/>
            <a:ext cx="11641379" cy="706359"/>
            <a:chOff x="238501" y="260501"/>
            <a:chExt cx="11641379" cy="706359"/>
          </a:xfrm>
        </p:grpSpPr>
        <p:sp>
          <p:nvSpPr>
            <p:cNvPr id="8" name="Rectangle 7"/>
            <p:cNvSpPr/>
            <p:nvPr/>
          </p:nvSpPr>
          <p:spPr>
            <a:xfrm>
              <a:off x="9939925" y="260501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3622C"/>
                  </a:solidFill>
                  <a:latin typeface="Montserrat" panose="00000500000000000000" pitchFamily="2" charset="0"/>
                </a:rPr>
                <a:t>The ACE Team</a:t>
              </a:r>
              <a:endParaRPr lang="en-GB" b="1" dirty="0">
                <a:solidFill>
                  <a:srgbClr val="F3622C"/>
                </a:solidFill>
              </a:endParaRPr>
            </a:p>
          </p:txBody>
        </p:sp>
        <p:pic>
          <p:nvPicPr>
            <p:cNvPr id="9" name="Graphic 29" descr="Orange QA logo" title="QA logo">
              <a:extLst>
                <a:ext uri="{FF2B5EF4-FFF2-40B4-BE49-F238E27FC236}">
                  <a16:creationId xmlns:a16="http://schemas.microsoft.com/office/drawing/2014/main" id="{572E6A4A-143B-E94B-A1BF-29C50E63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1" y="302478"/>
              <a:ext cx="960379" cy="6643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37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Krana Fat B" panose="00000B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plit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BB6D40-B4C9-8B4A-B2A6-126F64906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38" y="1756434"/>
            <a:ext cx="5627171" cy="2277604"/>
          </a:xfrm>
        </p:spPr>
        <p:txBody>
          <a:bodyPr anchor="b" anchorCtr="0">
            <a:noAutofit/>
          </a:bodyPr>
          <a:lstStyle>
            <a:lvl1pPr algn="l">
              <a:lnSpc>
                <a:spcPts val="6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noProof="0" dirty="0">
                <a:solidFill>
                  <a:schemeClr val="tx1"/>
                </a:solidFill>
                <a:latin typeface="Krana Fat B" panose="00000B00000000000000" pitchFamily="50" charset="0"/>
              </a:rPr>
              <a:t>Python for Beginners </a:t>
            </a:r>
            <a:endParaRPr lang="en-GB" noProof="0" dirty="0">
              <a:solidFill>
                <a:schemeClr val="tx1"/>
              </a:solidFill>
              <a:latin typeface="Krana Fat B" panose="00000B00000000000000" pitchFamily="50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8501" y="260501"/>
            <a:ext cx="11641379" cy="706359"/>
            <a:chOff x="238501" y="260501"/>
            <a:chExt cx="11641379" cy="706359"/>
          </a:xfrm>
        </p:grpSpPr>
        <p:sp>
          <p:nvSpPr>
            <p:cNvPr id="8" name="Rectangle 7"/>
            <p:cNvSpPr/>
            <p:nvPr/>
          </p:nvSpPr>
          <p:spPr>
            <a:xfrm>
              <a:off x="9939925" y="260501"/>
              <a:ext cx="19399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3622C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The ACE Team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29" descr="Orange QA logo" title="QA logo">
              <a:extLst>
                <a:ext uri="{FF2B5EF4-FFF2-40B4-BE49-F238E27FC236}">
                  <a16:creationId xmlns:a16="http://schemas.microsoft.com/office/drawing/2014/main" id="{572E6A4A-143B-E94B-A1BF-29C50E63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1" y="302478"/>
              <a:ext cx="960379" cy="664382"/>
            </a:xfrm>
            <a:prstGeom prst="rect">
              <a:avLst/>
            </a:prstGeom>
          </p:spPr>
        </p:pic>
      </p:grpSp>
      <p:pic>
        <p:nvPicPr>
          <p:cNvPr id="10" name="Picture 9" descr="Orange QA arrow" title="QA Arro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8501" y="3324894"/>
            <a:ext cx="7636980" cy="2106422"/>
          </a:xfrm>
          <a:prstGeom prst="rect">
            <a:avLst/>
          </a:prstGeom>
        </p:spPr>
      </p:pic>
      <p:pic>
        <p:nvPicPr>
          <p:cNvPr id="4" name="Picture 3" descr="A computer with a cartoon character on the screen&#10;&#10;Description automatically generated with medium confidence">
            <a:extLst>
              <a:ext uri="{FF2B5EF4-FFF2-40B4-BE49-F238E27FC236}">
                <a16:creationId xmlns:a16="http://schemas.microsoft.com/office/drawing/2014/main" id="{B0107CBD-716E-4052-B97E-5B08DE6A3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47" y="1756434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589721" y="956833"/>
            <a:ext cx="10905968" cy="661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600" dirty="0">
                <a:latin typeface="Krana Fat B"/>
              </a:rPr>
              <a:t> 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ana Fat B" panose="00000B00000000000000" pitchFamily="50" charset="0"/>
              <a:ea typeface="+mj-ea"/>
              <a:cs typeface="+mj-cs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CCA09-1119-4790-A4A0-4BF6E2EBC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466" y="1579887"/>
            <a:ext cx="9043067" cy="37648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4F0C3B-61B0-48A2-8310-8226B729D6DC}"/>
              </a:ext>
            </a:extLst>
          </p:cNvPr>
          <p:cNvSpPr txBox="1"/>
          <p:nvPr/>
        </p:nvSpPr>
        <p:spPr>
          <a:xfrm>
            <a:off x="3509790" y="852777"/>
            <a:ext cx="6097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Corbel" panose="020B0503020204020204" pitchFamily="34" charset="0"/>
              </a:rPr>
              <a:t>C</a:t>
            </a:r>
            <a:r>
              <a:rPr lang="en-GB" sz="2000" b="1" i="0" u="none" strike="noStrike" baseline="0" dirty="0">
                <a:solidFill>
                  <a:srgbClr val="000000"/>
                </a:solidFill>
                <a:latin typeface="Corbel" panose="020B0503020204020204" pitchFamily="34" charset="0"/>
              </a:rPr>
              <a:t>ommonly used operators in programming </a:t>
            </a:r>
            <a:endParaRPr lang="en-GB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3B357-1652-4FE7-8686-FE41CA7E614A}"/>
              </a:ext>
            </a:extLst>
          </p:cNvPr>
          <p:cNvSpPr txBox="1"/>
          <p:nvPr/>
        </p:nvSpPr>
        <p:spPr>
          <a:xfrm>
            <a:off x="6177708" y="5344755"/>
            <a:ext cx="2657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cs typeface="Calibri"/>
              </a:rPr>
              <a:t>https://open.ed.ac.uk/5861-2/</a:t>
            </a:r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A0F535-F573-4AF9-BD7D-F12A09314C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94" y="4641693"/>
            <a:ext cx="2060124" cy="206012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61312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956833"/>
            <a:ext cx="10926854" cy="5598689"/>
            <a:chOff x="1200182" y="966860"/>
            <a:chExt cx="9509840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218359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Calculations 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060729-869A-4524-9C91-0CE3547D2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44" y="1832041"/>
            <a:ext cx="8430798" cy="3735164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D3E08E-31E4-461C-8050-7962A83EE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32" y="3472016"/>
            <a:ext cx="2639940" cy="26399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907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E9A746-2FE8-4DF1-8D28-BC4E8CD64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48" y="5033706"/>
            <a:ext cx="1780878" cy="178087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97804" y="1109870"/>
            <a:ext cx="11182075" cy="5445652"/>
            <a:chOff x="1200182" y="1125938"/>
            <a:chExt cx="9731964" cy="5660624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440483" y="1125938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Comments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7C1897-5409-4908-B3BF-72D6AFCB0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911" y="2975391"/>
            <a:ext cx="10760508" cy="18644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657578-8E35-47AA-9FEF-24DE70707B07}"/>
              </a:ext>
            </a:extLst>
          </p:cNvPr>
          <p:cNvSpPr txBox="1"/>
          <p:nvPr/>
        </p:nvSpPr>
        <p:spPr>
          <a:xfrm>
            <a:off x="1622683" y="1914381"/>
            <a:ext cx="9287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 executing a program, the Python interpreter ignores the comments and only interprets the code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760F92-E0A7-43DD-B59F-63D06FA4D866}"/>
              </a:ext>
            </a:extLst>
          </p:cNvPr>
          <p:cNvSpPr txBox="1"/>
          <p:nvPr/>
        </p:nvSpPr>
        <p:spPr>
          <a:xfrm>
            <a:off x="3682386" y="298368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Comment: </a:t>
            </a:r>
            <a:r>
              <a:rPr lang="en-GB" sz="1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added as a new line </a:t>
            </a:r>
            <a:endParaRPr lang="en-GB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F6EBA-9E5F-4F29-B517-CC952A4EDA7B}"/>
              </a:ext>
            </a:extLst>
          </p:cNvPr>
          <p:cNvSpPr txBox="1"/>
          <p:nvPr/>
        </p:nvSpPr>
        <p:spPr>
          <a:xfrm>
            <a:off x="2736335" y="5386817"/>
            <a:ext cx="7989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Inline Comment: </a:t>
            </a:r>
            <a:r>
              <a:rPr lang="en-GB" sz="18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added on the same line as the code referenced</a:t>
            </a:r>
            <a:endParaRPr lang="en-GB" sz="1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B91732-4512-4D70-9D1C-AD202BBB9508}"/>
              </a:ext>
            </a:extLst>
          </p:cNvPr>
          <p:cNvCxnSpPr>
            <a:cxnSpLocks/>
          </p:cNvCxnSpPr>
          <p:nvPr/>
        </p:nvCxnSpPr>
        <p:spPr>
          <a:xfrm flipH="1">
            <a:off x="5989824" y="3271387"/>
            <a:ext cx="595621" cy="3525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C790BC-BB0A-41DF-B4C3-C3CAB06ABC94}"/>
              </a:ext>
            </a:extLst>
          </p:cNvPr>
          <p:cNvCxnSpPr>
            <a:cxnSpLocks/>
          </p:cNvCxnSpPr>
          <p:nvPr/>
        </p:nvCxnSpPr>
        <p:spPr>
          <a:xfrm flipH="1" flipV="1">
            <a:off x="5798189" y="4814727"/>
            <a:ext cx="468103" cy="5669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0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0A6B6-AB8A-1B40-9C71-48AFCB999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48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3622C"/>
                </a:solidFill>
              </a:rPr>
              <a:t>Strings,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Lists, </a:t>
            </a:r>
            <a:r>
              <a:rPr lang="en-GB" dirty="0">
                <a:solidFill>
                  <a:srgbClr val="00B050"/>
                </a:solidFill>
              </a:rPr>
              <a:t>Tuples, </a:t>
            </a:r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Sets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&amp; </a:t>
            </a:r>
            <a:r>
              <a:rPr lang="en-GB" dirty="0">
                <a:solidFill>
                  <a:srgbClr val="7030A0"/>
                </a:solidFill>
              </a:rPr>
              <a:t>Dictionaries</a:t>
            </a:r>
          </a:p>
        </p:txBody>
      </p:sp>
    </p:spTree>
    <p:extLst>
      <p:ext uri="{BB962C8B-B14F-4D97-AF65-F5344CB8AC3E}">
        <p14:creationId xmlns:p14="http://schemas.microsoft.com/office/powerpoint/2010/main" val="312584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E9F910-0615-42F1-9EEB-5FB2858B5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20" y="2097141"/>
            <a:ext cx="10972667" cy="20678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DC0F31-764A-4006-825A-A1989DD41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90" y="4584812"/>
            <a:ext cx="11006479" cy="2043428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28" y="5537704"/>
            <a:ext cx="1381281" cy="13812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894D70-975C-44AF-AD9E-3DA75FF2A3B7}"/>
              </a:ext>
            </a:extLst>
          </p:cNvPr>
          <p:cNvSpPr txBox="1"/>
          <p:nvPr/>
        </p:nvSpPr>
        <p:spPr>
          <a:xfrm>
            <a:off x="950654" y="1277437"/>
            <a:ext cx="11006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Collection of text </a:t>
            </a:r>
            <a:r>
              <a:rPr lang="en-GB" sz="20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called STRINGS in Python. To manipulate strings, special functions called string methods are used.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B1BA6A-CED6-430D-9FE3-A8FF5F639D8B}"/>
              </a:ext>
            </a:extLst>
          </p:cNvPr>
          <p:cNvSpPr txBox="1"/>
          <p:nvPr/>
        </p:nvSpPr>
        <p:spPr>
          <a:xfrm>
            <a:off x="1578318" y="4154881"/>
            <a:ext cx="9287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12529"/>
                </a:solidFill>
                <a:latin typeface="Krana Fat B" panose="00000B00000000000000" pitchFamily="50" charset="0"/>
              </a:rPr>
              <a:t>Either single quotes or double quotes can be used to  create a string</a:t>
            </a:r>
            <a:endParaRPr lang="en-GB" dirty="0">
              <a:latin typeface="Krana Fat B" panose="00000B00000000000000" pitchFamily="50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B56FF8-2E48-4C0E-8927-E60FF9B7238E}"/>
              </a:ext>
            </a:extLst>
          </p:cNvPr>
          <p:cNvCxnSpPr>
            <a:cxnSpLocks/>
          </p:cNvCxnSpPr>
          <p:nvPr/>
        </p:nvCxnSpPr>
        <p:spPr>
          <a:xfrm flipV="1">
            <a:off x="2710149" y="2703119"/>
            <a:ext cx="881350" cy="14517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69DC41-6B5F-4824-AFE2-985F360471D4}"/>
              </a:ext>
            </a:extLst>
          </p:cNvPr>
          <p:cNvCxnSpPr>
            <a:cxnSpLocks/>
          </p:cNvCxnSpPr>
          <p:nvPr/>
        </p:nvCxnSpPr>
        <p:spPr>
          <a:xfrm flipH="1">
            <a:off x="3750067" y="4443001"/>
            <a:ext cx="788882" cy="544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BC6D3DB-D536-4F29-AE05-C6EDF32FB344}"/>
              </a:ext>
            </a:extLst>
          </p:cNvPr>
          <p:cNvSpPr txBox="1"/>
          <p:nvPr/>
        </p:nvSpPr>
        <p:spPr>
          <a:xfrm>
            <a:off x="1198880" y="653379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latin typeface="Krana Fat B" panose="00000B00000000000000" pitchFamily="50" charset="0"/>
              </a:rPr>
              <a:t>Strings</a:t>
            </a:r>
          </a:p>
        </p:txBody>
      </p:sp>
    </p:spTree>
    <p:extLst>
      <p:ext uri="{BB962C8B-B14F-4D97-AF65-F5344CB8AC3E}">
        <p14:creationId xmlns:p14="http://schemas.microsoft.com/office/powerpoint/2010/main" val="189922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D6E329-3961-4E83-851E-7C1385FDC219}"/>
              </a:ext>
            </a:extLst>
          </p:cNvPr>
          <p:cNvSpPr/>
          <p:nvPr/>
        </p:nvSpPr>
        <p:spPr>
          <a:xfrm>
            <a:off x="4723066" y="5721502"/>
            <a:ext cx="2412694" cy="568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22D1CD8-3966-4F3C-8500-F9C6825C6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41" y="5290743"/>
            <a:ext cx="1934577" cy="1567257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ana Fat B"/>
                  <a:ea typeface="+mj-ea"/>
                  <a:cs typeface="+mj-cs"/>
                </a:rPr>
                <a:t>Try this: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ABE47-7CA5-4DFA-B958-A4CF9E0D7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068" y="1870869"/>
            <a:ext cx="9616250" cy="22947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0CE3FD-8F44-4E49-A541-71DB9A6B4556}"/>
              </a:ext>
            </a:extLst>
          </p:cNvPr>
          <p:cNvSpPr txBox="1"/>
          <p:nvPr/>
        </p:nvSpPr>
        <p:spPr>
          <a:xfrm>
            <a:off x="8964018" y="4733951"/>
            <a:ext cx="2638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does [:3] do?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8B421-8259-47C6-B07E-11CDC41E09FD}"/>
              </a:ext>
            </a:extLst>
          </p:cNvPr>
          <p:cNvSpPr txBox="1"/>
          <p:nvPr/>
        </p:nvSpPr>
        <p:spPr>
          <a:xfrm>
            <a:off x="4715219" y="5822569"/>
            <a:ext cx="300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would [3] do?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E83F5-31E6-4EFD-9723-99AB2C24E13D}"/>
              </a:ext>
            </a:extLst>
          </p:cNvPr>
          <p:cNvSpPr txBox="1"/>
          <p:nvPr/>
        </p:nvSpPr>
        <p:spPr>
          <a:xfrm>
            <a:off x="2343979" y="4932558"/>
            <a:ext cx="6097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does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do?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857BD2-44B6-493E-9915-364D05FBF355}"/>
              </a:ext>
            </a:extLst>
          </p:cNvPr>
          <p:cNvCxnSpPr/>
          <p:nvPr/>
        </p:nvCxnSpPr>
        <p:spPr>
          <a:xfrm flipH="1">
            <a:off x="3977089" y="4165657"/>
            <a:ext cx="1476260" cy="8470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8E4F77-8F81-4FF0-912A-B0DA508A1B00}"/>
              </a:ext>
            </a:extLst>
          </p:cNvPr>
          <p:cNvCxnSpPr>
            <a:cxnSpLocks/>
          </p:cNvCxnSpPr>
          <p:nvPr/>
        </p:nvCxnSpPr>
        <p:spPr>
          <a:xfrm>
            <a:off x="7029441" y="4117341"/>
            <a:ext cx="3477270" cy="664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31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D6E329-3961-4E83-851E-7C1385FDC219}"/>
              </a:ext>
            </a:extLst>
          </p:cNvPr>
          <p:cNvSpPr/>
          <p:nvPr/>
        </p:nvSpPr>
        <p:spPr>
          <a:xfrm>
            <a:off x="4021157" y="5721502"/>
            <a:ext cx="3114603" cy="568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22D1CD8-3966-4F3C-8500-F9C6825C6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20" y="5290743"/>
            <a:ext cx="1934577" cy="1567257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solidFill>
                    <a:prstClr val="black"/>
                  </a:solidFill>
                  <a:latin typeface="Krana Fat B"/>
                </a:rPr>
                <a:t>and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Krana Fat B"/>
                  <a:ea typeface="+mj-ea"/>
                  <a:cs typeface="+mj-cs"/>
                </a:rPr>
                <a:t> this: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88B421-8259-47C6-B07E-11CDC41E09FD}"/>
              </a:ext>
            </a:extLst>
          </p:cNvPr>
          <p:cNvSpPr txBox="1"/>
          <p:nvPr/>
        </p:nvSpPr>
        <p:spPr>
          <a:xfrm>
            <a:off x="4021157" y="5805594"/>
            <a:ext cx="350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Try out: 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print(first,last)?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35ED9-3DF9-4DB7-ABA4-0A9D7A976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396" y="1345704"/>
            <a:ext cx="8321506" cy="3974649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A290F5D1-EEFF-4484-85FE-950231E083F6}"/>
              </a:ext>
            </a:extLst>
          </p:cNvPr>
          <p:cNvSpPr/>
          <p:nvPr/>
        </p:nvSpPr>
        <p:spPr>
          <a:xfrm rot="10800000">
            <a:off x="9262482" y="2234969"/>
            <a:ext cx="1175783" cy="249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7F81654F-45FB-420D-AF40-C320289CFEAB}"/>
              </a:ext>
            </a:extLst>
          </p:cNvPr>
          <p:cNvSpPr/>
          <p:nvPr/>
        </p:nvSpPr>
        <p:spPr>
          <a:xfrm rot="10800000">
            <a:off x="8538360" y="2393045"/>
            <a:ext cx="1175783" cy="249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6CB51B-33A8-4C52-B2FB-F3B40A1BF028}"/>
              </a:ext>
            </a:extLst>
          </p:cNvPr>
          <p:cNvGrpSpPr/>
          <p:nvPr/>
        </p:nvGrpSpPr>
        <p:grpSpPr>
          <a:xfrm>
            <a:off x="5718168" y="2224385"/>
            <a:ext cx="6491700" cy="2778912"/>
            <a:chOff x="5718168" y="2224385"/>
            <a:chExt cx="6491700" cy="27789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40419E6-FBCB-49FF-9FE0-70032FD66491}"/>
                </a:ext>
              </a:extLst>
            </p:cNvPr>
            <p:cNvGrpSpPr/>
            <p:nvPr/>
          </p:nvGrpSpPr>
          <p:grpSpPr>
            <a:xfrm>
              <a:off x="5718168" y="3772318"/>
              <a:ext cx="6491700" cy="1230979"/>
              <a:chOff x="5016849" y="2195060"/>
              <a:chExt cx="6491700" cy="123097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61D0E68-DBC3-44CE-B607-936A5B73E8D8}"/>
                  </a:ext>
                </a:extLst>
              </p:cNvPr>
              <p:cNvSpPr txBox="1"/>
              <p:nvPr/>
            </p:nvSpPr>
            <p:spPr>
              <a:xfrm>
                <a:off x="5410713" y="2590335"/>
                <a:ext cx="60978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Indexing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D7E83F5-31E6-4EFD-9723-99AB2C24E13D}"/>
                  </a:ext>
                </a:extLst>
              </p:cNvPr>
              <p:cNvSpPr txBox="1"/>
              <p:nvPr/>
            </p:nvSpPr>
            <p:spPr>
              <a:xfrm>
                <a:off x="5396360" y="2195060"/>
                <a:ext cx="60978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Concatenation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0CE3FD-8F44-4E49-A541-71DB9A6B4556}"/>
                  </a:ext>
                </a:extLst>
              </p:cNvPr>
              <p:cNvSpPr txBox="1"/>
              <p:nvPr/>
            </p:nvSpPr>
            <p:spPr>
              <a:xfrm>
                <a:off x="5427894" y="3025929"/>
                <a:ext cx="26382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Slicing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8B857BD2-44B6-493E-9915-364D05FBF3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16849" y="2395115"/>
                <a:ext cx="411045" cy="141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457010D-02C1-43B6-8251-E27CB2BCD4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4444" y="2778652"/>
                <a:ext cx="411045" cy="141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A9A6035-2FA3-4E53-83DB-684E24D285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41237" y="3197841"/>
                <a:ext cx="411045" cy="141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549F23-8302-425A-AEC6-93B33305C27E}"/>
                </a:ext>
              </a:extLst>
            </p:cNvPr>
            <p:cNvSpPr txBox="1"/>
            <p:nvPr/>
          </p:nvSpPr>
          <p:spPr>
            <a:xfrm>
              <a:off x="9262482" y="2224385"/>
              <a:ext cx="1175783" cy="26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Concatenation</a:t>
              </a: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D4908075-9D76-4FC9-920D-6316E38FF890}"/>
                </a:ext>
              </a:extLst>
            </p:cNvPr>
            <p:cNvSpPr/>
            <p:nvPr/>
          </p:nvSpPr>
          <p:spPr>
            <a:xfrm rot="12057981">
              <a:off x="8528794" y="2735719"/>
              <a:ext cx="935913" cy="2492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36441B-A6E8-4E1E-A35A-98EB66C14AA5}"/>
                </a:ext>
              </a:extLst>
            </p:cNvPr>
            <p:cNvSpPr txBox="1"/>
            <p:nvPr/>
          </p:nvSpPr>
          <p:spPr>
            <a:xfrm>
              <a:off x="8764142" y="2386912"/>
              <a:ext cx="117578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Indexing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92D9D05-9814-4E11-90DE-E4E0A3FFA396}"/>
                </a:ext>
              </a:extLst>
            </p:cNvPr>
            <p:cNvSpPr txBox="1"/>
            <p:nvPr/>
          </p:nvSpPr>
          <p:spPr>
            <a:xfrm rot="1224364">
              <a:off x="8650469" y="2820286"/>
              <a:ext cx="122402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Slicing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38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1057410"/>
            <a:ext cx="10956804" cy="5498112"/>
            <a:chOff x="1200182" y="1071407"/>
            <a:chExt cx="9535906" cy="5715155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244425" y="1071407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solidFill>
                    <a:prstClr val="black"/>
                  </a:solidFill>
                  <a:latin typeface="Krana Fat B"/>
                </a:rPr>
                <a:t>String Operations: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EEB41-BC40-4AED-9F66-3E79BAE284BC}"/>
              </a:ext>
            </a:extLst>
          </p:cNvPr>
          <p:cNvSpPr txBox="1"/>
          <p:nvPr/>
        </p:nvSpPr>
        <p:spPr>
          <a:xfrm>
            <a:off x="1374353" y="1809461"/>
            <a:ext cx="10119843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Concatenation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joins two strings together 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(Refer to the code in the  </a:t>
            </a:r>
          </a:p>
          <a:p>
            <a:pPr algn="l"/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page)</a:t>
            </a:r>
          </a:p>
          <a:p>
            <a:pPr algn="l"/>
            <a:endParaRPr lang="en-GB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Indexing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gets a single character from a string</a:t>
            </a:r>
          </a:p>
          <a:p>
            <a:pPr algn="l"/>
            <a:endParaRPr lang="en-GB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Slicing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GB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gets several characters from a string at once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6CD7E-EE0E-4D06-991B-C56CA6DA9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776" y="2705163"/>
            <a:ext cx="4167453" cy="5304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7CAE47-B5AD-4199-83DA-F928A4CFC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303" y="2705162"/>
            <a:ext cx="1837470" cy="5304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71939A3-09C8-4B05-96C7-A2423DE3D7AA}"/>
              </a:ext>
            </a:extLst>
          </p:cNvPr>
          <p:cNvCxnSpPr/>
          <p:nvPr/>
        </p:nvCxnSpPr>
        <p:spPr>
          <a:xfrm>
            <a:off x="6319777" y="2970364"/>
            <a:ext cx="8449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E6B97CC-3092-4F8B-854C-0B92BE0B8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776" y="4099201"/>
            <a:ext cx="4167453" cy="6530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63EE9D-2928-436C-A599-96551F599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1846" y="4000169"/>
            <a:ext cx="1039556" cy="6043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AD0E43-6BB9-4829-8DFF-A17841A4E5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4776" y="5426275"/>
            <a:ext cx="4409265" cy="6398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38F8EC9-C940-4E72-A612-E25C0ED374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1846" y="5454497"/>
            <a:ext cx="905796" cy="634057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D9929F-A475-4CDF-A337-FCA3EA8575DA}"/>
              </a:ext>
            </a:extLst>
          </p:cNvPr>
          <p:cNvCxnSpPr/>
          <p:nvPr/>
        </p:nvCxnSpPr>
        <p:spPr>
          <a:xfrm>
            <a:off x="6434274" y="5757550"/>
            <a:ext cx="8449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D7362D-EDB0-4894-9133-D5C5B7B25487}"/>
              </a:ext>
            </a:extLst>
          </p:cNvPr>
          <p:cNvCxnSpPr/>
          <p:nvPr/>
        </p:nvCxnSpPr>
        <p:spPr>
          <a:xfrm>
            <a:off x="6319777" y="4302365"/>
            <a:ext cx="84495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178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CC1E31-941F-47FD-B933-DF5A3C201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11" y="1326911"/>
            <a:ext cx="10016291" cy="49342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937DC-090D-447F-8A8D-0FB1FC7004A0}"/>
              </a:ext>
            </a:extLst>
          </p:cNvPr>
          <p:cNvSpPr txBox="1"/>
          <p:nvPr/>
        </p:nvSpPr>
        <p:spPr>
          <a:xfrm>
            <a:off x="893934" y="709358"/>
            <a:ext cx="54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Krana Fat B" panose="00000B00000000000000" pitchFamily="50" charset="0"/>
              </a:rPr>
              <a:t>String Methods</a:t>
            </a:r>
          </a:p>
        </p:txBody>
      </p:sp>
    </p:spTree>
    <p:extLst>
      <p:ext uri="{BB962C8B-B14F-4D97-AF65-F5344CB8AC3E}">
        <p14:creationId xmlns:p14="http://schemas.microsoft.com/office/powerpoint/2010/main" val="99521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015" y="908702"/>
            <a:ext cx="10959264" cy="5646820"/>
            <a:chOff x="1152497" y="916829"/>
            <a:chExt cx="9538047" cy="5869733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52497" y="916829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800" dirty="0">
                  <a:latin typeface="Krana Fat B"/>
                </a:rPr>
                <a:t>      </a:t>
              </a:r>
              <a:r>
                <a:rPr lang="en-GB" sz="2800" b="1" i="0" dirty="0">
                  <a:solidFill>
                    <a:srgbClr val="000000"/>
                  </a:solidFill>
                  <a:effectLst/>
                  <a:latin typeface="Krana Fat B" panose="00000B00000000000000" pitchFamily="50" charset="0"/>
                </a:rPr>
                <a:t>Python Collections (Arrays): Lists, Tuples, Sets,&amp; Dictionaries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B685F-5BB4-4E24-8190-59EF72402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63" y="2483515"/>
            <a:ext cx="10041238" cy="2472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EA8677-12F6-47FA-8190-EA7D9CD5CFF7}"/>
              </a:ext>
            </a:extLst>
          </p:cNvPr>
          <p:cNvSpPr txBox="1"/>
          <p:nvPr/>
        </p:nvSpPr>
        <p:spPr>
          <a:xfrm>
            <a:off x="1075380" y="1538959"/>
            <a:ext cx="10041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collection which is </a:t>
            </a: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ordered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changeable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090" y="4956014"/>
            <a:ext cx="1831623" cy="18316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44F61F-F354-49FB-B4F8-309897A8197B}"/>
              </a:ext>
            </a:extLst>
          </p:cNvPr>
          <p:cNvSpPr txBox="1"/>
          <p:nvPr/>
        </p:nvSpPr>
        <p:spPr>
          <a:xfrm>
            <a:off x="3224887" y="5208072"/>
            <a:ext cx="3048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608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/>
          </p:cNvSpPr>
          <p:nvPr/>
        </p:nvSpPr>
        <p:spPr>
          <a:xfrm>
            <a:off x="390655" y="975195"/>
            <a:ext cx="6155919" cy="1605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n-ea"/>
                <a:cs typeface="+mn-cs"/>
              </a:rPr>
              <a:t>Python - Introduction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675177" y="2371779"/>
            <a:ext cx="4071672" cy="40941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is an object-oriented programming language created by Guido Rossum in 1989.</a:t>
            </a:r>
          </a:p>
          <a:p>
            <a:pPr>
              <a:defRPr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 popular programming languages in the world for several reasons: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736682" y="980005"/>
            <a:ext cx="3292431" cy="40941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en-GB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It is simple to learn and use 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2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can be used for rapid prototyping  </a:t>
            </a:r>
          </a:p>
          <a:p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24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quite powerful despite its simplicity</a:t>
            </a:r>
            <a:r>
              <a:rPr lang="en-GB" sz="2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2400" b="1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is open source and effectively free to develop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2" name="Picture 11" descr="Yellow QA arrow" title="QA arro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89" y="2753039"/>
            <a:ext cx="2526200" cy="1351922"/>
          </a:xfrm>
          <a:prstGeom prst="rect">
            <a:avLst/>
          </a:prstGeom>
        </p:spPr>
      </p:pic>
      <p:pic>
        <p:nvPicPr>
          <p:cNvPr id="15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9439F3F3-C9B4-47F7-A623-0DD310E83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89" y="4418860"/>
            <a:ext cx="2306312" cy="23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0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9C311-EA80-4C1F-8F36-60690AA1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90" y="1090670"/>
            <a:ext cx="10813293" cy="5045726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55" y="4343189"/>
            <a:ext cx="2357835" cy="2357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585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83487" y="865382"/>
            <a:ext cx="11087428" cy="5700167"/>
            <a:chOff x="1040953" y="861376"/>
            <a:chExt cx="9649591" cy="5925186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040953" y="861376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GB" sz="2000" dirty="0">
                  <a:solidFill>
                    <a:srgbClr val="000000"/>
                  </a:solidFill>
                  <a:latin typeface="Krana Fat B" panose="00000B00000000000000" pitchFamily="50" charset="0"/>
                </a:rPr>
                <a:t>B</a:t>
              </a:r>
              <a:r>
                <a:rPr lang="en-GB" sz="2000" b="0" i="0" dirty="0">
                  <a:solidFill>
                    <a:srgbClr val="000000"/>
                  </a:solidFill>
                  <a:effectLst/>
                  <a:latin typeface="Krana Fat B" panose="00000B00000000000000" pitchFamily="50" charset="0"/>
                </a:rPr>
                <a:t>uilt-in methods that can  be used on lists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31B06-E4AC-4111-9FA9-7C73AB580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668" y="1266547"/>
            <a:ext cx="8058107" cy="5401426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6071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solidFill>
                    <a:schemeClr val="accent2">
                      <a:lumMod val="50000"/>
                    </a:schemeClr>
                  </a:solidFill>
                  <a:latin typeface="Krana Fat B"/>
                </a:rPr>
                <a:t>      </a:t>
              </a:r>
              <a:r>
                <a:rPr lang="en-US" sz="2800" b="1" u="sng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Tuples 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collection which is </a:t>
              </a:r>
              <a:r>
                <a:rPr lang="en-GB" sz="2400" b="1" i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ordered</a:t>
              </a:r>
              <a:r>
                <a:rPr lang="en-GB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24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unchangeable.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A7177-1603-424D-A413-F41254E39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660" y="1945334"/>
            <a:ext cx="10954865" cy="23578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893ECE-F896-4365-A942-64016FE41145}"/>
              </a:ext>
            </a:extLst>
          </p:cNvPr>
          <p:cNvSpPr txBox="1"/>
          <p:nvPr/>
        </p:nvSpPr>
        <p:spPr>
          <a:xfrm>
            <a:off x="3324340" y="4869829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GB" sz="24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696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 </a:t>
              </a:r>
              <a:r>
                <a:rPr lang="en-US" sz="2400" b="1" u="sng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Tuples:</a:t>
              </a:r>
              <a:endPara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40D6BD-00A1-4253-A274-AB9B26E27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46" y="1721690"/>
            <a:ext cx="11145389" cy="3350273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358" y="4500165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6722AE85-663A-4472-879A-372CF8F88E02}"/>
              </a:ext>
            </a:extLst>
          </p:cNvPr>
          <p:cNvSpPr/>
          <p:nvPr/>
        </p:nvSpPr>
        <p:spPr>
          <a:xfrm>
            <a:off x="6676222" y="4835562"/>
            <a:ext cx="2104221" cy="1062996"/>
          </a:xfrm>
          <a:prstGeom prst="wedgeEllipseCallout">
            <a:avLst>
              <a:gd name="adj1" fmla="val 81358"/>
              <a:gd name="adj2" fmla="val 32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have an error, here?</a:t>
            </a:r>
          </a:p>
        </p:txBody>
      </p:sp>
    </p:spTree>
    <p:extLst>
      <p:ext uri="{BB962C8B-B14F-4D97-AF65-F5344CB8AC3E}">
        <p14:creationId xmlns:p14="http://schemas.microsoft.com/office/powerpoint/2010/main" val="1907125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 </a:t>
              </a:r>
              <a:r>
                <a:rPr lang="en-US" sz="2800" b="1" u="sng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Sets: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collection which is </a:t>
              </a:r>
              <a:r>
                <a:rPr lang="en-GB" sz="24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unordered, unchangeable, </a:t>
              </a:r>
              <a:r>
                <a:rPr lang="en-GB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n-GB" sz="2400" b="1" i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unindexed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66C9E-C70D-4615-ACE7-2FABA5EDB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674" y="1832041"/>
            <a:ext cx="10039168" cy="2744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ACABBE-DD3C-47D6-87DC-7519DF733645}"/>
              </a:ext>
            </a:extLst>
          </p:cNvPr>
          <p:cNvSpPr txBox="1"/>
          <p:nvPr/>
        </p:nvSpPr>
        <p:spPr>
          <a:xfrm>
            <a:off x="3101123" y="4858799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duplicated.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9048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 </a:t>
              </a:r>
              <a:r>
                <a:rPr lang="en-US" sz="2400" b="1" u="sng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Dictionaries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collection which is </a:t>
              </a:r>
              <a:r>
                <a:rPr lang="en-GB" sz="2400" b="1" i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ordered</a:t>
              </a:r>
              <a:r>
                <a:rPr lang="en-GB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n-GB" sz="2400" b="1" i="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changeable</a:t>
              </a:r>
              <a:endPara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D46A3-CD67-4340-95C1-67C59F2A6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1" y="1803393"/>
            <a:ext cx="11315237" cy="24370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43C800-1406-4669-8546-E6E27F88B68D}"/>
              </a:ext>
            </a:extLst>
          </p:cNvPr>
          <p:cNvSpPr txBox="1"/>
          <p:nvPr/>
        </p:nvSpPr>
        <p:spPr>
          <a:xfrm>
            <a:off x="3101123" y="4941041"/>
            <a:ext cx="609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be </a:t>
            </a:r>
            <a:r>
              <a:rPr lang="en-GB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duplicated.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15435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83D75-EAEF-438D-BF4F-1449CDC25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67" y="1156218"/>
            <a:ext cx="11252945" cy="4972892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902" y="5556139"/>
            <a:ext cx="1313830" cy="13138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FD6077-92AC-4C0E-911D-97A5E00F23DA}"/>
              </a:ext>
            </a:extLst>
          </p:cNvPr>
          <p:cNvSpPr txBox="1"/>
          <p:nvPr/>
        </p:nvSpPr>
        <p:spPr>
          <a:xfrm>
            <a:off x="8397667" y="4902449"/>
            <a:ext cx="4314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curly brackets {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0F13C9-4562-40A4-B2DB-7A56ED956572}"/>
              </a:ext>
            </a:extLst>
          </p:cNvPr>
          <p:cNvSpPr txBox="1"/>
          <p:nvPr/>
        </p:nvSpPr>
        <p:spPr>
          <a:xfrm>
            <a:off x="8557352" y="2948681"/>
            <a:ext cx="390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 squared bracket [ 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AC380D-3B05-4E57-9C97-C83C3E17395D}"/>
              </a:ext>
            </a:extLst>
          </p:cNvPr>
          <p:cNvSpPr txBox="1"/>
          <p:nvPr/>
        </p:nvSpPr>
        <p:spPr>
          <a:xfrm>
            <a:off x="7536905" y="3955811"/>
            <a:ext cx="401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Tuples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round brackets (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FAF18-68D6-4427-A8FF-4284F6134EA9}"/>
              </a:ext>
            </a:extLst>
          </p:cNvPr>
          <p:cNvSpPr txBox="1"/>
          <p:nvPr/>
        </p:nvSpPr>
        <p:spPr>
          <a:xfrm>
            <a:off x="8918153" y="2156781"/>
            <a:ext cx="327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Strings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inside “ ” or  ’  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334ABF-EDC3-4A88-B668-557B57629D5A}"/>
              </a:ext>
            </a:extLst>
          </p:cNvPr>
          <p:cNvSpPr txBox="1"/>
          <p:nvPr/>
        </p:nvSpPr>
        <p:spPr>
          <a:xfrm>
            <a:off x="5530466" y="5759778"/>
            <a:ext cx="383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Dictionaries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{keys: values}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6E51E5-AF42-4DBB-80AD-E8C629611C7B}"/>
              </a:ext>
            </a:extLst>
          </p:cNvPr>
          <p:cNvCxnSpPr>
            <a:cxnSpLocks/>
          </p:cNvCxnSpPr>
          <p:nvPr/>
        </p:nvCxnSpPr>
        <p:spPr>
          <a:xfrm flipH="1" flipV="1">
            <a:off x="8562919" y="1992854"/>
            <a:ext cx="448879" cy="1659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D5F8A9-0272-4929-9876-B281E334DC2C}"/>
              </a:ext>
            </a:extLst>
          </p:cNvPr>
          <p:cNvCxnSpPr>
            <a:cxnSpLocks/>
          </p:cNvCxnSpPr>
          <p:nvPr/>
        </p:nvCxnSpPr>
        <p:spPr>
          <a:xfrm flipH="1" flipV="1">
            <a:off x="8521606" y="2832270"/>
            <a:ext cx="396547" cy="220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79A2F34-DAF4-4C7A-A8BF-E7945B3AEE9B}"/>
              </a:ext>
            </a:extLst>
          </p:cNvPr>
          <p:cNvCxnSpPr>
            <a:cxnSpLocks/>
          </p:cNvCxnSpPr>
          <p:nvPr/>
        </p:nvCxnSpPr>
        <p:spPr>
          <a:xfrm flipV="1">
            <a:off x="11016352" y="3844398"/>
            <a:ext cx="354033" cy="2355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9772E17-7427-40E6-9606-687F34D35D37}"/>
              </a:ext>
            </a:extLst>
          </p:cNvPr>
          <p:cNvCxnSpPr>
            <a:cxnSpLocks/>
          </p:cNvCxnSpPr>
          <p:nvPr/>
        </p:nvCxnSpPr>
        <p:spPr>
          <a:xfrm flipV="1">
            <a:off x="11127036" y="4669628"/>
            <a:ext cx="189988" cy="3279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D185AD7-4F38-4435-A326-3A4A7BF9D964}"/>
              </a:ext>
            </a:extLst>
          </p:cNvPr>
          <p:cNvCxnSpPr>
            <a:cxnSpLocks/>
          </p:cNvCxnSpPr>
          <p:nvPr/>
        </p:nvCxnSpPr>
        <p:spPr>
          <a:xfrm>
            <a:off x="5842148" y="5592481"/>
            <a:ext cx="361292" cy="167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D5A3321-3D93-42DF-B19B-42702D838A35}"/>
              </a:ext>
            </a:extLst>
          </p:cNvPr>
          <p:cNvCxnSpPr/>
          <p:nvPr/>
        </p:nvCxnSpPr>
        <p:spPr>
          <a:xfrm>
            <a:off x="5541484" y="5556139"/>
            <a:ext cx="1443210" cy="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77B2C1-F756-470A-A848-6A199995CA40}"/>
              </a:ext>
            </a:extLst>
          </p:cNvPr>
          <p:cNvSpPr txBox="1"/>
          <p:nvPr/>
        </p:nvSpPr>
        <p:spPr>
          <a:xfrm flipH="1">
            <a:off x="1198880" y="664065"/>
            <a:ext cx="1852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Krana Fat B" panose="00000B00000000000000" pitchFamily="50" charset="0"/>
              </a:rPr>
              <a:t>Try this:</a:t>
            </a:r>
          </a:p>
        </p:txBody>
      </p:sp>
    </p:spTree>
    <p:extLst>
      <p:ext uri="{BB962C8B-B14F-4D97-AF65-F5344CB8AC3E}">
        <p14:creationId xmlns:p14="http://schemas.microsoft.com/office/powerpoint/2010/main" val="3125616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A35D7B-6362-4626-867A-1B53382B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90" y="1329379"/>
            <a:ext cx="9400327" cy="4531597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080" y="4885767"/>
            <a:ext cx="2030800" cy="203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5A2668-30A4-428B-9747-5F67234187D0}"/>
              </a:ext>
            </a:extLst>
          </p:cNvPr>
          <p:cNvSpPr txBox="1"/>
          <p:nvPr/>
        </p:nvSpPr>
        <p:spPr>
          <a:xfrm>
            <a:off x="1198880" y="817536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Krana Fat B" panose="00000B00000000000000" pitchFamily="50" charset="0"/>
              </a:rPr>
              <a:t>Output:</a:t>
            </a:r>
            <a:endParaRPr lang="en-GB" sz="1800" dirty="0">
              <a:latin typeface="Krana Fat B" panose="00000B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8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D672-D3D3-159D-509D-8BBE4E22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05" y="2005042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Comparisons and Iterations</a:t>
            </a:r>
          </a:p>
        </p:txBody>
      </p:sp>
    </p:spTree>
    <p:extLst>
      <p:ext uri="{BB962C8B-B14F-4D97-AF65-F5344CB8AC3E}">
        <p14:creationId xmlns:p14="http://schemas.microsoft.com/office/powerpoint/2010/main" val="3284615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   Comparison (if and else) 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1B4E7F-761E-4079-8785-5462AA0E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880" y="1945334"/>
            <a:ext cx="8920673" cy="37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312120" y="1841670"/>
            <a:ext cx="6278468" cy="1605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ana Fat B" panose="00000B00000000000000" pitchFamily="50" charset="0"/>
              </a:rPr>
              <a:t>Repl.it</a:t>
            </a:r>
          </a:p>
        </p:txBody>
      </p:sp>
      <p:pic>
        <p:nvPicPr>
          <p:cNvPr id="33" name="Picture 32" descr="Yellow QA arrow" title="QA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32913"/>
            <a:ext cx="2189625" cy="792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A55FC5-1800-4DD1-AC72-7B6469D74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9243" y="1243897"/>
            <a:ext cx="9392671" cy="4867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5FEDAE-0BBA-42FE-8E5B-0AFEDC87F7BA}"/>
              </a:ext>
            </a:extLst>
          </p:cNvPr>
          <p:cNvSpPr txBox="1"/>
          <p:nvPr/>
        </p:nvSpPr>
        <p:spPr>
          <a:xfrm>
            <a:off x="238501" y="6111436"/>
            <a:ext cx="121003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https://replit.com/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I have used free online IDE called repl.it to program and test my code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B82C0-D2C3-4000-AC70-53F450460293}"/>
              </a:ext>
            </a:extLst>
          </p:cNvPr>
          <p:cNvSpPr txBox="1"/>
          <p:nvPr/>
        </p:nvSpPr>
        <p:spPr>
          <a:xfrm>
            <a:off x="8868846" y="6597499"/>
            <a:ext cx="25553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www.simonhaughton.com</a:t>
            </a:r>
          </a:p>
        </p:txBody>
      </p:sp>
    </p:spTree>
    <p:extLst>
      <p:ext uri="{BB962C8B-B14F-4D97-AF65-F5344CB8AC3E}">
        <p14:creationId xmlns:p14="http://schemas.microsoft.com/office/powerpoint/2010/main" val="276260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 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68625-A420-4759-8350-FACF1D0B2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47" y="1117943"/>
            <a:ext cx="11630588" cy="4371112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77E072-B1B3-4EC1-9D08-BD226F2A97A2}"/>
              </a:ext>
            </a:extLst>
          </p:cNvPr>
          <p:cNvCxnSpPr>
            <a:cxnSpLocks/>
          </p:cNvCxnSpPr>
          <p:nvPr/>
        </p:nvCxnSpPr>
        <p:spPr>
          <a:xfrm>
            <a:off x="4219460" y="3106757"/>
            <a:ext cx="0" cy="8372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F99B63-0DBA-4601-AA66-100E90F552E9}"/>
              </a:ext>
            </a:extLst>
          </p:cNvPr>
          <p:cNvSpPr/>
          <p:nvPr/>
        </p:nvSpPr>
        <p:spPr>
          <a:xfrm>
            <a:off x="2886419" y="4028265"/>
            <a:ext cx="219234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What does </a:t>
            </a:r>
            <a:r>
              <a:rPr lang="en-GB" b="1" dirty="0">
                <a:solidFill>
                  <a:schemeClr val="tx1"/>
                </a:solidFill>
                <a:highlight>
                  <a:srgbClr val="FFFF00"/>
                </a:highlight>
              </a:rPr>
              <a:t>and</a:t>
            </a:r>
            <a:r>
              <a:rPr lang="en-GB" b="1" dirty="0">
                <a:solidFill>
                  <a:schemeClr val="tx1"/>
                </a:solidFill>
              </a:rPr>
              <a:t> do ?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81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Iteration : for loop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81AB6-7145-4989-85F5-A2256563E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96" y="1781540"/>
            <a:ext cx="3841215" cy="22762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1298B-B53A-4961-A134-54010310B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574" y="4477758"/>
            <a:ext cx="6097836" cy="9772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E205C5A-F015-41F1-B6F5-C374BBD0DD44}"/>
              </a:ext>
            </a:extLst>
          </p:cNvPr>
          <p:cNvSpPr txBox="1"/>
          <p:nvPr/>
        </p:nvSpPr>
        <p:spPr>
          <a:xfrm>
            <a:off x="2993787" y="5728893"/>
            <a:ext cx="8122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KNOW how many times the loop must repeat - FOR  loop. 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94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Iteration : while loop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5BFDF-18FE-478C-95CB-16696955771D}"/>
              </a:ext>
            </a:extLst>
          </p:cNvPr>
          <p:cNvSpPr txBox="1"/>
          <p:nvPr/>
        </p:nvSpPr>
        <p:spPr>
          <a:xfrm>
            <a:off x="1198880" y="1696981"/>
            <a:ext cx="94236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times in Computing when we want to use a loop, but we are unsure how many times to repeat.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8196E-B4AE-4AD4-91DA-FA75F2846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03" y="3125191"/>
            <a:ext cx="9275832" cy="20358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1C0ECD-3DE2-4F08-AEE5-200E1423FBB3}"/>
              </a:ext>
            </a:extLst>
          </p:cNvPr>
          <p:cNvSpPr txBox="1"/>
          <p:nvPr/>
        </p:nvSpPr>
        <p:spPr>
          <a:xfrm>
            <a:off x="1198880" y="5399564"/>
            <a:ext cx="9445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KNOW how many times the loop must repeat - WHILE loop. </a:t>
            </a:r>
            <a:endParaRPr lang="en-GB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0410E5-7E1E-4E38-AC33-60A41A603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133" y="4847423"/>
            <a:ext cx="1786748" cy="1786748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817605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E4108A1-0C84-45A8-8CBB-1B359B662D85}"/>
              </a:ext>
            </a:extLst>
          </p:cNvPr>
          <p:cNvSpPr/>
          <p:nvPr/>
        </p:nvSpPr>
        <p:spPr>
          <a:xfrm>
            <a:off x="2093205" y="4406747"/>
            <a:ext cx="3668617" cy="1233889"/>
          </a:xfrm>
          <a:prstGeom prst="wedgeEllipseCallout">
            <a:avLst>
              <a:gd name="adj1" fmla="val 71359"/>
              <a:gd name="adj2" fmla="val 69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97804" y="1025874"/>
            <a:ext cx="10904474" cy="5529647"/>
            <a:chOff x="1200182" y="1038627"/>
            <a:chExt cx="9490362" cy="5747935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636277" y="1038627"/>
              <a:ext cx="1938518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Using counters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95" y="4500165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D13717-19FC-441B-9AF4-06AF82433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08" y="1471951"/>
            <a:ext cx="10347784" cy="277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2D94BA-21CA-4856-9003-FE5D917D44AE}"/>
              </a:ext>
            </a:extLst>
          </p:cNvPr>
          <p:cNvSpPr txBox="1"/>
          <p:nvPr/>
        </p:nvSpPr>
        <p:spPr>
          <a:xfrm>
            <a:off x="2367647" y="4756214"/>
            <a:ext cx="4285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counter=counter -1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FB74075-1A91-47D3-BACA-C2AFBB5AFA7C}"/>
              </a:ext>
            </a:extLst>
          </p:cNvPr>
          <p:cNvSpPr/>
          <p:nvPr/>
        </p:nvSpPr>
        <p:spPr>
          <a:xfrm>
            <a:off x="5761822" y="4074562"/>
            <a:ext cx="2445744" cy="1052056"/>
          </a:xfrm>
          <a:prstGeom prst="wedgeEllipseCallout">
            <a:avLst>
              <a:gd name="adj1" fmla="val 57549"/>
              <a:gd name="adj2" fmla="val 65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and when would you use counters?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9728A7-4D87-45B6-8926-3D8C096E422F}"/>
              </a:ext>
            </a:extLst>
          </p:cNvPr>
          <p:cNvSpPr txBox="1"/>
          <p:nvPr/>
        </p:nvSpPr>
        <p:spPr>
          <a:xfrm>
            <a:off x="5051077" y="6459123"/>
            <a:ext cx="60978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https://open.ed.ac.uk/5861-2/</a:t>
            </a:r>
          </a:p>
        </p:txBody>
      </p:sp>
    </p:spTree>
    <p:extLst>
      <p:ext uri="{BB962C8B-B14F-4D97-AF65-F5344CB8AC3E}">
        <p14:creationId xmlns:p14="http://schemas.microsoft.com/office/powerpoint/2010/main" val="4066629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6FAB-6FC6-94BB-C73A-001DFF98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Functions</a:t>
            </a:r>
            <a:br>
              <a:rPr lang="en-GB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Built-in Functions and Libraries</a:t>
            </a:r>
          </a:p>
        </p:txBody>
      </p:sp>
    </p:spTree>
    <p:extLst>
      <p:ext uri="{BB962C8B-B14F-4D97-AF65-F5344CB8AC3E}">
        <p14:creationId xmlns:p14="http://schemas.microsoft.com/office/powerpoint/2010/main" val="7840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5E796-E653-4688-AB61-7E7C771AD354}"/>
              </a:ext>
            </a:extLst>
          </p:cNvPr>
          <p:cNvSpPr txBox="1"/>
          <p:nvPr/>
        </p:nvSpPr>
        <p:spPr>
          <a:xfrm>
            <a:off x="1117225" y="1027154"/>
            <a:ext cx="9635237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u="none" strike="noStrike" baseline="0" dirty="0">
                <a:latin typeface="Krana Fat B" panose="00000B00000000000000" pitchFamily="50" charset="0"/>
              </a:rPr>
              <a:t>Built-in </a:t>
            </a:r>
            <a:r>
              <a:rPr lang="en-GB" sz="3600" dirty="0">
                <a:latin typeface="Krana Fat B" panose="00000B00000000000000" pitchFamily="50" charset="0"/>
              </a:rPr>
              <a:t>f</a:t>
            </a:r>
            <a:r>
              <a:rPr lang="en-GB" sz="3600" b="0" i="0" u="none" strike="noStrike" baseline="0" dirty="0">
                <a:latin typeface="Krana Fat B" panose="00000B00000000000000" pitchFamily="50" charset="0"/>
              </a:rPr>
              <a:t>unctions and libraries</a:t>
            </a:r>
          </a:p>
          <a:p>
            <a:pPr algn="l"/>
            <a:endParaRPr lang="en-GB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Python consists of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GB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built-in functions. The print() function is one such built-in function that we have used a lot in this workshop.</a:t>
            </a:r>
          </a:p>
          <a:p>
            <a:pPr algn="l"/>
            <a:r>
              <a:rPr lang="en-GB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Python also consists of different modules, libraries and packages that has a lot of predefined functions for different topics such as mathematics, science, database systems, plots etc.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B0B01-2B67-4E1C-888A-FFFD425953DE}"/>
              </a:ext>
            </a:extLst>
          </p:cNvPr>
          <p:cNvSpPr txBox="1"/>
          <p:nvPr/>
        </p:nvSpPr>
        <p:spPr>
          <a:xfrm>
            <a:off x="7391726" y="6278523"/>
            <a:ext cx="54946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https://www.w3schools.com/python/module_math.asp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66F4E-9B4E-4021-9D4D-73290331CD76}"/>
              </a:ext>
            </a:extLst>
          </p:cNvPr>
          <p:cNvSpPr txBox="1"/>
          <p:nvPr/>
        </p:nvSpPr>
        <p:spPr>
          <a:xfrm>
            <a:off x="3212857" y="4379217"/>
            <a:ext cx="3329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libraries for maths: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Math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SciPy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Statsmodel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63FE87-A50C-4398-810B-60A4F9234789}"/>
              </a:ext>
            </a:extLst>
          </p:cNvPr>
          <p:cNvSpPr txBox="1"/>
          <p:nvPr/>
        </p:nvSpPr>
        <p:spPr>
          <a:xfrm>
            <a:off x="6916620" y="4406892"/>
            <a:ext cx="64448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data visualization libraries: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Matplotlib</a:t>
            </a: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Plotly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ggplot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Pygal</a:t>
            </a:r>
            <a:endParaRPr lang="en-GB" sz="2400" dirty="0"/>
          </a:p>
        </p:txBody>
      </p:sp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7B6E2A6-F2CF-4435-AA97-45BC5DD0F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901">
            <a:off x="654487" y="4327906"/>
            <a:ext cx="2373960" cy="237396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383327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   Calculations and Random Numbers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67685-941A-4D18-A0C5-3335251FD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103" y="3277337"/>
            <a:ext cx="7417444" cy="1961037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A2854C-8DC5-4FEA-8545-C290D1DEAD3E}"/>
              </a:ext>
            </a:extLst>
          </p:cNvPr>
          <p:cNvSpPr txBox="1"/>
          <p:nvPr/>
        </p:nvSpPr>
        <p:spPr>
          <a:xfrm>
            <a:off x="1202723" y="1740603"/>
            <a:ext cx="9582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dirty="0">
                <a:solidFill>
                  <a:srgbClr val="1B2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like getting a random number, selecting a random element from a list, random shuffling can be done by i</a:t>
            </a:r>
            <a:r>
              <a:rPr lang="en-GB" sz="2400" b="1" dirty="0">
                <a:solidFill>
                  <a:srgbClr val="1B27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mporting a random module into your code. </a:t>
            </a:r>
            <a:endParaRPr lang="en-GB" sz="2400" b="1" dirty="0">
              <a:solidFill>
                <a:srgbClr val="1B2733"/>
              </a:solidFill>
              <a:effectLst/>
              <a:latin typeface="Rubik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49310E-4EF6-4151-ACC4-C36E194321E3}"/>
              </a:ext>
            </a:extLst>
          </p:cNvPr>
          <p:cNvCxnSpPr>
            <a:cxnSpLocks/>
          </p:cNvCxnSpPr>
          <p:nvPr/>
        </p:nvCxnSpPr>
        <p:spPr>
          <a:xfrm flipH="1">
            <a:off x="4847422" y="4006944"/>
            <a:ext cx="308472" cy="15753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12FACB-1422-4C75-867F-705B0559EF43}"/>
              </a:ext>
            </a:extLst>
          </p:cNvPr>
          <p:cNvSpPr txBox="1"/>
          <p:nvPr/>
        </p:nvSpPr>
        <p:spPr>
          <a:xfrm>
            <a:off x="1302266" y="5454781"/>
            <a:ext cx="66739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Generates a randomly selected element from range (start, stop, step)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04AE1B-02E0-4C49-8209-A5CDED612CAB}"/>
              </a:ext>
            </a:extLst>
          </p:cNvPr>
          <p:cNvSpPr txBox="1"/>
          <p:nvPr/>
        </p:nvSpPr>
        <p:spPr>
          <a:xfrm>
            <a:off x="8098730" y="6537168"/>
            <a:ext cx="36823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https://www.w3schools.com/python</a:t>
            </a:r>
          </a:p>
        </p:txBody>
      </p:sp>
    </p:spTree>
    <p:extLst>
      <p:ext uri="{BB962C8B-B14F-4D97-AF65-F5344CB8AC3E}">
        <p14:creationId xmlns:p14="http://schemas.microsoft.com/office/powerpoint/2010/main" val="1495669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8AF7E-E104-4A53-941C-B85F980FA90A}"/>
              </a:ext>
            </a:extLst>
          </p:cNvPr>
          <p:cNvSpPr txBox="1"/>
          <p:nvPr/>
        </p:nvSpPr>
        <p:spPr>
          <a:xfrm>
            <a:off x="1054327" y="1101359"/>
            <a:ext cx="98555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math module has all the basic math functions such as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GB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igono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metric functions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ogarithmic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functions, angle conversion functions and constants like pi, e (</a:t>
            </a:r>
            <a:r>
              <a:rPr lang="fr-FR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Euler’s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etc.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B0B01-2B67-4E1C-888A-FFFD425953DE}"/>
              </a:ext>
            </a:extLst>
          </p:cNvPr>
          <p:cNvSpPr txBox="1"/>
          <p:nvPr/>
        </p:nvSpPr>
        <p:spPr>
          <a:xfrm>
            <a:off x="6510248" y="6517128"/>
            <a:ext cx="54946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https://www.w3schools.com/python/module_math.asp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DE917-8A4F-4105-B60D-D62BEC5E6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959" y="2601760"/>
            <a:ext cx="7139437" cy="27858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129AE12-D0E4-4F20-ACA3-652D7804FDF4}"/>
              </a:ext>
            </a:extLst>
          </p:cNvPr>
          <p:cNvGrpSpPr/>
          <p:nvPr/>
        </p:nvGrpSpPr>
        <p:grpSpPr>
          <a:xfrm>
            <a:off x="8407583" y="3944040"/>
            <a:ext cx="3314364" cy="2593424"/>
            <a:chOff x="7921128" y="4758808"/>
            <a:chExt cx="2706349" cy="2131113"/>
          </a:xfrm>
        </p:grpSpPr>
        <p:pic>
          <p:nvPicPr>
            <p:cNvPr id="11" name="Picture 10" descr="A computer with a picture of a person on the screen&#10;&#10;Description automatically generated with medium confidence">
              <a:extLst>
                <a:ext uri="{FF2B5EF4-FFF2-40B4-BE49-F238E27FC236}">
                  <a16:creationId xmlns:a16="http://schemas.microsoft.com/office/drawing/2014/main" id="{7053CDE8-85EA-4CD6-97FC-492E3A6A8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103" y="4865547"/>
              <a:ext cx="2024374" cy="202437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0DFCDF9-4440-415C-BB89-80D454C15229}"/>
                </a:ext>
              </a:extLst>
            </p:cNvPr>
            <p:cNvSpPr/>
            <p:nvPr/>
          </p:nvSpPr>
          <p:spPr>
            <a:xfrm>
              <a:off x="7921128" y="4758808"/>
              <a:ext cx="1388125" cy="948980"/>
            </a:xfrm>
            <a:prstGeom prst="wedgeEllipseCallout">
              <a:avLst>
                <a:gd name="adj1" fmla="val 59393"/>
                <a:gd name="adj2" fmla="val 172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 this 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9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4E28A8-C68D-4288-A50D-986715912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416" y="1075624"/>
            <a:ext cx="7688531" cy="40720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0EEC6D-E2E5-442C-84D1-4E75F6FA3C15}"/>
              </a:ext>
            </a:extLst>
          </p:cNvPr>
          <p:cNvGrpSpPr/>
          <p:nvPr/>
        </p:nvGrpSpPr>
        <p:grpSpPr>
          <a:xfrm>
            <a:off x="8586750" y="4716819"/>
            <a:ext cx="2706349" cy="2131113"/>
            <a:chOff x="7921128" y="4758808"/>
            <a:chExt cx="2706349" cy="2131113"/>
          </a:xfrm>
        </p:grpSpPr>
        <p:pic>
          <p:nvPicPr>
            <p:cNvPr id="13" name="Picture 12" descr="A computer with a picture of a person on the screen&#10;&#10;Description automatically generated with medium confidence">
              <a:extLst>
                <a:ext uri="{FF2B5EF4-FFF2-40B4-BE49-F238E27FC236}">
                  <a16:creationId xmlns:a16="http://schemas.microsoft.com/office/drawing/2014/main" id="{1B975893-0B27-487D-B6EF-F63865337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3103" y="4865547"/>
              <a:ext cx="2024374" cy="2024374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B6A1A85E-8C00-4FEE-AD40-743950829778}"/>
                </a:ext>
              </a:extLst>
            </p:cNvPr>
            <p:cNvSpPr/>
            <p:nvPr/>
          </p:nvSpPr>
          <p:spPr>
            <a:xfrm>
              <a:off x="7921128" y="4758808"/>
              <a:ext cx="1388125" cy="948980"/>
            </a:xfrm>
            <a:prstGeom prst="wedgeEllipseCallout">
              <a:avLst>
                <a:gd name="adj1" fmla="val 59393"/>
                <a:gd name="adj2" fmla="val 172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Try this out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96160073-0E8B-465E-98C9-CC4CE77D6E07}"/>
              </a:ext>
            </a:extLst>
          </p:cNvPr>
          <p:cNvSpPr/>
          <p:nvPr/>
        </p:nvSpPr>
        <p:spPr>
          <a:xfrm>
            <a:off x="9018628" y="1874636"/>
            <a:ext cx="2583649" cy="123212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Plots using Python</a:t>
            </a:r>
          </a:p>
        </p:txBody>
      </p:sp>
    </p:spTree>
    <p:extLst>
      <p:ext uri="{BB962C8B-B14F-4D97-AF65-F5344CB8AC3E}">
        <p14:creationId xmlns:p14="http://schemas.microsoft.com/office/powerpoint/2010/main" val="17580242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84" y="451951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30386-3155-4D5C-B7BD-9482B9809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962" y="1725112"/>
            <a:ext cx="8495963" cy="3782907"/>
          </a:xfrm>
          <a:prstGeom prst="rect">
            <a:avLst/>
          </a:prstGeom>
          <a:solidFill>
            <a:schemeClr val="tx1">
              <a:alpha val="97000"/>
            </a:schemeClr>
          </a:solidFill>
          <a:ln>
            <a:solidFill>
              <a:schemeClr val="tx1">
                <a:alpha val="79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6C24DD-D79B-4392-AC3A-D5D17F4FE7DB}"/>
              </a:ext>
            </a:extLst>
          </p:cNvPr>
          <p:cNvSpPr txBox="1"/>
          <p:nvPr/>
        </p:nvSpPr>
        <p:spPr>
          <a:xfrm>
            <a:off x="1550100" y="966860"/>
            <a:ext cx="677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 for the code in the previous page: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427B02-7329-4413-89A2-E7BAD65DA71A}"/>
              </a:ext>
            </a:extLst>
          </p:cNvPr>
          <p:cNvGrpSpPr/>
          <p:nvPr/>
        </p:nvGrpSpPr>
        <p:grpSpPr>
          <a:xfrm>
            <a:off x="3818233" y="5708605"/>
            <a:ext cx="4448943" cy="846917"/>
            <a:chOff x="2223609" y="5708605"/>
            <a:chExt cx="4448943" cy="84691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24E0709-2532-480F-B9C6-50EDFB462E4E}"/>
                </a:ext>
              </a:extLst>
            </p:cNvPr>
            <p:cNvSpPr/>
            <p:nvPr/>
          </p:nvSpPr>
          <p:spPr>
            <a:xfrm>
              <a:off x="2223609" y="5708605"/>
              <a:ext cx="4120309" cy="846917"/>
            </a:xfrm>
            <a:prstGeom prst="wedgeEllipseCallout">
              <a:avLst>
                <a:gd name="adj1" fmla="val 107509"/>
                <a:gd name="adj2" fmla="val -6498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36880E-0E32-4E69-BE23-70DB227D0F71}"/>
                </a:ext>
              </a:extLst>
            </p:cNvPr>
            <p:cNvSpPr txBox="1"/>
            <p:nvPr/>
          </p:nvSpPr>
          <p:spPr>
            <a:xfrm>
              <a:off x="2787268" y="5808897"/>
              <a:ext cx="38852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Do you see the same in your screen?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7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9429" y="956833"/>
            <a:ext cx="11162850" cy="5598692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Krana Fat B" panose="00000B00000000000000" pitchFamily="50" charset="0"/>
                </a:rPr>
                <a:t>Printing text and creating variables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32671-1D28-457C-97DB-D0DFED65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60" y="1716647"/>
            <a:ext cx="9042299" cy="2081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5D0B0-B317-4350-AE86-E15CEA6F6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26" y="3995632"/>
            <a:ext cx="2648086" cy="2514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705C58-EA7A-4D6D-BB8C-DB413450B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567" y="4040796"/>
            <a:ext cx="2009138" cy="24695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1EBE9C-E1FF-492B-B689-1FAEED7CEC73}"/>
              </a:ext>
            </a:extLst>
          </p:cNvPr>
          <p:cNvSpPr txBox="1"/>
          <p:nvPr/>
        </p:nvSpPr>
        <p:spPr>
          <a:xfrm>
            <a:off x="6373067" y="4186410"/>
            <a:ext cx="35804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is a point in the computer’s memory that we assign to hold data for later use in the program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7C092D73-5830-4A46-98CF-46468C5C9E1A}"/>
              </a:ext>
            </a:extLst>
          </p:cNvPr>
          <p:cNvSpPr/>
          <p:nvPr/>
        </p:nvSpPr>
        <p:spPr>
          <a:xfrm>
            <a:off x="569240" y="3995632"/>
            <a:ext cx="456951" cy="1117291"/>
          </a:xfrm>
          <a:prstGeom prst="leftBrace">
            <a:avLst>
              <a:gd name="adj1" fmla="val 8333"/>
              <a:gd name="adj2" fmla="val 68735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95053-17FC-45DC-97F6-A008EDBB40A6}"/>
              </a:ext>
            </a:extLst>
          </p:cNvPr>
          <p:cNvSpPr txBox="1"/>
          <p:nvPr/>
        </p:nvSpPr>
        <p:spPr>
          <a:xfrm rot="16200000">
            <a:off x="-2579885" y="2019412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4" name="Picture 23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5659AF1F-B479-4DBE-88B9-DD8EBA8150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90" y="5026426"/>
            <a:ext cx="1749482" cy="174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6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1783-AF94-76E5-2AA4-6E1161F1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70" y="2103437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User defined functions</a:t>
            </a:r>
          </a:p>
        </p:txBody>
      </p:sp>
    </p:spTree>
    <p:extLst>
      <p:ext uri="{BB962C8B-B14F-4D97-AF65-F5344CB8AC3E}">
        <p14:creationId xmlns:p14="http://schemas.microsoft.com/office/powerpoint/2010/main" val="474493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979944"/>
            <a:ext cx="11314954" cy="5575578"/>
            <a:chOff x="1200182" y="990883"/>
            <a:chExt cx="9847611" cy="5795679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556130" y="990883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</a:t>
              </a:r>
              <a:r>
                <a:rPr lang="en-US" sz="3200" dirty="0">
                  <a:latin typeface="Krana Fat B"/>
                </a:rPr>
                <a:t>Functions/ Subroutines 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5BFDF-18FE-478C-95CB-16696955771D}"/>
              </a:ext>
            </a:extLst>
          </p:cNvPr>
          <p:cNvSpPr txBox="1"/>
          <p:nvPr/>
        </p:nvSpPr>
        <p:spPr>
          <a:xfrm>
            <a:off x="1106791" y="1613915"/>
            <a:ext cx="9423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subroutine gives a single name to a set of actions.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create a subroutine by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defining it.</a:t>
            </a:r>
            <a:endParaRPr lang="en-GB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use the subroutine at any time in your program by 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calling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2F199-F74D-4728-A5D6-D42B806B8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775" y="2595631"/>
            <a:ext cx="8418845" cy="4140188"/>
          </a:xfrm>
          <a:prstGeom prst="rect">
            <a:avLst/>
          </a:prstGeom>
        </p:spPr>
      </p:pic>
      <p:sp>
        <p:nvSpPr>
          <p:cNvPr id="15" name="Callout: Bent Line 14">
            <a:extLst>
              <a:ext uri="{FF2B5EF4-FFF2-40B4-BE49-F238E27FC236}">
                <a16:creationId xmlns:a16="http://schemas.microsoft.com/office/drawing/2014/main" id="{73ED2029-C00E-487A-A0F7-B121E3B7EB6F}"/>
              </a:ext>
            </a:extLst>
          </p:cNvPr>
          <p:cNvSpPr/>
          <p:nvPr/>
        </p:nvSpPr>
        <p:spPr>
          <a:xfrm>
            <a:off x="4918307" y="2576865"/>
            <a:ext cx="1800660" cy="797539"/>
          </a:xfrm>
          <a:prstGeom prst="borderCallout2">
            <a:avLst>
              <a:gd name="adj1" fmla="val 15987"/>
              <a:gd name="adj2" fmla="val 1456"/>
              <a:gd name="adj3" fmla="val 18750"/>
              <a:gd name="adj4" fmla="val -16667"/>
              <a:gd name="adj5" fmla="val 104212"/>
              <a:gd name="adj6" fmla="val -62574"/>
            </a:avLst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</a:t>
            </a:r>
            <a:r>
              <a:rPr lang="en-GB" sz="180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Define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subroutine and give it a name.</a:t>
            </a:r>
            <a:endParaRPr lang="en-GB" dirty="0"/>
          </a:p>
        </p:txBody>
      </p:sp>
      <p:sp>
        <p:nvSpPr>
          <p:cNvPr id="16" name="Callout: Bent Line 15">
            <a:extLst>
              <a:ext uri="{FF2B5EF4-FFF2-40B4-BE49-F238E27FC236}">
                <a16:creationId xmlns:a16="http://schemas.microsoft.com/office/drawing/2014/main" id="{EF27D65B-B846-4D6D-92CC-147F9D3B5A70}"/>
              </a:ext>
            </a:extLst>
          </p:cNvPr>
          <p:cNvSpPr/>
          <p:nvPr/>
        </p:nvSpPr>
        <p:spPr>
          <a:xfrm>
            <a:off x="6840152" y="3901114"/>
            <a:ext cx="1977576" cy="979625"/>
          </a:xfrm>
          <a:prstGeom prst="borderCallout2">
            <a:avLst>
              <a:gd name="adj1" fmla="val 24276"/>
              <a:gd name="adj2" fmla="val -1603"/>
              <a:gd name="adj3" fmla="val 61243"/>
              <a:gd name="adj4" fmla="val -24183"/>
              <a:gd name="adj5" fmla="val 14424"/>
              <a:gd name="adj6" fmla="val -129875"/>
            </a:avLst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2.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code that you need to complete the task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315E08-F572-491E-A02C-279591CC65AB}"/>
              </a:ext>
            </a:extLst>
          </p:cNvPr>
          <p:cNvSpPr/>
          <p:nvPr/>
        </p:nvSpPr>
        <p:spPr>
          <a:xfrm>
            <a:off x="169645" y="3745735"/>
            <a:ext cx="2419200" cy="1123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GB" dirty="0"/>
            </a:b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8E3A39-51DC-4133-96C3-321B9A3F954B}"/>
              </a:ext>
            </a:extLst>
          </p:cNvPr>
          <p:cNvCxnSpPr>
            <a:cxnSpLocks/>
          </p:cNvCxnSpPr>
          <p:nvPr/>
        </p:nvCxnSpPr>
        <p:spPr>
          <a:xfrm>
            <a:off x="2588845" y="4390703"/>
            <a:ext cx="1002654" cy="10796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825918-7346-4E80-9639-81109B11474F}"/>
              </a:ext>
            </a:extLst>
          </p:cNvPr>
          <p:cNvCxnSpPr>
            <a:cxnSpLocks/>
          </p:cNvCxnSpPr>
          <p:nvPr/>
        </p:nvCxnSpPr>
        <p:spPr>
          <a:xfrm>
            <a:off x="2588845" y="4370781"/>
            <a:ext cx="1002368" cy="17648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9C1099F-3E1C-44A5-943A-A5009C62FFA0}"/>
              </a:ext>
            </a:extLst>
          </p:cNvPr>
          <p:cNvSpPr txBox="1"/>
          <p:nvPr/>
        </p:nvSpPr>
        <p:spPr>
          <a:xfrm>
            <a:off x="238501" y="3799465"/>
            <a:ext cx="2350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3.</a:t>
            </a:r>
            <a:r>
              <a:rPr lang="en-GB" sz="180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subroutine whenever you need it by typing its name.</a:t>
            </a:r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599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956833"/>
            <a:ext cx="11005578" cy="5598689"/>
            <a:chOff x="1200182" y="966860"/>
            <a:chExt cx="9578355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286874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  </a:t>
              </a:r>
              <a:r>
                <a:rPr lang="en-US" sz="3200" dirty="0">
                  <a:latin typeface="Krana Fat B"/>
                </a:rPr>
                <a:t>Function that returns a value  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5480E-8FEC-4B84-86C9-3A71340EC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37" y="1835499"/>
            <a:ext cx="6419532" cy="45881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4DFC8B-52A6-4991-B8D4-BAC51A4B7585}"/>
              </a:ext>
            </a:extLst>
          </p:cNvPr>
          <p:cNvSpPr txBox="1"/>
          <p:nvPr/>
        </p:nvSpPr>
        <p:spPr>
          <a:xfrm>
            <a:off x="8176467" y="1618334"/>
            <a:ext cx="35269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function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return some data back to the main program.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 you do this, you should store the returned value in a variable in the main program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F42C2DE8-7E33-4521-946B-0E4ECBEA3681}"/>
              </a:ext>
            </a:extLst>
          </p:cNvPr>
          <p:cNvSpPr/>
          <p:nvPr/>
        </p:nvSpPr>
        <p:spPr>
          <a:xfrm>
            <a:off x="10653311" y="590116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C86A0C-4AF0-4DA6-9A44-AF1F2207E1C2}"/>
              </a:ext>
            </a:extLst>
          </p:cNvPr>
          <p:cNvCxnSpPr>
            <a:cxnSpLocks/>
          </p:cNvCxnSpPr>
          <p:nvPr/>
        </p:nvCxnSpPr>
        <p:spPr>
          <a:xfrm flipV="1">
            <a:off x="2699133" y="3608667"/>
            <a:ext cx="5794872" cy="8651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63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1039621"/>
            <a:ext cx="11358748" cy="5515900"/>
            <a:chOff x="1200182" y="1052917"/>
            <a:chExt cx="9885725" cy="5733645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594244" y="1052917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2800" dirty="0">
                  <a:latin typeface="Krana Fat B"/>
                </a:rPr>
                <a:t>Function with arguments  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DFC8B-52A6-4991-B8D4-BAC51A4B7585}"/>
              </a:ext>
            </a:extLst>
          </p:cNvPr>
          <p:cNvSpPr txBox="1"/>
          <p:nvPr/>
        </p:nvSpPr>
        <p:spPr>
          <a:xfrm>
            <a:off x="8176467" y="1618334"/>
            <a:ext cx="35269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can put data into a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function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 To do this we use arguments.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think of arguments like variables used by the </a:t>
            </a:r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function</a:t>
            </a:r>
            <a:r>
              <a:rPr lang="en-GB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F42C2DE8-7E33-4521-946B-0E4ECBEA3681}"/>
              </a:ext>
            </a:extLst>
          </p:cNvPr>
          <p:cNvSpPr/>
          <p:nvPr/>
        </p:nvSpPr>
        <p:spPr>
          <a:xfrm>
            <a:off x="10653311" y="590116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686B5-5AB7-4DFA-8FC4-50936520F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583" y="1832041"/>
            <a:ext cx="6116017" cy="32577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B27D3F-5EE2-4748-8690-91D61C8E0320}"/>
              </a:ext>
            </a:extLst>
          </p:cNvPr>
          <p:cNvCxnSpPr/>
          <p:nvPr/>
        </p:nvCxnSpPr>
        <p:spPr>
          <a:xfrm flipV="1">
            <a:off x="6356733" y="2357610"/>
            <a:ext cx="1865453" cy="363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0DF7A0-4FCC-406B-B32D-92BFE7E17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0" y="4050685"/>
            <a:ext cx="2546840" cy="254684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21736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DF7-69CC-5557-8274-74217949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4" y="24986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Object Oriented Programming in Python</a:t>
            </a:r>
          </a:p>
        </p:txBody>
      </p:sp>
    </p:spTree>
    <p:extLst>
      <p:ext uri="{BB962C8B-B14F-4D97-AF65-F5344CB8AC3E}">
        <p14:creationId xmlns:p14="http://schemas.microsoft.com/office/powerpoint/2010/main" val="4237665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DF7-69CC-5557-8274-74217949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997" y="81479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Object Oriented Programming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AF70-862D-5D57-DD61-F8C8BFB3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202" y="1973766"/>
            <a:ext cx="11252396" cy="4627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 Oriented Programming(OOP) </a:t>
            </a:r>
            <a:r>
              <a:rPr lang="en-GB" dirty="0">
                <a:solidFill>
                  <a:srgbClr val="3A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 of programming </a:t>
            </a:r>
            <a:r>
              <a:rPr lang="en-GB" dirty="0">
                <a:solidFill>
                  <a:srgbClr val="3A3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to create a neat and reusable code </a:t>
            </a: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by bundling related properties and behaviours into individual </a:t>
            </a:r>
            <a:r>
              <a:rPr lang="en-GB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OOP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an approach for modelling concrete, real-world things, like cars, as well as relations between things, like companies and employees, students and teachers, and so on. OOP models real-world entities as software objects that have some data associated with them and can perform certain functions.</a:t>
            </a:r>
          </a:p>
          <a:p>
            <a:pPr algn="l"/>
            <a:endParaRPr lang="en-GB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common programming paradigm is </a:t>
            </a:r>
            <a:r>
              <a:rPr lang="en-GB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procedural programming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which structures a program like a recipe in that it provides a set of steps, in the form of functions and code blocks, that flow sequentially in order to complete a task.</a:t>
            </a:r>
          </a:p>
          <a:p>
            <a:pPr marL="0" indent="0">
              <a:buNone/>
            </a:pPr>
            <a:r>
              <a:rPr lang="en-GB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urce sans pro" panose="020B0503030403020204" pitchFamily="34" charset="0"/>
              </a:rPr>
              <a:t>                                                                                                 </a:t>
            </a:r>
            <a:r>
              <a:rPr lang="en-GB" sz="15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urce sans pro" panose="020B0503030403020204" pitchFamily="34" charset="0"/>
              </a:rPr>
              <a:t>https://realpython.com/</a:t>
            </a:r>
            <a:endParaRPr lang="en-GB" sz="15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12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DF7-69CC-5557-8274-74217949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997" y="814799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OOP(Object Oriented) and POP(Procedural Oriented)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AAF70-862D-5D57-DD61-F8C8BFB3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061" y="1849758"/>
            <a:ext cx="8591942" cy="892770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Oriented Programming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the            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Procedural Oriented Programming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6988F6-2EFF-BF91-20C9-0D120F49B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3676"/>
              </p:ext>
            </p:extLst>
          </p:nvPr>
        </p:nvGraphicFramePr>
        <p:xfrm>
          <a:off x="2177344" y="2958671"/>
          <a:ext cx="8991469" cy="35179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50475">
                  <a:extLst>
                    <a:ext uri="{9D8B030D-6E8A-4147-A177-3AD203B41FA5}">
                      <a16:colId xmlns:a16="http://schemas.microsoft.com/office/drawing/2014/main" val="2760764368"/>
                    </a:ext>
                  </a:extLst>
                </a:gridCol>
                <a:gridCol w="4940994">
                  <a:extLst>
                    <a:ext uri="{9D8B030D-6E8A-4147-A177-3AD203B41FA5}">
                      <a16:colId xmlns:a16="http://schemas.microsoft.com/office/drawing/2014/main" val="3049722927"/>
                    </a:ext>
                  </a:extLst>
                </a:gridCol>
              </a:tblGrid>
              <a:tr h="6443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Object Oriented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Procedural Oriented Programming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637616"/>
                  </a:ext>
                </a:extLst>
              </a:tr>
              <a:tr h="64431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It is a bottom up approach</a:t>
                      </a: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It is a top down approach</a:t>
                      </a: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057804"/>
                  </a:ext>
                </a:extLst>
              </a:tr>
              <a:tr h="163222">
                <a:tc>
                  <a:txBody>
                    <a:bodyPr/>
                    <a:lstStyle/>
                    <a:p>
                      <a:pPr algn="ctr"/>
                      <a:r>
                        <a:rPr lang="en-GB" sz="2000" b="1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Makes use of access modifiers</a:t>
                      </a:r>
                    </a:p>
                    <a:p>
                      <a:pPr algn="ctr"/>
                      <a:r>
                        <a:rPr lang="en-GB" sz="2000" b="1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‘public’, private’, protected’	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u="none" strike="noStrike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Doesn’t use access modifiers</a:t>
                      </a:r>
                      <a:r>
                        <a:rPr lang="en-GB" sz="2000" b="0" u="none" strike="noStrike" kern="12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	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575328"/>
                  </a:ext>
                </a:extLst>
              </a:tr>
              <a:tr h="64431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Program is divided in objects </a:t>
                      </a: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Program is divided into functions</a:t>
                      </a: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311815"/>
                  </a:ext>
                </a:extLst>
              </a:tr>
              <a:tr h="522417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Supports Inheritance</a:t>
                      </a: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Doesn’t support Inheritance</a:t>
                      </a:r>
                      <a:endParaRPr lang="en-GB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16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677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3DDF7-69CC-5557-8274-74217949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1" y="666896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Classes and Objects: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24D84-EB1F-75A5-BFFE-95B528BE5920}"/>
              </a:ext>
            </a:extLst>
          </p:cNvPr>
          <p:cNvSpPr txBox="1"/>
          <p:nvPr/>
        </p:nvSpPr>
        <p:spPr>
          <a:xfrm>
            <a:off x="931481" y="1880947"/>
            <a:ext cx="10087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400" b="1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the two main features of OOP. 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collection of objects, or it can be said it is a blueprint of objects with methods and attributes whereas 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instances of the class.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>
                <a:solidFill>
                  <a:srgbClr val="3A34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**In Python, </a:t>
            </a:r>
            <a:r>
              <a:rPr lang="en-GB" sz="2400" b="1" i="0" dirty="0">
                <a:solidFill>
                  <a:srgbClr val="3A34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  <a:r>
              <a:rPr lang="en-GB" sz="2400" b="0" i="0" dirty="0">
                <a:solidFill>
                  <a:srgbClr val="3A34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an object. Strings, integers, lists, and even functions are individual objects.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56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3" y="4332563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39C6BD5-363A-5019-E32D-90194719C139}"/>
              </a:ext>
            </a:extLst>
          </p:cNvPr>
          <p:cNvGrpSpPr/>
          <p:nvPr/>
        </p:nvGrpSpPr>
        <p:grpSpPr>
          <a:xfrm>
            <a:off x="742121" y="1109233"/>
            <a:ext cx="11012557" cy="5598689"/>
            <a:chOff x="1106115" y="966860"/>
            <a:chExt cx="9584429" cy="5819702"/>
          </a:xfrm>
        </p:grpSpPr>
        <p:sp>
          <p:nvSpPr>
            <p:cNvPr id="28" name="Title Placeholder 1">
              <a:extLst>
                <a:ext uri="{FF2B5EF4-FFF2-40B4-BE49-F238E27FC236}">
                  <a16:creationId xmlns:a16="http://schemas.microsoft.com/office/drawing/2014/main" id="{8A42B541-80DA-8E7B-F39A-F3E00BA3F0F4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29" name="Text Placeholder 2">
              <a:extLst>
                <a:ext uri="{FF2B5EF4-FFF2-40B4-BE49-F238E27FC236}">
                  <a16:creationId xmlns:a16="http://schemas.microsoft.com/office/drawing/2014/main" id="{8F4F94D8-EE0E-A24D-1F80-4783D82FC7D5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BED0FFA1-799A-6C4D-A239-C54A0300B576}"/>
              </a:ext>
            </a:extLst>
          </p:cNvPr>
          <p:cNvGrpSpPr/>
          <p:nvPr/>
        </p:nvGrpSpPr>
        <p:grpSpPr>
          <a:xfrm>
            <a:off x="1198880" y="2166048"/>
            <a:ext cx="9005511" cy="2869433"/>
            <a:chOff x="1966439" y="1189198"/>
            <a:chExt cx="9005511" cy="2869433"/>
          </a:xfrm>
        </p:grpSpPr>
        <p:pic>
          <p:nvPicPr>
            <p:cNvPr id="1028" name="Picture 4" descr="Free Pen Clipart Transparent, Download Free Pen Clipart Transparent png  images, Free ClipArts on Clipart Library">
              <a:extLst>
                <a:ext uri="{FF2B5EF4-FFF2-40B4-BE49-F238E27FC236}">
                  <a16:creationId xmlns:a16="http://schemas.microsoft.com/office/drawing/2014/main" id="{259AB2EB-DCF5-28DA-6A82-E7E226AE63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1" r="15239" b="6505"/>
            <a:stretch/>
          </p:blipFill>
          <p:spPr bwMode="auto">
            <a:xfrm>
              <a:off x="3282283" y="1198782"/>
              <a:ext cx="1323170" cy="2198347"/>
            </a:xfrm>
            <a:prstGeom prst="rect">
              <a:avLst/>
            </a:prstGeom>
            <a:noFill/>
            <a:effectLst>
              <a:softEdge rad="889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BDDD8F-8CBF-7508-C2CE-FC46C54ED7F9}"/>
                </a:ext>
              </a:extLst>
            </p:cNvPr>
            <p:cNvSpPr/>
            <p:nvPr/>
          </p:nvSpPr>
          <p:spPr>
            <a:xfrm>
              <a:off x="4605453" y="1189198"/>
              <a:ext cx="2352907" cy="925552"/>
            </a:xfrm>
            <a:prstGeom prst="rect">
              <a:avLst/>
            </a:prstGeom>
            <a:solidFill>
              <a:schemeClr val="accent2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F2F5B1-54C9-708F-8139-D0B92F039769}"/>
                </a:ext>
              </a:extLst>
            </p:cNvPr>
            <p:cNvSpPr/>
            <p:nvPr/>
          </p:nvSpPr>
          <p:spPr>
            <a:xfrm>
              <a:off x="4605453" y="2074128"/>
              <a:ext cx="2352907" cy="661501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Brand: Parker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CBE44D-8F6D-2D8B-50B6-3F8C213E9C31}"/>
                </a:ext>
              </a:extLst>
            </p:cNvPr>
            <p:cNvSpPr/>
            <p:nvPr/>
          </p:nvSpPr>
          <p:spPr>
            <a:xfrm>
              <a:off x="4605453" y="2735629"/>
              <a:ext cx="2352907" cy="661501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Colour: Silver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EC01985-7927-E8FC-A978-80F5350BAE0F}"/>
                </a:ext>
              </a:extLst>
            </p:cNvPr>
            <p:cNvSpPr/>
            <p:nvPr/>
          </p:nvSpPr>
          <p:spPr>
            <a:xfrm>
              <a:off x="3412271" y="3397130"/>
              <a:ext cx="2352907" cy="661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write()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61E970-2ED0-D1F6-5E46-31AF84D91CBD}"/>
                </a:ext>
              </a:extLst>
            </p:cNvPr>
            <p:cNvSpPr/>
            <p:nvPr/>
          </p:nvSpPr>
          <p:spPr>
            <a:xfrm>
              <a:off x="5734229" y="3397129"/>
              <a:ext cx="2352907" cy="66150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draw()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2F724C-0158-AC26-DF24-ABF9CACA83E7}"/>
                </a:ext>
              </a:extLst>
            </p:cNvPr>
            <p:cNvSpPr txBox="1"/>
            <p:nvPr/>
          </p:nvSpPr>
          <p:spPr>
            <a:xfrm>
              <a:off x="8243012" y="2427988"/>
              <a:ext cx="2064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Attributes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09FD75-FA89-C325-C3C8-C27F32A2FF42}"/>
                </a:ext>
              </a:extLst>
            </p:cNvPr>
            <p:cNvSpPr txBox="1"/>
            <p:nvPr/>
          </p:nvSpPr>
          <p:spPr>
            <a:xfrm>
              <a:off x="8907898" y="3527824"/>
              <a:ext cx="2064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Methods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9D3CD2-42F6-6028-49F4-5DB2F32473F0}"/>
                </a:ext>
              </a:extLst>
            </p:cNvPr>
            <p:cNvSpPr txBox="1"/>
            <p:nvPr/>
          </p:nvSpPr>
          <p:spPr>
            <a:xfrm>
              <a:off x="7892033" y="1421905"/>
              <a:ext cx="20640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Class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0741E38-4881-98FD-ECBE-691C7257CF85}"/>
                </a:ext>
              </a:extLst>
            </p:cNvPr>
            <p:cNvCxnSpPr/>
            <p:nvPr/>
          </p:nvCxnSpPr>
          <p:spPr>
            <a:xfrm>
              <a:off x="7133706" y="1618334"/>
              <a:ext cx="635620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5CEE0C7-05F5-168C-05AC-75AC9003481D}"/>
                </a:ext>
              </a:extLst>
            </p:cNvPr>
            <p:cNvCxnSpPr/>
            <p:nvPr/>
          </p:nvCxnSpPr>
          <p:spPr>
            <a:xfrm>
              <a:off x="7451516" y="2656482"/>
              <a:ext cx="635620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3D77894-0687-7054-6436-53868A69EA67}"/>
                </a:ext>
              </a:extLst>
            </p:cNvPr>
            <p:cNvCxnSpPr/>
            <p:nvPr/>
          </p:nvCxnSpPr>
          <p:spPr>
            <a:xfrm>
              <a:off x="8243012" y="3727879"/>
              <a:ext cx="635620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81FB4FE2-2305-32CE-FB75-B3B0C129B910}"/>
                </a:ext>
              </a:extLst>
            </p:cNvPr>
            <p:cNvSpPr/>
            <p:nvPr/>
          </p:nvSpPr>
          <p:spPr>
            <a:xfrm>
              <a:off x="7125629" y="2279834"/>
              <a:ext cx="312234" cy="753296"/>
            </a:xfrm>
            <a:prstGeom prst="rightBrac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99122B-FEA4-46B1-5AB6-8EE1F21F80E5}"/>
                </a:ext>
              </a:extLst>
            </p:cNvPr>
            <p:cNvSpPr txBox="1"/>
            <p:nvPr/>
          </p:nvSpPr>
          <p:spPr>
            <a:xfrm>
              <a:off x="1966439" y="1923134"/>
              <a:ext cx="12322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</a:t>
              </a:r>
            </a:p>
          </p:txBody>
        </p:sp>
        <p:cxnSp>
          <p:nvCxnSpPr>
            <p:cNvPr id="1024" name="Straight Arrow Connector 1023">
              <a:extLst>
                <a:ext uri="{FF2B5EF4-FFF2-40B4-BE49-F238E27FC236}">
                  <a16:creationId xmlns:a16="http://schemas.microsoft.com/office/drawing/2014/main" id="{DF70422A-82D0-4D13-24E9-C8F50E3809A8}"/>
                </a:ext>
              </a:extLst>
            </p:cNvPr>
            <p:cNvCxnSpPr/>
            <p:nvPr/>
          </p:nvCxnSpPr>
          <p:spPr>
            <a:xfrm>
              <a:off x="3059792" y="2123189"/>
              <a:ext cx="635620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TextBox 1028">
            <a:extLst>
              <a:ext uri="{FF2B5EF4-FFF2-40B4-BE49-F238E27FC236}">
                <a16:creationId xmlns:a16="http://schemas.microsoft.com/office/drawing/2014/main" id="{47B6C07E-9350-34A8-C58B-72274ECEC394}"/>
              </a:ext>
            </a:extLst>
          </p:cNvPr>
          <p:cNvSpPr txBox="1"/>
          <p:nvPr/>
        </p:nvSpPr>
        <p:spPr>
          <a:xfrm>
            <a:off x="3636887" y="730233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Classes and Objects:</a:t>
            </a:r>
            <a:endParaRPr lang="en-GB" sz="3600" dirty="0">
              <a:latin typeface="Krana Fat B" panose="00000B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8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3" y="434481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A7101F-530B-EF11-B948-3433439DFC7C}"/>
              </a:ext>
            </a:extLst>
          </p:cNvPr>
          <p:cNvSpPr txBox="1"/>
          <p:nvPr/>
        </p:nvSpPr>
        <p:spPr>
          <a:xfrm>
            <a:off x="967205" y="1303460"/>
            <a:ext cx="94561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that describe an object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</a:p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			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pen.brand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pen.colour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assign a value :    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pen.brand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=“Parker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display the value :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print(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pen.brand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you can to do an object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b="1" u="sng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Methods determines the functionality of the class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pen object can have these methods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pen.write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en-GB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pen.draw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203C7-2492-EB8B-9194-5626D3B6871E}"/>
              </a:ext>
            </a:extLst>
          </p:cNvPr>
          <p:cNvSpPr txBox="1"/>
          <p:nvPr/>
        </p:nvSpPr>
        <p:spPr>
          <a:xfrm>
            <a:off x="3300214" y="674472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Attributes and Methods</a:t>
            </a:r>
            <a:endParaRPr lang="en-GB" sz="3600" dirty="0">
              <a:latin typeface="Krana Fat B" panose="00000B00000000000000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03AC1-0E7E-6EC0-5F3B-A3B94DD8F64D}"/>
              </a:ext>
            </a:extLst>
          </p:cNvPr>
          <p:cNvSpPr txBox="1"/>
          <p:nvPr/>
        </p:nvSpPr>
        <p:spPr>
          <a:xfrm>
            <a:off x="8296507" y="2278814"/>
            <a:ext cx="18771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1" i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Instances 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 objects that are created which follow the definition given inside of the class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09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1039147"/>
            <a:ext cx="11182075" cy="5516374"/>
            <a:chOff x="1200182" y="1052424"/>
            <a:chExt cx="9731964" cy="5734138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440483" y="1052424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Reading Keyboard Input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B6938-A3AD-4C87-94D3-AB27F77A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04" y="3859973"/>
            <a:ext cx="10857999" cy="1544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F09F21-79AC-4D96-8ACE-3975303B7FB1}"/>
              </a:ext>
            </a:extLst>
          </p:cNvPr>
          <p:cNvSpPr txBox="1"/>
          <p:nvPr/>
        </p:nvSpPr>
        <p:spPr>
          <a:xfrm>
            <a:off x="1069442" y="2161249"/>
            <a:ext cx="9958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Python input() function is used to get some input from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661722-7379-4A05-AB36-33720A7BEFCD}"/>
              </a:ext>
            </a:extLst>
          </p:cNvPr>
          <p:cNvCxnSpPr>
            <a:cxnSpLocks/>
          </p:cNvCxnSpPr>
          <p:nvPr/>
        </p:nvCxnSpPr>
        <p:spPr>
          <a:xfrm flipH="1">
            <a:off x="3150824" y="2638302"/>
            <a:ext cx="396607" cy="10743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347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8072" y="969724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10" y="4446349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63F027B-0E3C-F792-68AB-74B1702F7F6E}"/>
              </a:ext>
            </a:extLst>
          </p:cNvPr>
          <p:cNvGrpSpPr/>
          <p:nvPr/>
        </p:nvGrpSpPr>
        <p:grpSpPr>
          <a:xfrm>
            <a:off x="1102722" y="1496860"/>
            <a:ext cx="10669540" cy="2594428"/>
            <a:chOff x="1102722" y="1496860"/>
            <a:chExt cx="10669540" cy="25944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3A2F75-29E2-48EA-D226-13E5DB8D132A}"/>
                </a:ext>
              </a:extLst>
            </p:cNvPr>
            <p:cNvSpPr txBox="1"/>
            <p:nvPr/>
          </p:nvSpPr>
          <p:spPr>
            <a:xfrm>
              <a:off x="1102722" y="3429000"/>
              <a:ext cx="4000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1">
                      <a:lumMod val="50000"/>
                    </a:schemeClr>
                  </a:solidFill>
                  <a:latin typeface="Krana Fat B" panose="00000B00000000000000" pitchFamily="50" charset="0"/>
                  <a:cs typeface="Arial" panose="020B0604020202020204" pitchFamily="34" charset="0"/>
                </a:rPr>
                <a:t>Built-in Classes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C59A0A-2BF0-85AF-B29B-83AF4B38204B}"/>
                </a:ext>
              </a:extLst>
            </p:cNvPr>
            <p:cNvSpPr txBox="1"/>
            <p:nvPr/>
          </p:nvSpPr>
          <p:spPr>
            <a:xfrm>
              <a:off x="5678122" y="3444957"/>
              <a:ext cx="60941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accent1">
                      <a:lumMod val="50000"/>
                    </a:schemeClr>
                  </a:solidFill>
                  <a:latin typeface="Krana Fat B" panose="00000B00000000000000" pitchFamily="50" charset="0"/>
                  <a:cs typeface="Arial" panose="020B0604020202020204" pitchFamily="34" charset="0"/>
                </a:rPr>
                <a:t>User-defined Classes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37BEEA3-98F2-19A0-15DC-B2F8A27A1F35}"/>
                </a:ext>
              </a:extLst>
            </p:cNvPr>
            <p:cNvSpPr txBox="1"/>
            <p:nvPr/>
          </p:nvSpPr>
          <p:spPr>
            <a:xfrm>
              <a:off x="5103222" y="1496860"/>
              <a:ext cx="60941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1" dirty="0">
                  <a:solidFill>
                    <a:schemeClr val="accent2">
                      <a:lumMod val="50000"/>
                    </a:schemeClr>
                  </a:solidFill>
                  <a:latin typeface="Krana Fat B" panose="00000B00000000000000" pitchFamily="50" charset="0"/>
                  <a:cs typeface="Arial" panose="020B0604020202020204" pitchFamily="34" charset="0"/>
                </a:rPr>
                <a:t>Classes</a:t>
              </a:r>
              <a:endParaRPr lang="en-GB" sz="36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51FC0358-13DC-4259-5E25-464013F5F6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6380" y="2131796"/>
              <a:ext cx="1929161" cy="112436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17009E2-3DCF-0C54-A76F-81EDE2CBDE93}"/>
                </a:ext>
              </a:extLst>
            </p:cNvPr>
            <p:cNvCxnSpPr>
              <a:cxnSpLocks/>
            </p:cNvCxnSpPr>
            <p:nvPr/>
          </p:nvCxnSpPr>
          <p:spPr>
            <a:xfrm>
              <a:off x="6021056" y="2127309"/>
              <a:ext cx="1805100" cy="1128847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2734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66860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B54A63-FC20-4DFD-85B7-67B4BAF7F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70" y="2863964"/>
            <a:ext cx="7315576" cy="15113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5B4234-4388-4ED5-A600-13C935EDC306}"/>
              </a:ext>
            </a:extLst>
          </p:cNvPr>
          <p:cNvSpPr txBox="1"/>
          <p:nvPr/>
        </p:nvSpPr>
        <p:spPr>
          <a:xfrm>
            <a:off x="955598" y="4812054"/>
            <a:ext cx="658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String is a built in class. So are int, float, tuple, lists, dictionaries etc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A2F75-29E2-48EA-D226-13E5DB8D132A}"/>
              </a:ext>
            </a:extLst>
          </p:cNvPr>
          <p:cNvSpPr txBox="1"/>
          <p:nvPr/>
        </p:nvSpPr>
        <p:spPr>
          <a:xfrm>
            <a:off x="3644873" y="733601"/>
            <a:ext cx="40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Built-in Classes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7F6AB9-E15F-764D-DEF1-2DDAC92FB5AB}"/>
              </a:ext>
            </a:extLst>
          </p:cNvPr>
          <p:cNvGrpSpPr/>
          <p:nvPr/>
        </p:nvGrpSpPr>
        <p:grpSpPr>
          <a:xfrm>
            <a:off x="1716573" y="3209912"/>
            <a:ext cx="4379427" cy="1169551"/>
            <a:chOff x="1716573" y="3209912"/>
            <a:chExt cx="4379427" cy="116955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58A1D80-A0A2-B8A9-F15C-94E58B148903}"/>
                </a:ext>
              </a:extLst>
            </p:cNvPr>
            <p:cNvCxnSpPr>
              <a:cxnSpLocks/>
            </p:cNvCxnSpPr>
            <p:nvPr/>
          </p:nvCxnSpPr>
          <p:spPr>
            <a:xfrm>
              <a:off x="1716573" y="3320514"/>
              <a:ext cx="2543096" cy="4063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718EDF-F13D-3021-E733-83CA7AAF326A}"/>
                </a:ext>
              </a:extLst>
            </p:cNvPr>
            <p:cNvSpPr txBox="1"/>
            <p:nvPr/>
          </p:nvSpPr>
          <p:spPr>
            <a:xfrm>
              <a:off x="4172233" y="3209912"/>
              <a:ext cx="8191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highlight>
                    <a:srgbClr val="FFFF00"/>
                  </a:highlight>
                </a:rPr>
                <a:t>Object which belongs to the class </a:t>
              </a:r>
              <a:r>
                <a:rPr lang="en-GB" sz="1400" b="1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</a:rPr>
                <a:t>str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7598BAB-068D-CB3B-AFD9-3CDC69B36555}"/>
                </a:ext>
              </a:extLst>
            </p:cNvPr>
            <p:cNvCxnSpPr>
              <a:cxnSpLocks/>
            </p:cNvCxnSpPr>
            <p:nvPr/>
          </p:nvCxnSpPr>
          <p:spPr>
            <a:xfrm>
              <a:off x="4790896" y="3381490"/>
              <a:ext cx="130510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0541E9B-73F3-A559-EDDD-776D510F0415}"/>
                </a:ext>
              </a:extLst>
            </p:cNvPr>
            <p:cNvCxnSpPr>
              <a:cxnSpLocks/>
            </p:cNvCxnSpPr>
            <p:nvPr/>
          </p:nvCxnSpPr>
          <p:spPr>
            <a:xfrm>
              <a:off x="1720941" y="3340830"/>
              <a:ext cx="0" cy="20318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70081580-3CAB-3116-1D41-628CE4DB6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9" y="2830569"/>
            <a:ext cx="7924237" cy="1637126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20CFB45-AC10-9BBE-EA96-BC5C9BFEB340}"/>
              </a:ext>
            </a:extLst>
          </p:cNvPr>
          <p:cNvGrpSpPr/>
          <p:nvPr/>
        </p:nvGrpSpPr>
        <p:grpSpPr>
          <a:xfrm>
            <a:off x="1716573" y="3176517"/>
            <a:ext cx="4379427" cy="1169551"/>
            <a:chOff x="1716573" y="3209912"/>
            <a:chExt cx="4379427" cy="116955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5D6D94A-C10A-9E70-36CD-B5F50406C9AA}"/>
                </a:ext>
              </a:extLst>
            </p:cNvPr>
            <p:cNvCxnSpPr>
              <a:cxnSpLocks/>
            </p:cNvCxnSpPr>
            <p:nvPr/>
          </p:nvCxnSpPr>
          <p:spPr>
            <a:xfrm>
              <a:off x="1716573" y="3320514"/>
              <a:ext cx="2543096" cy="40633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CA332C-03CC-2282-C4CA-2274D1957134}"/>
                </a:ext>
              </a:extLst>
            </p:cNvPr>
            <p:cNvSpPr txBox="1"/>
            <p:nvPr/>
          </p:nvSpPr>
          <p:spPr>
            <a:xfrm>
              <a:off x="4172233" y="3209912"/>
              <a:ext cx="81915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highlight>
                    <a:srgbClr val="FFFF00"/>
                  </a:highlight>
                </a:rPr>
                <a:t>Object which belongs to the class </a:t>
              </a:r>
              <a:r>
                <a:rPr lang="en-GB" sz="1400" b="1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</a:rPr>
                <a:t>str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BCCD48E-53FB-0B74-FA77-938F9B12B4DB}"/>
                </a:ext>
              </a:extLst>
            </p:cNvPr>
            <p:cNvCxnSpPr>
              <a:cxnSpLocks/>
            </p:cNvCxnSpPr>
            <p:nvPr/>
          </p:nvCxnSpPr>
          <p:spPr>
            <a:xfrm>
              <a:off x="4790896" y="3381490"/>
              <a:ext cx="1305104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3CA1AFA-D0C0-CC15-4945-8D929FA54A5C}"/>
                </a:ext>
              </a:extLst>
            </p:cNvPr>
            <p:cNvCxnSpPr>
              <a:cxnSpLocks/>
            </p:cNvCxnSpPr>
            <p:nvPr/>
          </p:nvCxnSpPr>
          <p:spPr>
            <a:xfrm>
              <a:off x="1720941" y="3340830"/>
              <a:ext cx="0" cy="203185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9801150-A7BB-081C-53BF-1E3B21C01783}"/>
              </a:ext>
            </a:extLst>
          </p:cNvPr>
          <p:cNvSpPr txBox="1"/>
          <p:nvPr/>
        </p:nvSpPr>
        <p:spPr>
          <a:xfrm>
            <a:off x="955598" y="1628361"/>
            <a:ext cx="9217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the below example we have created an object </a:t>
            </a: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belongs to an inbuilt class </a:t>
            </a: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Remember, everything in Python is an object which belongs to a class.</a:t>
            </a:r>
          </a:p>
        </p:txBody>
      </p:sp>
    </p:spTree>
    <p:extLst>
      <p:ext uri="{BB962C8B-B14F-4D97-AF65-F5344CB8AC3E}">
        <p14:creationId xmlns:p14="http://schemas.microsoft.com/office/powerpoint/2010/main" val="1630472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7177" y="987594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650" y="4876800"/>
            <a:ext cx="1791173" cy="179117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F4253-EFBC-4A2B-98D5-0B4566CD7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063" y="1657324"/>
            <a:ext cx="8846587" cy="226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18A8AA-3FC7-4CA7-BC77-532A741A3808}"/>
              </a:ext>
            </a:extLst>
          </p:cNvPr>
          <p:cNvSpPr txBox="1"/>
          <p:nvPr/>
        </p:nvSpPr>
        <p:spPr>
          <a:xfrm>
            <a:off x="2634408" y="4112295"/>
            <a:ext cx="4527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displays all the built in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822865-D6DA-44D4-876A-D5B36DAB0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16" y="4565425"/>
            <a:ext cx="9016634" cy="18954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F05783-66A7-9D46-F040-451D2AF19DAB}"/>
              </a:ext>
            </a:extLst>
          </p:cNvPr>
          <p:cNvCxnSpPr>
            <a:cxnSpLocks/>
          </p:cNvCxnSpPr>
          <p:nvPr/>
        </p:nvCxnSpPr>
        <p:spPr>
          <a:xfrm>
            <a:off x="2734769" y="2664336"/>
            <a:ext cx="677504" cy="143973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A3983E-956B-EDCD-72C3-D8459B2233B1}"/>
              </a:ext>
            </a:extLst>
          </p:cNvPr>
          <p:cNvCxnSpPr>
            <a:cxnSpLocks/>
          </p:cNvCxnSpPr>
          <p:nvPr/>
        </p:nvCxnSpPr>
        <p:spPr>
          <a:xfrm flipV="1">
            <a:off x="3740718" y="2812137"/>
            <a:ext cx="1914525" cy="117316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3B3A49-6E98-B002-54A0-B03C7F9CBBCD}"/>
              </a:ext>
            </a:extLst>
          </p:cNvPr>
          <p:cNvSpPr txBox="1"/>
          <p:nvPr/>
        </p:nvSpPr>
        <p:spPr>
          <a:xfrm>
            <a:off x="1616927" y="629833"/>
            <a:ext cx="883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Every class has its own methods as shown in the below examples</a:t>
            </a:r>
          </a:p>
        </p:txBody>
      </p:sp>
    </p:spTree>
    <p:extLst>
      <p:ext uri="{BB962C8B-B14F-4D97-AF65-F5344CB8AC3E}">
        <p14:creationId xmlns:p14="http://schemas.microsoft.com/office/powerpoint/2010/main" val="2581097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F06B0-A3F0-4C31-99DC-21F086DB2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31" y="1671445"/>
            <a:ext cx="9670688" cy="2066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D45D0-4D24-4FBF-9CAC-AD2E15AC9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41" y="4135672"/>
            <a:ext cx="9103383" cy="18620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5B5E0C-81CB-4A22-A0C1-96E06E582155}"/>
              </a:ext>
            </a:extLst>
          </p:cNvPr>
          <p:cNvSpPr txBox="1"/>
          <p:nvPr/>
        </p:nvSpPr>
        <p:spPr>
          <a:xfrm>
            <a:off x="4665084" y="3694892"/>
            <a:ext cx="547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append is a </a:t>
            </a:r>
            <a:r>
              <a:rPr lang="en-GB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in list class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5E70-2931-F073-B114-63F5251A2324}"/>
              </a:ext>
            </a:extLst>
          </p:cNvPr>
          <p:cNvSpPr txBox="1"/>
          <p:nvPr/>
        </p:nvSpPr>
        <p:spPr>
          <a:xfrm>
            <a:off x="3486839" y="5997728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name belongs to a </a:t>
            </a:r>
            <a:r>
              <a:rPr lang="en-GB" dirty="0">
                <a:highlight>
                  <a:srgbClr val="F3622C"/>
                </a:highlight>
              </a:rPr>
              <a:t>different class(str) </a:t>
            </a:r>
            <a:r>
              <a:rPr lang="en-GB" dirty="0"/>
              <a:t>which does not have append method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F09D8D-9F3C-3571-ED6A-278452900DE3}"/>
              </a:ext>
            </a:extLst>
          </p:cNvPr>
          <p:cNvCxnSpPr>
            <a:endCxn id="12" idx="1"/>
          </p:cNvCxnSpPr>
          <p:nvPr/>
        </p:nvCxnSpPr>
        <p:spPr>
          <a:xfrm>
            <a:off x="3364176" y="3188100"/>
            <a:ext cx="1300908" cy="706847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BEB374-BD73-6A4A-F300-0925C31F9F68}"/>
              </a:ext>
            </a:extLst>
          </p:cNvPr>
          <p:cNvCxnSpPr>
            <a:cxnSpLocks/>
          </p:cNvCxnSpPr>
          <p:nvPr/>
        </p:nvCxnSpPr>
        <p:spPr>
          <a:xfrm flipH="1">
            <a:off x="5781675" y="5324475"/>
            <a:ext cx="368366" cy="58471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6E5E556-3577-4B80-37B3-A2DB4A793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58" y="4835619"/>
            <a:ext cx="1932085" cy="19320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CFE1B6-8E06-4DED-AC9E-57FAD03837D0}"/>
              </a:ext>
            </a:extLst>
          </p:cNvPr>
          <p:cNvSpPr txBox="1"/>
          <p:nvPr/>
        </p:nvSpPr>
        <p:spPr>
          <a:xfrm>
            <a:off x="1082293" y="930828"/>
            <a:ext cx="9930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Try calling a method from a different class and see what happens?</a:t>
            </a:r>
          </a:p>
        </p:txBody>
      </p:sp>
    </p:spTree>
    <p:extLst>
      <p:ext uri="{BB962C8B-B14F-4D97-AF65-F5344CB8AC3E}">
        <p14:creationId xmlns:p14="http://schemas.microsoft.com/office/powerpoint/2010/main" val="15483062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84" y="4332440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02C3C-B868-4EEC-AD44-076EFA1D1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045" y="1664496"/>
            <a:ext cx="8034331" cy="2162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A6C540-FECA-908A-7BAC-116268F038D5}"/>
              </a:ext>
            </a:extLst>
          </p:cNvPr>
          <p:cNvSpPr txBox="1"/>
          <p:nvPr/>
        </p:nvSpPr>
        <p:spPr>
          <a:xfrm>
            <a:off x="3638549" y="530148"/>
            <a:ext cx="531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User defined Classes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2CAB47-AF41-BAB6-2205-287B4BD6FDD6}"/>
              </a:ext>
            </a:extLst>
          </p:cNvPr>
          <p:cNvSpPr txBox="1"/>
          <p:nvPr/>
        </p:nvSpPr>
        <p:spPr>
          <a:xfrm>
            <a:off x="1288089" y="3962248"/>
            <a:ext cx="8651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create a class,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keyword is used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indicates that the class is empty.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emp1 and emp2 in the above examples are 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inside the class Employee</a:t>
            </a:r>
          </a:p>
          <a:p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what happens when you print emp1 and emp2?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5DF864-148F-98C0-5E41-597692D2561D}"/>
              </a:ext>
            </a:extLst>
          </p:cNvPr>
          <p:cNvCxnSpPr>
            <a:cxnSpLocks/>
          </p:cNvCxnSpPr>
          <p:nvPr/>
        </p:nvCxnSpPr>
        <p:spPr>
          <a:xfrm>
            <a:off x="1542938" y="2338394"/>
            <a:ext cx="0" cy="162385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03005E-6F89-4BA0-49CB-7CD1A4B5D39A}"/>
              </a:ext>
            </a:extLst>
          </p:cNvPr>
          <p:cNvCxnSpPr/>
          <p:nvPr/>
        </p:nvCxnSpPr>
        <p:spPr>
          <a:xfrm>
            <a:off x="1542205" y="2338394"/>
            <a:ext cx="59882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586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02C3C-B868-4EEC-AD44-076EFA1D1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80" y="1495014"/>
            <a:ext cx="9093667" cy="27496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914E1D-B25B-47C6-8654-668E08C2AF29}"/>
              </a:ext>
            </a:extLst>
          </p:cNvPr>
          <p:cNvSpPr txBox="1"/>
          <p:nvPr/>
        </p:nvSpPr>
        <p:spPr>
          <a:xfrm>
            <a:off x="4428301" y="4822409"/>
            <a:ext cx="515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Objects emp1 and emp2 are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stored in an unique memory </a:t>
            </a: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address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01AECE-95D3-4F99-BE21-66F41E28D397}"/>
              </a:ext>
            </a:extLst>
          </p:cNvPr>
          <p:cNvCxnSpPr>
            <a:cxnSpLocks/>
          </p:cNvCxnSpPr>
          <p:nvPr/>
        </p:nvCxnSpPr>
        <p:spPr>
          <a:xfrm flipV="1">
            <a:off x="7658110" y="2338977"/>
            <a:ext cx="1395739" cy="248343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2A6C540-FECA-908A-7BAC-116268F038D5}"/>
              </a:ext>
            </a:extLst>
          </p:cNvPr>
          <p:cNvSpPr txBox="1"/>
          <p:nvPr/>
        </p:nvSpPr>
        <p:spPr>
          <a:xfrm>
            <a:off x="3638549" y="530148"/>
            <a:ext cx="531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User defined Classes</a:t>
            </a:r>
          </a:p>
        </p:txBody>
      </p:sp>
    </p:spTree>
    <p:extLst>
      <p:ext uri="{BB962C8B-B14F-4D97-AF65-F5344CB8AC3E}">
        <p14:creationId xmlns:p14="http://schemas.microsoft.com/office/powerpoint/2010/main" val="1781303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8A0A37-B961-CEE4-8F0A-43256F9DF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1" y="1715967"/>
            <a:ext cx="4440166" cy="3926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289F3-D004-3449-1012-D3A11263B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779" y="1638695"/>
            <a:ext cx="2460479" cy="1334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121D3C-1C4C-B0C5-F64B-A04670A0547F}"/>
              </a:ext>
            </a:extLst>
          </p:cNvPr>
          <p:cNvSpPr txBox="1"/>
          <p:nvPr/>
        </p:nvSpPr>
        <p:spPr>
          <a:xfrm>
            <a:off x="5307980" y="3712038"/>
            <a:ext cx="642279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GB" sz="2000" b="1" i="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 </a:t>
            </a:r>
            <a:r>
              <a:rPr lang="en-GB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special method that initializes an individual object. </a:t>
            </a:r>
          </a:p>
          <a:p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method runs </a:t>
            </a: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each time an </a:t>
            </a: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a class is </a:t>
            </a:r>
            <a:r>
              <a:rPr lang="en-GB" sz="20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n-GB" sz="20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1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z="2000" b="1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first parameter inside the __</a:t>
            </a:r>
            <a:r>
              <a:rPr lang="en-GB" sz="2000" b="1" i="1" dirty="0" err="1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GB" sz="2000" b="1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__should be 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en-GB" sz="2000" b="1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2000" b="1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refers to the individual object itself.</a:t>
            </a:r>
          </a:p>
          <a:p>
            <a:endParaRPr lang="en-GB" b="0" i="0" dirty="0">
              <a:solidFill>
                <a:srgbClr val="191919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67362-473B-D67A-13F0-00FA147FC751}"/>
              </a:ext>
            </a:extLst>
          </p:cNvPr>
          <p:cNvSpPr txBox="1"/>
          <p:nvPr/>
        </p:nvSpPr>
        <p:spPr>
          <a:xfrm>
            <a:off x="4064619" y="794545"/>
            <a:ext cx="442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__</a:t>
            </a:r>
            <a:r>
              <a:rPr lang="en-GB" sz="3600" b="1" dirty="0" err="1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init</a:t>
            </a: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__( )  method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3334E1-F283-D671-43FA-105CE0C82963}"/>
              </a:ext>
            </a:extLst>
          </p:cNvPr>
          <p:cNvCxnSpPr/>
          <p:nvPr/>
        </p:nvCxnSpPr>
        <p:spPr>
          <a:xfrm>
            <a:off x="4951141" y="2877015"/>
            <a:ext cx="1505638" cy="83502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9CE909-0773-5453-FF5B-1B891B619C5B}"/>
              </a:ext>
            </a:extLst>
          </p:cNvPr>
          <p:cNvCxnSpPr/>
          <p:nvPr/>
        </p:nvCxnSpPr>
        <p:spPr>
          <a:xfrm flipV="1">
            <a:off x="6456779" y="3534937"/>
            <a:ext cx="501582" cy="177101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482353-444F-9F12-5D0F-6133FF754A10}"/>
              </a:ext>
            </a:extLst>
          </p:cNvPr>
          <p:cNvSpPr txBox="1"/>
          <p:nvPr/>
        </p:nvSpPr>
        <p:spPr>
          <a:xfrm>
            <a:off x="6988384" y="3330766"/>
            <a:ext cx="309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Constructor of the class</a:t>
            </a:r>
          </a:p>
        </p:txBody>
      </p:sp>
    </p:spTree>
    <p:extLst>
      <p:ext uri="{BB962C8B-B14F-4D97-AF65-F5344CB8AC3E}">
        <p14:creationId xmlns:p14="http://schemas.microsoft.com/office/powerpoint/2010/main" val="811965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159" y="4500165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643CB-24ED-936D-A780-C3B813036A7B}"/>
              </a:ext>
            </a:extLst>
          </p:cNvPr>
          <p:cNvSpPr txBox="1"/>
          <p:nvPr/>
        </p:nvSpPr>
        <p:spPr>
          <a:xfrm>
            <a:off x="876832" y="4310138"/>
            <a:ext cx="82462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def  is  similar to functions but with self. It makes the __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__ a method with self in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5A2F82-17CA-CEBC-CA22-E93D95C69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035" y="840956"/>
            <a:ext cx="6160925" cy="3158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0F1BF-37C3-BC11-0014-4D0B9B37C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027" y="1618334"/>
            <a:ext cx="2600169" cy="10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213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E5BCA-5544-7BB7-A08F-DEC9E33FE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85" y="1194060"/>
            <a:ext cx="9011039" cy="4272693"/>
          </a:xfrm>
          <a:prstGeom prst="rect">
            <a:avLst/>
          </a:prstGeom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3" y="4462720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0B09B9E-FB03-0C63-C5BA-8C40FBA93F90}"/>
              </a:ext>
            </a:extLst>
          </p:cNvPr>
          <p:cNvSpPr/>
          <p:nvPr/>
        </p:nvSpPr>
        <p:spPr>
          <a:xfrm rot="20825841">
            <a:off x="8608741" y="3166946"/>
            <a:ext cx="2357835" cy="12957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Try this code out. 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33366973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3856587" y="2084738"/>
            <a:ext cx="833541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282534" y="1109896"/>
            <a:ext cx="973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  <a:cs typeface="Arial" panose="020B0604020202020204" pitchFamily="34" charset="0"/>
              </a:rPr>
              <a:t>Object Oriented Programming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9755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2B6E93-1F36-4609-BE07-2F3502533413}"/>
              </a:ext>
            </a:extLst>
          </p:cNvPr>
          <p:cNvSpPr/>
          <p:nvPr/>
        </p:nvSpPr>
        <p:spPr>
          <a:xfrm>
            <a:off x="1575412" y="5202703"/>
            <a:ext cx="8648241" cy="96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697804" y="1039147"/>
            <a:ext cx="11182075" cy="5516374"/>
            <a:chOff x="1200182" y="1052424"/>
            <a:chExt cx="9731964" cy="5734138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440483" y="1052424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Reading Keyboard Input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FAC1A-9E7B-410B-A19C-C7B5DAC3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11" y="1966287"/>
            <a:ext cx="9249742" cy="27546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1846E-E03F-41A9-9158-6E9921762ACB}"/>
              </a:ext>
            </a:extLst>
          </p:cNvPr>
          <p:cNvSpPr txBox="1"/>
          <p:nvPr/>
        </p:nvSpPr>
        <p:spPr>
          <a:xfrm>
            <a:off x="1739621" y="5376618"/>
            <a:ext cx="10230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escape sequence \n  and \t do? </a:t>
            </a:r>
          </a:p>
        </p:txBody>
      </p:sp>
    </p:spTree>
    <p:extLst>
      <p:ext uri="{BB962C8B-B14F-4D97-AF65-F5344CB8AC3E}">
        <p14:creationId xmlns:p14="http://schemas.microsoft.com/office/powerpoint/2010/main" val="1492514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2043" y="846859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83" y="4841350"/>
            <a:ext cx="1846659" cy="18466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4724782" y="858327"/>
            <a:ext cx="473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Inheritance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4316" y="1750263"/>
            <a:ext cx="103845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Inheritance is the procedure in which one class inherits the attributes and methods of another class.</a:t>
            </a:r>
          </a:p>
          <a:p>
            <a:endParaRPr lang="en-GB" sz="2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Inheritance</a:t>
            </a:r>
          </a:p>
          <a:p>
            <a:pPr algn="ctr"/>
            <a:endParaRPr lang="en-GB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8775673-B775-3A42-39EB-DB5BDE5E6CCB}"/>
              </a:ext>
            </a:extLst>
          </p:cNvPr>
          <p:cNvGrpSpPr/>
          <p:nvPr/>
        </p:nvGrpSpPr>
        <p:grpSpPr>
          <a:xfrm>
            <a:off x="1198880" y="3668910"/>
            <a:ext cx="10558716" cy="1206232"/>
            <a:chOff x="1198880" y="3668910"/>
            <a:chExt cx="10558716" cy="12062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5E37B2-724D-13FF-77B9-59EFBF5BFA0A}"/>
                </a:ext>
              </a:extLst>
            </p:cNvPr>
            <p:cNvSpPr txBox="1"/>
            <p:nvPr/>
          </p:nvSpPr>
          <p:spPr>
            <a:xfrm>
              <a:off x="1198880" y="4044145"/>
              <a:ext cx="31446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</a:t>
              </a:r>
            </a:p>
            <a:p>
              <a:r>
                <a:rPr lang="en-GB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Inheritance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4F7BC8-6A23-E0B6-E260-3A1013C299BC}"/>
                </a:ext>
              </a:extLst>
            </p:cNvPr>
            <p:cNvSpPr txBox="1"/>
            <p:nvPr/>
          </p:nvSpPr>
          <p:spPr>
            <a:xfrm>
              <a:off x="4051629" y="3977902"/>
              <a:ext cx="3577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Multilevel </a:t>
              </a:r>
            </a:p>
            <a:p>
              <a:r>
                <a:rPr lang="en-GB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Inheritance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DEE46F-282C-CC72-0420-07AE5E7B7F3B}"/>
                </a:ext>
              </a:extLst>
            </p:cNvPr>
            <p:cNvSpPr txBox="1"/>
            <p:nvPr/>
          </p:nvSpPr>
          <p:spPr>
            <a:xfrm>
              <a:off x="6396798" y="3987729"/>
              <a:ext cx="336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Hierarchical Inheritance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E7FB6C-840B-37D9-7EB5-CD45DE7A8DE6}"/>
                </a:ext>
              </a:extLst>
            </p:cNvPr>
            <p:cNvSpPr txBox="1"/>
            <p:nvPr/>
          </p:nvSpPr>
          <p:spPr>
            <a:xfrm>
              <a:off x="8969704" y="3973877"/>
              <a:ext cx="2787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Inheritance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593707-2D12-2771-3C5E-763505414A4B}"/>
                </a:ext>
              </a:extLst>
            </p:cNvPr>
            <p:cNvCxnSpPr>
              <a:cxnSpLocks/>
            </p:cNvCxnSpPr>
            <p:nvPr/>
          </p:nvCxnSpPr>
          <p:spPr>
            <a:xfrm>
              <a:off x="1650380" y="3691053"/>
              <a:ext cx="7973122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C730CD-B73A-925D-86D9-10C5B67C01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9229" y="3691054"/>
              <a:ext cx="11151" cy="35309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E36CFCB-AA3C-79E6-EE78-D5C79D0CF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3631" y="3691053"/>
              <a:ext cx="11151" cy="35309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11A9109-D5F0-38DE-B987-DA9D31F8D6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5121" y="3702703"/>
              <a:ext cx="11151" cy="35309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BA03D5-5890-AA31-D89D-01B6A51B7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4364" y="3668910"/>
              <a:ext cx="11151" cy="353091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97155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Inheriting or transferring all the methods and properties  from another class is called as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single inheritance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Class being inherited from -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class/base class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Class that inherits from another class -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class/ derived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473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Single Inheritance</a:t>
            </a:r>
          </a:p>
        </p:txBody>
      </p:sp>
    </p:spTree>
    <p:extLst>
      <p:ext uri="{BB962C8B-B14F-4D97-AF65-F5344CB8AC3E}">
        <p14:creationId xmlns:p14="http://schemas.microsoft.com/office/powerpoint/2010/main" val="41551942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97" y="4118347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8E170-9878-C258-B0B0-180A1F098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158" y="966859"/>
            <a:ext cx="4515480" cy="5378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D35DD1-73ED-3354-57BF-E043425E6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0041" y="1361213"/>
            <a:ext cx="3372321" cy="1514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C26B46-300E-A31E-EC74-29ED3606634F}"/>
              </a:ext>
            </a:extLst>
          </p:cNvPr>
          <p:cNvSpPr txBox="1"/>
          <p:nvPr/>
        </p:nvSpPr>
        <p:spPr>
          <a:xfrm>
            <a:off x="6317818" y="3472016"/>
            <a:ext cx="565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out this sample to understand single inheritance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A976AC-CF1A-790D-9712-718DA2489CD0}"/>
              </a:ext>
            </a:extLst>
          </p:cNvPr>
          <p:cNvSpPr txBox="1"/>
          <p:nvPr/>
        </p:nvSpPr>
        <p:spPr>
          <a:xfrm>
            <a:off x="5992021" y="4519518"/>
            <a:ext cx="2479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Employee() is the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class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and the contract is the </a:t>
            </a:r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class.</a:t>
            </a:r>
          </a:p>
        </p:txBody>
      </p:sp>
    </p:spTree>
    <p:extLst>
      <p:ext uri="{BB962C8B-B14F-4D97-AF65-F5344CB8AC3E}">
        <p14:creationId xmlns:p14="http://schemas.microsoft.com/office/powerpoint/2010/main" val="2066861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 of  Inheritance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which a</a:t>
            </a:r>
            <a:r>
              <a:rPr lang="en-GB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class inherits from another class, which in turn inherits from another class.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473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Multilevel Inheritance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C395C-EA25-9BEF-3586-93D6AB817CFA}"/>
              </a:ext>
            </a:extLst>
          </p:cNvPr>
          <p:cNvSpPr txBox="1"/>
          <p:nvPr/>
        </p:nvSpPr>
        <p:spPr>
          <a:xfrm>
            <a:off x="2932772" y="3802566"/>
            <a:ext cx="5828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the code in the next slide to understand about multilevel inheritance</a:t>
            </a:r>
          </a:p>
        </p:txBody>
      </p:sp>
    </p:spTree>
    <p:extLst>
      <p:ext uri="{BB962C8B-B14F-4D97-AF65-F5344CB8AC3E}">
        <p14:creationId xmlns:p14="http://schemas.microsoft.com/office/powerpoint/2010/main" val="1615580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B1B2A-FD06-1D6E-821C-D6E9943CB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982" y="445895"/>
            <a:ext cx="4706007" cy="6087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2F51D-F6BD-2CC2-D6B8-7FE9FED43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425" y="1887663"/>
            <a:ext cx="3315163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386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6CC84-0CE2-6B24-A817-06A1E52B62FF}"/>
              </a:ext>
            </a:extLst>
          </p:cNvPr>
          <p:cNvSpPr txBox="1"/>
          <p:nvPr/>
        </p:nvSpPr>
        <p:spPr>
          <a:xfrm>
            <a:off x="2895600" y="2088023"/>
            <a:ext cx="511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Handling</a:t>
            </a:r>
          </a:p>
        </p:txBody>
      </p:sp>
      <p:pic>
        <p:nvPicPr>
          <p:cNvPr id="12" name="Picture 11" descr="A computer with a cartoon character on the screen&#10;&#10;Description automatically generated with medium confidence">
            <a:extLst>
              <a:ext uri="{FF2B5EF4-FFF2-40B4-BE49-F238E27FC236}">
                <a16:creationId xmlns:a16="http://schemas.microsoft.com/office/drawing/2014/main" id="{5323B03F-DEA5-0540-C3F5-F919CAE9B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0" y="2624043"/>
            <a:ext cx="3790950" cy="3790950"/>
          </a:xfrm>
          <a:prstGeom prst="rect">
            <a:avLst/>
          </a:prstGeom>
          <a:ln>
            <a:noFill/>
          </a:ln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6828987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424106" y="1945334"/>
            <a:ext cx="9343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Files are used to permanently store data in a non-volatile memory like hard disk.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/>
              <a:t>In Python, a file operation takes place in the following order: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Open a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Read or write (perform an operation)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Close the file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3501483" y="910343"/>
            <a:ext cx="473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File Handling</a:t>
            </a:r>
          </a:p>
        </p:txBody>
      </p:sp>
    </p:spTree>
    <p:extLst>
      <p:ext uri="{BB962C8B-B14F-4D97-AF65-F5344CB8AC3E}">
        <p14:creationId xmlns:p14="http://schemas.microsoft.com/office/powerpoint/2010/main" val="11336194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995099" y="1888028"/>
            <a:ext cx="93437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Text Files:</a:t>
            </a:r>
            <a:endParaRPr lang="en-GB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are stored as bytes and is represented as ASCII values   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characters.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It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understood as a sequence of characters consisting of    </a:t>
            </a:r>
          </a:p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alphabets, numbers and special symbols. </a:t>
            </a:r>
          </a:p>
          <a:p>
            <a:endParaRPr lang="en-GB" sz="2400" dirty="0"/>
          </a:p>
          <a:p>
            <a:r>
              <a:rPr lang="en-GB" sz="2400" dirty="0"/>
              <a:t>    </a:t>
            </a:r>
            <a:r>
              <a:rPr lang="en-GB" sz="2400" b="1" dirty="0"/>
              <a:t> Examples:</a:t>
            </a:r>
          </a:p>
          <a:p>
            <a:r>
              <a:rPr lang="en-GB" sz="2400" dirty="0"/>
              <a:t>     Web standards: html, XML, CSS, JSON etc.</a:t>
            </a:r>
          </a:p>
          <a:p>
            <a:r>
              <a:rPr lang="en-GB" sz="2400" dirty="0"/>
              <a:t>     Source code: c, </a:t>
            </a:r>
            <a:r>
              <a:rPr lang="en-GB" sz="2400" dirty="0" err="1"/>
              <a:t>js</a:t>
            </a:r>
            <a:r>
              <a:rPr lang="en-GB" sz="2400" dirty="0"/>
              <a:t>, </a:t>
            </a:r>
            <a:r>
              <a:rPr lang="en-GB" sz="2400" dirty="0" err="1"/>
              <a:t>py</a:t>
            </a:r>
            <a:r>
              <a:rPr lang="en-GB" sz="2400" dirty="0"/>
              <a:t>, java etc. </a:t>
            </a:r>
          </a:p>
          <a:p>
            <a:r>
              <a:rPr lang="en-GB" sz="2400" dirty="0"/>
              <a:t>     Documents: txt, </a:t>
            </a:r>
            <a:r>
              <a:rPr lang="en-GB" sz="2400" dirty="0" err="1"/>
              <a:t>tex</a:t>
            </a:r>
            <a:r>
              <a:rPr lang="en-GB" sz="2400" dirty="0"/>
              <a:t>, RTF etc.</a:t>
            </a:r>
          </a:p>
          <a:p>
            <a:r>
              <a:rPr lang="en-GB" sz="2400" dirty="0"/>
              <a:t>     Tabular data: csv, </a:t>
            </a:r>
            <a:r>
              <a:rPr lang="en-GB" sz="2400" dirty="0" err="1"/>
              <a:t>tsv</a:t>
            </a:r>
            <a:r>
              <a:rPr lang="en-GB" sz="2400" dirty="0"/>
              <a:t> etc. </a:t>
            </a:r>
          </a:p>
          <a:p>
            <a:r>
              <a:rPr lang="en-GB" sz="2400" dirty="0"/>
              <a:t>     Configuration: </a:t>
            </a:r>
            <a:r>
              <a:rPr lang="en-GB" sz="2400" dirty="0" err="1"/>
              <a:t>ini</a:t>
            </a:r>
            <a:r>
              <a:rPr lang="en-GB" sz="2400" dirty="0"/>
              <a:t>, </a:t>
            </a:r>
            <a:r>
              <a:rPr lang="en-GB" sz="2400" dirty="0" err="1"/>
              <a:t>cfg</a:t>
            </a:r>
            <a:r>
              <a:rPr lang="en-GB" sz="2400" dirty="0"/>
              <a:t>, reg etc.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198880" y="1033559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Types of File in Python</a:t>
            </a:r>
          </a:p>
        </p:txBody>
      </p:sp>
    </p:spTree>
    <p:extLst>
      <p:ext uri="{BB962C8B-B14F-4D97-AF65-F5344CB8AC3E}">
        <p14:creationId xmlns:p14="http://schemas.microsoft.com/office/powerpoint/2010/main" val="2924717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7" y="4310138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936703" y="1832041"/>
            <a:ext cx="93437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Binary Files: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stored as bytes(0s,1s) but contents inside the binary files cannot be read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they don’t represent the ASCII values of characters.</a:t>
            </a:r>
            <a:endParaRPr lang="en-GB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1" dirty="0"/>
          </a:p>
          <a:p>
            <a:r>
              <a:rPr lang="en-GB" sz="2400" b="1" dirty="0"/>
              <a:t>Examples:</a:t>
            </a:r>
          </a:p>
          <a:p>
            <a:r>
              <a:rPr lang="en-GB" sz="2400" dirty="0"/>
              <a:t>Document files: .pdf, .doc, .</a:t>
            </a:r>
            <a:r>
              <a:rPr lang="en-GB" sz="2400" dirty="0" err="1"/>
              <a:t>xls</a:t>
            </a:r>
            <a:r>
              <a:rPr lang="en-GB" sz="2400" dirty="0"/>
              <a:t> etc.</a:t>
            </a:r>
          </a:p>
          <a:p>
            <a:r>
              <a:rPr lang="en-GB" sz="2400" dirty="0"/>
              <a:t>Image files: .</a:t>
            </a:r>
            <a:r>
              <a:rPr lang="en-GB" sz="2400" dirty="0" err="1"/>
              <a:t>png</a:t>
            </a:r>
            <a:r>
              <a:rPr lang="en-GB" sz="2400" dirty="0"/>
              <a:t>, .jpg, .gif, .bmp etc. </a:t>
            </a:r>
          </a:p>
          <a:p>
            <a:r>
              <a:rPr lang="en-GB" sz="2400" dirty="0"/>
              <a:t>Video files: .mp4,.avi etc.</a:t>
            </a:r>
          </a:p>
          <a:p>
            <a:r>
              <a:rPr lang="en-GB" sz="2400" dirty="0"/>
              <a:t>Audio files: .mp3, .wav etc. </a:t>
            </a:r>
          </a:p>
          <a:p>
            <a:r>
              <a:rPr lang="en-GB" sz="2400" dirty="0"/>
              <a:t>Database files: .</a:t>
            </a:r>
            <a:r>
              <a:rPr lang="en-GB" sz="2400" dirty="0" err="1"/>
              <a:t>mdb</a:t>
            </a:r>
            <a:r>
              <a:rPr lang="en-GB" sz="2400" dirty="0"/>
              <a:t>,.</a:t>
            </a:r>
            <a:r>
              <a:rPr lang="en-GB" sz="2400" dirty="0" err="1"/>
              <a:t>sqlite</a:t>
            </a:r>
            <a:r>
              <a:rPr lang="en-GB" sz="2400" dirty="0"/>
              <a:t> etc. </a:t>
            </a:r>
          </a:p>
          <a:p>
            <a:r>
              <a:rPr lang="en-GB" sz="2400" dirty="0"/>
              <a:t>Archive files: .zip, .</a:t>
            </a:r>
            <a:r>
              <a:rPr lang="en-GB" sz="2400" dirty="0" err="1"/>
              <a:t>rar</a:t>
            </a:r>
            <a:r>
              <a:rPr lang="en-GB" sz="2400" dirty="0"/>
              <a:t> etc.  </a:t>
            </a:r>
          </a:p>
          <a:p>
            <a:r>
              <a:rPr lang="en-GB" sz="2400" dirty="0"/>
              <a:t>Executable files: .exe, .class etc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936703" y="1107063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Types of File in Python</a:t>
            </a:r>
          </a:p>
        </p:txBody>
      </p:sp>
    </p:spTree>
    <p:extLst>
      <p:ext uri="{BB962C8B-B14F-4D97-AF65-F5344CB8AC3E}">
        <p14:creationId xmlns:p14="http://schemas.microsoft.com/office/powerpoint/2010/main" val="15580572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84" y="4500165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198880" y="881733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Opening  a File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1203068" y="1691883"/>
            <a:ext cx="9021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important function for working with files is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open().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parameters as arguments  -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name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mode</a:t>
            </a:r>
          </a:p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file1 =open(“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hello.txt”,”r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Modes: </a:t>
            </a: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“r “- 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opens the file in read-only mode(Default value).</a:t>
            </a: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“w” - 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opens the file in write-only mode.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“a” - opens the file in appending mode.</a:t>
            </a: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“x” - creates the specified file(throws an error if the file exists)</a:t>
            </a:r>
            <a:endParaRPr lang="en-GB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“r+” - this mode opens the file in reading and writing mode.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11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1FB68A7-A656-A348-AE42-02B5F30E1E55}"/>
              </a:ext>
            </a:extLst>
          </p:cNvPr>
          <p:cNvSpPr txBox="1">
            <a:spLocks/>
          </p:cNvSpPr>
          <p:nvPr/>
        </p:nvSpPr>
        <p:spPr>
          <a:xfrm>
            <a:off x="973911" y="1039147"/>
            <a:ext cx="10905968" cy="661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/>
                <a:ea typeface="+mj-ea"/>
                <a:cs typeface="+mj-cs"/>
              </a:rPr>
              <a:t>Basic Data Types: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rana Fat B" panose="00000B00000000000000" pitchFamily="50" charset="0"/>
              <a:ea typeface="+mj-ea"/>
              <a:cs typeface="+mj-cs"/>
            </a:endParaRPr>
          </a:p>
        </p:txBody>
      </p: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2EE5993-385F-405C-A574-FE94CA802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60" y="4639212"/>
            <a:ext cx="2081077" cy="208107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09628AE-E84D-41D8-85FD-CB36A713DDF1}"/>
              </a:ext>
            </a:extLst>
          </p:cNvPr>
          <p:cNvSpPr/>
          <p:nvPr/>
        </p:nvSpPr>
        <p:spPr>
          <a:xfrm>
            <a:off x="8463042" y="4142342"/>
            <a:ext cx="3254440" cy="1883885"/>
          </a:xfrm>
          <a:prstGeom prst="wedgeEllipseCallout">
            <a:avLst>
              <a:gd name="adj1" fmla="val -67643"/>
              <a:gd name="adj2" fmla="val 10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B3DCB-B0F0-4B99-A403-9A16AB3BCF4C}"/>
              </a:ext>
            </a:extLst>
          </p:cNvPr>
          <p:cNvSpPr txBox="1"/>
          <p:nvPr/>
        </p:nvSpPr>
        <p:spPr>
          <a:xfrm>
            <a:off x="8731576" y="4468557"/>
            <a:ext cx="2985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are the other data types in python? Check out: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https://www.w3schools.com/python/python_datatypes.asp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42CC6-A8CC-47CD-9067-32678D494288}"/>
              </a:ext>
            </a:extLst>
          </p:cNvPr>
          <p:cNvSpPr txBox="1"/>
          <p:nvPr/>
        </p:nvSpPr>
        <p:spPr>
          <a:xfrm>
            <a:off x="973911" y="1877268"/>
            <a:ext cx="934889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    Operator            Description</a:t>
            </a:r>
          </a:p>
          <a:p>
            <a:endParaRPr lang="en-GB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String               str         Text or numbers that can be concatenated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Integer             int          Whole number with no decimal part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Float               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float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Number with a decimal part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Boolean           bool       True or False</a:t>
            </a:r>
          </a:p>
        </p:txBody>
      </p:sp>
    </p:spTree>
    <p:extLst>
      <p:ext uri="{BB962C8B-B14F-4D97-AF65-F5344CB8AC3E}">
        <p14:creationId xmlns:p14="http://schemas.microsoft.com/office/powerpoint/2010/main" val="22969039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84" y="4500165"/>
            <a:ext cx="2357835" cy="23578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Opening a File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1438506" y="1690410"/>
            <a:ext cx="9021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this, binary or text mode can also be specified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“t” – Text</a:t>
            </a: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“b”– Binary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1E7953-47F4-7D92-27F9-BE0036E40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644" y="3333993"/>
            <a:ext cx="5213166" cy="193899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34974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Opening a file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1438506" y="1690410"/>
            <a:ext cx="9021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open()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function has a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read()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for reading the content of the text file.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AD51F2-EC2A-7FFF-01F2-657074E95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39" y="2691087"/>
            <a:ext cx="9176546" cy="3417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84" y="4544769"/>
            <a:ext cx="2357835" cy="2357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04381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Reading a File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1438506" y="1735368"/>
            <a:ext cx="10055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file1 = open(</a:t>
            </a:r>
            <a:r>
              <a:rPr lang="en-GB" sz="2400" b="1" i="0" dirty="0">
                <a:solidFill>
                  <a:srgbClr val="A5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400" b="1" dirty="0">
                <a:solidFill>
                  <a:srgbClr val="A5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i="0" dirty="0">
                <a:solidFill>
                  <a:srgbClr val="A5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:\\test\</a:t>
            </a:r>
            <a:r>
              <a:rPr lang="en-GB" sz="2400" b="1" dirty="0">
                <a:solidFill>
                  <a:srgbClr val="A5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n-GB" sz="2400" b="1" i="0" dirty="0">
                <a:solidFill>
                  <a:srgbClr val="A5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.txt"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b="1" i="0" dirty="0">
                <a:solidFill>
                  <a:srgbClr val="A52A2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"r"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(its important to give the right file location)</a:t>
            </a:r>
          </a:p>
          <a:p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(file1.read())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457DE6-D80F-9E5C-2301-EAF58DCD9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902" y="2827503"/>
            <a:ext cx="9176546" cy="34176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 descr="A computer with a picture of a person on the screen&#10;&#10;Description automatically generated with medium confidence">
            <a:extLst>
              <a:ext uri="{FF2B5EF4-FFF2-40B4-BE49-F238E27FC236}">
                <a16:creationId xmlns:a16="http://schemas.microsoft.com/office/drawing/2014/main" id="{7053CDE8-85EA-4CD6-97FC-492E3A6A8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84" y="4544770"/>
            <a:ext cx="2357835" cy="23578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35170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037997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Reading a File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975276" y="1798949"/>
            <a:ext cx="9021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characters to be returned can also be specified.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98091-0713-D24A-027A-43592E640E36}"/>
              </a:ext>
            </a:extLst>
          </p:cNvPr>
          <p:cNvSpPr txBox="1"/>
          <p:nvPr/>
        </p:nvSpPr>
        <p:spPr>
          <a:xfrm>
            <a:off x="1060874" y="4325083"/>
            <a:ext cx="83299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One line can be returned  by using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readline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() method :   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print(file1.readline())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19855-3169-BDFC-FC3F-51DC511282D8}"/>
              </a:ext>
            </a:extLst>
          </p:cNvPr>
          <p:cNvSpPr txBox="1"/>
          <p:nvPr/>
        </p:nvSpPr>
        <p:spPr>
          <a:xfrm>
            <a:off x="975276" y="2216327"/>
            <a:ext cx="3350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print(file1.read(50))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0E9159-0C1F-6D2A-7D96-25596C1AC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774" y="2805612"/>
            <a:ext cx="7467984" cy="14923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3F4A15-0AC3-A3C5-9FA0-0555DFA9E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74" y="5164027"/>
            <a:ext cx="9963662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83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Reading a File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1037997" y="1701920"/>
            <a:ext cx="9021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this one.</a:t>
            </a: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0831F6-3ABD-143A-957D-5AAE52333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303" y="1795346"/>
            <a:ext cx="3355135" cy="16099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79118A-A182-4BE1-A92D-D3CC9A1A1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066" y="3701750"/>
            <a:ext cx="9830305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424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910AF3-6066-7F76-EF5F-59CB9331E31E}"/>
              </a:ext>
            </a:extLst>
          </p:cNvPr>
          <p:cNvSpPr txBox="1"/>
          <p:nvPr/>
        </p:nvSpPr>
        <p:spPr>
          <a:xfrm>
            <a:off x="1037997" y="2035712"/>
            <a:ext cx="934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Creating  a new file and writing on 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8731405" y="2282047"/>
            <a:ext cx="2263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Creating a new   </a:t>
            </a:r>
          </a:p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ACE.txt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9DCE27-754D-61C8-6C0D-CB2A4E2EF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281" y="2066137"/>
            <a:ext cx="7086964" cy="18542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2C087F-DC81-EDC1-8ED3-508F26B4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631" y="4689462"/>
            <a:ext cx="7086964" cy="17018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1D541C-1057-42BC-74B2-C8A723381194}"/>
              </a:ext>
            </a:extLst>
          </p:cNvPr>
          <p:cNvCxnSpPr>
            <a:cxnSpLocks/>
          </p:cNvCxnSpPr>
          <p:nvPr/>
        </p:nvCxnSpPr>
        <p:spPr>
          <a:xfrm flipH="1">
            <a:off x="6881180" y="2914755"/>
            <a:ext cx="1850225" cy="6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623B3B5-89CA-7CD0-9D30-720698BD4F51}"/>
              </a:ext>
            </a:extLst>
          </p:cNvPr>
          <p:cNvSpPr/>
          <p:nvPr/>
        </p:nvSpPr>
        <p:spPr>
          <a:xfrm>
            <a:off x="932961" y="2698845"/>
            <a:ext cx="355740" cy="906253"/>
          </a:xfrm>
          <a:prstGeom prst="leftBrace">
            <a:avLst>
              <a:gd name="adj1" fmla="val 125533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A3154-2280-18C3-3F57-AEA34D767800}"/>
              </a:ext>
            </a:extLst>
          </p:cNvPr>
          <p:cNvSpPr txBox="1"/>
          <p:nvPr/>
        </p:nvSpPr>
        <p:spPr>
          <a:xfrm>
            <a:off x="932961" y="4840286"/>
            <a:ext cx="304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Look at the files here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D83A5B74-F6FF-50CF-3541-D0B5959BB5A7}"/>
              </a:ext>
            </a:extLst>
          </p:cNvPr>
          <p:cNvSpPr/>
          <p:nvPr/>
        </p:nvSpPr>
        <p:spPr>
          <a:xfrm>
            <a:off x="3879980" y="5438013"/>
            <a:ext cx="355740" cy="906253"/>
          </a:xfrm>
          <a:prstGeom prst="leftBrace">
            <a:avLst>
              <a:gd name="adj1" fmla="val 125533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BC12BB-94DD-FC8D-1D88-CC56B7BCEF84}"/>
              </a:ext>
            </a:extLst>
          </p:cNvPr>
          <p:cNvCxnSpPr/>
          <p:nvPr/>
        </p:nvCxnSpPr>
        <p:spPr>
          <a:xfrm>
            <a:off x="4839251" y="6032810"/>
            <a:ext cx="62484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EF5D71-6AE0-D0CB-E0DB-4CE9B5C2FFDA}"/>
              </a:ext>
            </a:extLst>
          </p:cNvPr>
          <p:cNvCxnSpPr>
            <a:cxnSpLocks/>
          </p:cNvCxnSpPr>
          <p:nvPr/>
        </p:nvCxnSpPr>
        <p:spPr>
          <a:xfrm flipH="1" flipV="1">
            <a:off x="1153857" y="3842232"/>
            <a:ext cx="411481" cy="987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4107FFF-3611-D224-4800-C447223B07C9}"/>
              </a:ext>
            </a:extLst>
          </p:cNvPr>
          <p:cNvCxnSpPr>
            <a:cxnSpLocks/>
          </p:cNvCxnSpPr>
          <p:nvPr/>
        </p:nvCxnSpPr>
        <p:spPr>
          <a:xfrm>
            <a:off x="1748058" y="5240396"/>
            <a:ext cx="1653064" cy="533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765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1516566" y="966860"/>
            <a:ext cx="75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Deleting file and folders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709F-FD86-18E0-AF23-D24BC5CA6379}"/>
              </a:ext>
            </a:extLst>
          </p:cNvPr>
          <p:cNvSpPr txBox="1"/>
          <p:nvPr/>
        </p:nvSpPr>
        <p:spPr>
          <a:xfrm>
            <a:off x="1516566" y="2050868"/>
            <a:ext cx="9021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Deleting Files:</a:t>
            </a:r>
          </a:p>
          <a:p>
            <a:r>
              <a:rPr lang="pt-BR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 os</a:t>
            </a:r>
            <a:b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os.remove("demofile.txt")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0839E-5DE7-53FA-6A21-F6FD9D7E98D4}"/>
              </a:ext>
            </a:extLst>
          </p:cNvPr>
          <p:cNvSpPr txBox="1"/>
          <p:nvPr/>
        </p:nvSpPr>
        <p:spPr>
          <a:xfrm>
            <a:off x="1516566" y="3654398"/>
            <a:ext cx="6094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Deleting Folders:</a:t>
            </a:r>
          </a:p>
          <a:p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 </a:t>
            </a:r>
            <a:r>
              <a:rPr lang="en-GB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os.rmdir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GB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myfolder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endParaRPr lang="en-GB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delete all the files inside the   </a:t>
            </a:r>
          </a:p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folder before deleting the folder itself.</a:t>
            </a:r>
          </a:p>
        </p:txBody>
      </p:sp>
      <p:pic>
        <p:nvPicPr>
          <p:cNvPr id="8" name="Picture 7" descr="A computer with a cartoon character on the screen&#10;&#10;Description automatically generated with medium confidence">
            <a:extLst>
              <a:ext uri="{FF2B5EF4-FFF2-40B4-BE49-F238E27FC236}">
                <a16:creationId xmlns:a16="http://schemas.microsoft.com/office/drawing/2014/main" id="{77230C8C-FD03-71BD-E8D1-77EA871B1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90" y="3829436"/>
            <a:ext cx="2825090" cy="2825090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34590214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40839E-5DE7-53FA-6A21-F6FD9D7E98D4}"/>
              </a:ext>
            </a:extLst>
          </p:cNvPr>
          <p:cNvSpPr txBox="1"/>
          <p:nvPr/>
        </p:nvSpPr>
        <p:spPr>
          <a:xfrm>
            <a:off x="1092820" y="1582667"/>
            <a:ext cx="720926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Deleting Folders:</a:t>
            </a:r>
          </a:p>
          <a:p>
            <a:endParaRPr lang="en-GB" sz="2400" b="1" i="0" u="sng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import </a:t>
            </a:r>
            <a:r>
              <a:rPr lang="en-GB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b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os.rmdir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GB" sz="24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myfolder</a:t>
            </a:r>
            <a:r>
              <a:rPr lang="en-GB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endParaRPr lang="en-GB" sz="24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delete all the files inside the   </a:t>
            </a:r>
          </a:p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folder before deleting the folder itself.</a:t>
            </a:r>
          </a:p>
        </p:txBody>
      </p:sp>
      <p:pic>
        <p:nvPicPr>
          <p:cNvPr id="8" name="Picture 7" descr="A computer with a cartoon character on the screen&#10;&#10;Description automatically generated with medium confidence">
            <a:extLst>
              <a:ext uri="{FF2B5EF4-FFF2-40B4-BE49-F238E27FC236}">
                <a16:creationId xmlns:a16="http://schemas.microsoft.com/office/drawing/2014/main" id="{77230C8C-FD03-71BD-E8D1-77EA871B1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868" y="3829436"/>
            <a:ext cx="3483012" cy="2825090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31824656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9721" y="956833"/>
            <a:ext cx="11012557" cy="5598689"/>
            <a:chOff x="1106115" y="966860"/>
            <a:chExt cx="9584429" cy="5819702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106115" y="96686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97FDB-CD94-E51D-494A-A8B107A1A66F}"/>
              </a:ext>
            </a:extLst>
          </p:cNvPr>
          <p:cNvSpPr txBox="1"/>
          <p:nvPr/>
        </p:nvSpPr>
        <p:spPr>
          <a:xfrm>
            <a:off x="3601844" y="2435701"/>
            <a:ext cx="753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Krana Fat B" panose="00000B00000000000000" pitchFamily="50" charset="0"/>
              </a:rPr>
              <a:t>More to come…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E22722-7ABB-52EE-E7D7-12442D4B3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4" y="2624043"/>
            <a:ext cx="3790950" cy="3790950"/>
          </a:xfrm>
          <a:prstGeom prst="rect">
            <a:avLst/>
          </a:prstGeom>
          <a:effectLst>
            <a:softEdge rad="571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773C0E-084B-9E92-1BE0-D078EFF26733}"/>
              </a:ext>
            </a:extLst>
          </p:cNvPr>
          <p:cNvSpPr txBox="1"/>
          <p:nvPr/>
        </p:nvSpPr>
        <p:spPr>
          <a:xfrm>
            <a:off x="8401050" y="6184151"/>
            <a:ext cx="379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hemalatha.raj@qa.com</a:t>
            </a:r>
          </a:p>
        </p:txBody>
      </p:sp>
    </p:spTree>
    <p:extLst>
      <p:ext uri="{BB962C8B-B14F-4D97-AF65-F5344CB8AC3E}">
        <p14:creationId xmlns:p14="http://schemas.microsoft.com/office/powerpoint/2010/main" val="19678505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2483515"/>
            <a:ext cx="11921605" cy="4072007"/>
            <a:chOff x="1200182" y="2553809"/>
            <a:chExt cx="10375590" cy="4232753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2084109" y="3298670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600" dirty="0">
                  <a:latin typeface="Krana Fat B"/>
                </a:rPr>
                <a:t>Thank You!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F42C2DE8-7E33-4521-946B-0E4ECBEA3681}"/>
              </a:ext>
            </a:extLst>
          </p:cNvPr>
          <p:cNvSpPr/>
          <p:nvPr/>
        </p:nvSpPr>
        <p:spPr>
          <a:xfrm>
            <a:off x="10653311" y="5901167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7F011AA-32B1-46B5-9B24-F1CAD26D2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441" y="1734516"/>
            <a:ext cx="3790950" cy="37909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51817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7804" y="1039147"/>
            <a:ext cx="11182075" cy="5516374"/>
            <a:chOff x="1200182" y="1052424"/>
            <a:chExt cx="9731964" cy="5734138"/>
          </a:xfrm>
        </p:grpSpPr>
        <p:sp>
          <p:nvSpPr>
            <p:cNvPr id="9" name="Title Placeholder 1">
              <a:extLst>
                <a:ext uri="{FF2B5EF4-FFF2-40B4-BE49-F238E27FC236}">
                  <a16:creationId xmlns:a16="http://schemas.microsoft.com/office/drawing/2014/main" id="{71FB68A7-A656-A348-AE42-02B5F30E1E55}"/>
                </a:ext>
              </a:extLst>
            </p:cNvPr>
            <p:cNvSpPr txBox="1">
              <a:spLocks/>
            </p:cNvSpPr>
            <p:nvPr/>
          </p:nvSpPr>
          <p:spPr>
            <a:xfrm>
              <a:off x="1440483" y="1052424"/>
              <a:ext cx="9491663" cy="68761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en-US" sz="3600" dirty="0">
                  <a:latin typeface="Krana Fat B"/>
                </a:rPr>
                <a:t> Reading Keyboard Input</a:t>
              </a:r>
              <a:endPara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rana Fat B" panose="00000B00000000000000" pitchFamily="50" charset="0"/>
                <a:ea typeface="+mj-ea"/>
                <a:cs typeface="+mj-cs"/>
              </a:endParaRP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B623AAC1-38C0-EC41-AF66-7EC76ACCB83E}"/>
                </a:ext>
              </a:extLst>
            </p:cNvPr>
            <p:cNvSpPr txBox="1">
              <a:spLocks/>
            </p:cNvSpPr>
            <p:nvPr/>
          </p:nvSpPr>
          <p:spPr>
            <a:xfrm>
              <a:off x="1200182" y="2553809"/>
              <a:ext cx="9490362" cy="4232753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buFont typeface="Arial" panose="020B0604020202020204" pitchFamily="34" charset="0"/>
                <a:buChar char="•"/>
                <a:defRPr/>
              </a:pPr>
              <a:endParaRPr lang="en-US" dirty="0">
                <a:solidFill>
                  <a:prstClr val="black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6" name="Graphic 29">
            <a:extLst>
              <a:ext uri="{FF2B5EF4-FFF2-40B4-BE49-F238E27FC236}">
                <a16:creationId xmlns:a16="http://schemas.microsoft.com/office/drawing/2014/main" id="{572E6A4A-143B-E94B-A1BF-29C50E635A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302478"/>
            <a:ext cx="960379" cy="66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9925" y="260501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3622C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The ACE Team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52029-B6E5-43B7-A557-6F5738CBA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02" y="1700648"/>
            <a:ext cx="8573123" cy="2938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1A542E-DC35-4902-9E4E-15B7E7133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02" y="4639212"/>
            <a:ext cx="4813158" cy="1995700"/>
          </a:xfrm>
          <a:prstGeom prst="rect">
            <a:avLst/>
          </a:prstGeom>
        </p:spPr>
      </p:pic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2EE5993-385F-405C-A574-FE94CA802F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60" y="4639212"/>
            <a:ext cx="2081077" cy="2081077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F09628AE-E84D-41D8-85FD-CB36A713DDF1}"/>
              </a:ext>
            </a:extLst>
          </p:cNvPr>
          <p:cNvSpPr/>
          <p:nvPr/>
        </p:nvSpPr>
        <p:spPr>
          <a:xfrm>
            <a:off x="8540160" y="4525854"/>
            <a:ext cx="3339719" cy="1742743"/>
          </a:xfrm>
          <a:prstGeom prst="wedgeEllipseCallout">
            <a:avLst>
              <a:gd name="adj1" fmla="val -67643"/>
              <a:gd name="adj2" fmla="val 10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9B3DCB-B0F0-4B99-A403-9A16AB3BCF4C}"/>
              </a:ext>
            </a:extLst>
          </p:cNvPr>
          <p:cNvSpPr txBox="1"/>
          <p:nvPr/>
        </p:nvSpPr>
        <p:spPr>
          <a:xfrm>
            <a:off x="8813256" y="4794723"/>
            <a:ext cx="2890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the same code without str, int and float – </a:t>
            </a:r>
            <a:r>
              <a:rPr lang="en-GB" b="1" dirty="0"/>
              <a:t>What do you see?  What is your final answer?</a:t>
            </a:r>
          </a:p>
        </p:txBody>
      </p:sp>
    </p:spTree>
    <p:extLst>
      <p:ext uri="{BB962C8B-B14F-4D97-AF65-F5344CB8AC3E}">
        <p14:creationId xmlns:p14="http://schemas.microsoft.com/office/powerpoint/2010/main" val="21287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D6A0218-F786-4AB4-B378-682FFD2F9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7958">
            <a:off x="8894515" y="4011185"/>
            <a:ext cx="2405414" cy="240541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189EE98-9900-4047-A0B5-1A3D70EEDA22}"/>
              </a:ext>
            </a:extLst>
          </p:cNvPr>
          <p:cNvSpPr/>
          <p:nvPr/>
        </p:nvSpPr>
        <p:spPr>
          <a:xfrm>
            <a:off x="4860643" y="2560898"/>
            <a:ext cx="4687747" cy="1736203"/>
          </a:xfrm>
          <a:prstGeom prst="wedgeEllipseCallout">
            <a:avLst>
              <a:gd name="adj1" fmla="val 41883"/>
              <a:gd name="adj2" fmla="val 8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61CA0-9087-4833-8748-0F5DBEE6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38" y="505140"/>
            <a:ext cx="5312779" cy="1325563"/>
          </a:xfrm>
        </p:spPr>
        <p:txBody>
          <a:bodyPr/>
          <a:lstStyle/>
          <a:p>
            <a:pPr algn="ctr"/>
            <a:r>
              <a:rPr lang="en-GB" dirty="0"/>
              <a:t>Operators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E4637-419A-4604-A92C-E9E59CBA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71" y="1830703"/>
            <a:ext cx="10515600" cy="3607812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Arithmetic operators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Assignment operators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Comparison operators            </a:t>
            </a:r>
            <a:r>
              <a:rPr lang="en-GB" sz="3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 out: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Logical operators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Identity operators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 operators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4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Bitwise operators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12CD9-9D31-4490-B252-8BCBC8753E15}"/>
              </a:ext>
            </a:extLst>
          </p:cNvPr>
          <p:cNvSpPr txBox="1"/>
          <p:nvPr/>
        </p:nvSpPr>
        <p:spPr>
          <a:xfrm>
            <a:off x="5250632" y="3186313"/>
            <a:ext cx="3939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https://www.w3schools.com/python/python_operators.asp</a:t>
            </a:r>
          </a:p>
        </p:txBody>
      </p:sp>
    </p:spTree>
    <p:extLst>
      <p:ext uri="{BB962C8B-B14F-4D97-AF65-F5344CB8AC3E}">
        <p14:creationId xmlns:p14="http://schemas.microsoft.com/office/powerpoint/2010/main" val="344286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1F789FE3C364B8BBA95E922B7AD8C" ma:contentTypeVersion="17" ma:contentTypeDescription="Create a new document." ma:contentTypeScope="" ma:versionID="cfcb10fa52385c9261a3f1616647b1d3">
  <xsd:schema xmlns:xsd="http://www.w3.org/2001/XMLSchema" xmlns:xs="http://www.w3.org/2001/XMLSchema" xmlns:p="http://schemas.microsoft.com/office/2006/metadata/properties" xmlns:ns2="8d19e6ba-005b-4b07-9ef0-28173d27cf17" xmlns:ns3="51b58b7f-359e-418a-8fc0-c5d77d026bdc" targetNamespace="http://schemas.microsoft.com/office/2006/metadata/properties" ma:root="true" ma:fieldsID="420f7b23874e678d09c0a97c4ca3fae1" ns2:_="" ns3:_="">
    <xsd:import namespace="8d19e6ba-005b-4b07-9ef0-28173d27cf17"/>
    <xsd:import namespace="51b58b7f-359e-418a-8fc0-c5d77d026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9e6ba-005b-4b07-9ef0-28173d27cf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f1f1f9-0179-4c93-b971-8e9741e045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58b7f-359e-418a-8fc0-c5d77d026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8ddf30b-595b-41ab-b90f-5ca4b4c636b7}" ma:internalName="TaxCatchAll" ma:showField="CatchAllData" ma:web="51b58b7f-359e-418a-8fc0-c5d77d026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19e6ba-005b-4b07-9ef0-28173d27cf17">
      <Terms xmlns="http://schemas.microsoft.com/office/infopath/2007/PartnerControls"/>
    </lcf76f155ced4ddcb4097134ff3c332f>
    <TaxCatchAll xmlns="51b58b7f-359e-418a-8fc0-c5d77d026bd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6200CE-94CA-464B-A470-AA1EB0974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19e6ba-005b-4b07-9ef0-28173d27cf17"/>
    <ds:schemaRef ds:uri="51b58b7f-359e-418a-8fc0-c5d77d026b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AB05EB-8B01-4710-8A9C-D747222229CA}">
  <ds:schemaRefs>
    <ds:schemaRef ds:uri="http://schemas.microsoft.com/office/2006/metadata/properties"/>
    <ds:schemaRef ds:uri="http://purl.org/dc/terms/"/>
    <ds:schemaRef ds:uri="da93d06f-3464-41da-bdc2-b86529e0b74c"/>
    <ds:schemaRef ds:uri="http://schemas.microsoft.com/office/2006/documentManagement/types"/>
    <ds:schemaRef ds:uri="0efb524f-72a7-46ef-828f-2727df2da9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8d19e6ba-005b-4b07-9ef0-28173d27cf17"/>
    <ds:schemaRef ds:uri="51b58b7f-359e-418a-8fc0-c5d77d026bdc"/>
  </ds:schemaRefs>
</ds:datastoreItem>
</file>

<file path=customXml/itemProps3.xml><?xml version="1.0" encoding="utf-8"?>
<ds:datastoreItem xmlns:ds="http://schemas.openxmlformats.org/officeDocument/2006/customXml" ds:itemID="{87538F74-CD23-4343-8F05-1C4AC8F0FA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13867</TotalTime>
  <Words>3453</Words>
  <Application>Microsoft Office PowerPoint</Application>
  <PresentationFormat>Widescreen</PresentationFormat>
  <Paragraphs>577</Paragraphs>
  <Slides>79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Python for Beginners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Operators in Python</vt:lpstr>
      <vt:lpstr>PowerPoint Presentation</vt:lpstr>
      <vt:lpstr>PowerPoint Presentation</vt:lpstr>
      <vt:lpstr>PowerPoint Presentation</vt:lpstr>
      <vt:lpstr>Strings, Lists, Tuples, Sets &amp; Dictionaries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 and Iterations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Built-in Functions and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defined functions</vt:lpstr>
      <vt:lpstr>PowerPoint Presentation</vt:lpstr>
      <vt:lpstr>PowerPoint Presentation</vt:lpstr>
      <vt:lpstr>PowerPoint Presentation</vt:lpstr>
      <vt:lpstr>Object Oriented Programming in Python</vt:lpstr>
      <vt:lpstr>Object Oriented Programming in Python</vt:lpstr>
      <vt:lpstr>OOP(Object Oriented) and POP(Procedural Oriented)</vt:lpstr>
      <vt:lpstr>Classes and Objects: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QA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PowerPoint title here</dc:title>
  <dc:creator>Wright, Katherine</dc:creator>
  <cp:lastModifiedBy>Raj, Hemalatha</cp:lastModifiedBy>
  <cp:revision>193</cp:revision>
  <dcterms:created xsi:type="dcterms:W3CDTF">2020-07-21T14:02:16Z</dcterms:created>
  <dcterms:modified xsi:type="dcterms:W3CDTF">2023-07-17T13:46:56Z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0x0101007DE1F789FE3C364B8BBA95E922B7AD8C</vt:lpwstr>
  </property>
  <property fmtid="{D5CDD505-2E9C-101B-9397-08002B2CF9AE}" pid="3" name="MediaServiceImageTags">
    <vt:lpwstr/>
  </property>
</Properties>
</file>