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7.xml" ContentType="application/vnd.openxmlformats-officedocument.presentationml.notesSlide+xml"/>
  <Override PartName="/ppt/notesSlides/notesSlide20.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479" r:id="rId3"/>
    <p:sldId id="502" r:id="rId4"/>
    <p:sldId id="481" r:id="rId5"/>
    <p:sldId id="482" r:id="rId6"/>
    <p:sldId id="494" r:id="rId7"/>
    <p:sldId id="483" r:id="rId8"/>
    <p:sldId id="495" r:id="rId9"/>
    <p:sldId id="484" r:id="rId10"/>
    <p:sldId id="497" r:id="rId11"/>
    <p:sldId id="493" r:id="rId12"/>
    <p:sldId id="498" r:id="rId13"/>
    <p:sldId id="487" r:id="rId14"/>
    <p:sldId id="501" r:id="rId15"/>
    <p:sldId id="499" r:id="rId16"/>
    <p:sldId id="486" r:id="rId17"/>
    <p:sldId id="465" r:id="rId18"/>
    <p:sldId id="490" r:id="rId19"/>
    <p:sldId id="357" r:id="rId20"/>
    <p:sldId id="28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6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AEFF7"/>
          </a:solidFill>
        </a:fill>
      </a:tcStyle>
    </a:wholeTbl>
    <a:band1H>
      <a:tcStyle>
        <a:tcBdr/>
        <a:fill>
          <a:solidFill>
            <a:srgbClr val="D2DEEF"/>
          </a:solidFill>
        </a:fill>
      </a:tcStyle>
    </a:band1H>
    <a:band2H>
      <a:tcStyle>
        <a:tcBdr/>
      </a:tcStyle>
    </a:band2H>
    <a:band1V>
      <a:tcStyle>
        <a:tcBdr/>
        <a:fill>
          <a:solidFill>
            <a:srgbClr val="D2DEEF"/>
          </a:solidFill>
        </a:fill>
      </a:tcStyle>
    </a:band1V>
    <a:band2V>
      <a:tcStyle>
        <a:tcBdr/>
      </a:tcStyle>
    </a:band2V>
    <a:lastCol>
      <a:tcTxStyle b="on">
        <a:font>
          <a:latin typeface="+mn-lt"/>
          <a:ea typeface="+mn-ea"/>
          <a:cs typeface="+mn-cs"/>
        </a:font>
        <a:srgbClr val="FFFFFF"/>
      </a:tcTxStyle>
      <a:tcStyle>
        <a:tcBdr/>
        <a:fill>
          <a:solidFill>
            <a:srgbClr val="5B9BD5"/>
          </a:solidFill>
        </a:fill>
      </a:tcStyle>
    </a:lastCol>
    <a:firstCol>
      <a:tcTxStyle b="on">
        <a:font>
          <a:latin typeface="+mn-lt"/>
          <a:ea typeface="+mn-ea"/>
          <a:cs typeface="+mn-cs"/>
        </a:font>
        <a:srgbClr val="FFFFFF"/>
      </a:tcTxStyle>
      <a:tcStyle>
        <a:tcBdr/>
        <a:fill>
          <a:solidFill>
            <a:srgbClr val="5B9BD5"/>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5B9BD5"/>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5B9BD5"/>
          </a:solidFill>
        </a:fill>
      </a:tcStyle>
    </a:firstRow>
  </a:tblStyle>
  <a:tblStyle styleId="{BDBED569-4797-4DF1-A0F4-6AAB3CD982D8}" styleName="">
    <a:wholeTbl>
      <a:tcTxStyle>
        <a:font>
          <a:latin typeface="+mn-lt"/>
          <a:ea typeface="+mn-ea"/>
          <a:cs typeface="+mn-cs"/>
        </a:font>
        <a:srgbClr val="000000"/>
      </a:tcTxStyle>
      <a:tcStyle>
        <a:tcBdr>
          <a:left>
            <a:ln w="12701" cap="flat" cmpd="sng" algn="ctr">
              <a:solidFill>
                <a:srgbClr val="4472C4"/>
              </a:solidFill>
              <a:prstDash val="solid"/>
              <a:round/>
              <a:headEnd type="none" w="med" len="med"/>
              <a:tailEnd type="none" w="med" len="med"/>
            </a:ln>
          </a:left>
          <a:right>
            <a:ln w="12701" cap="flat" cmpd="sng" algn="ctr">
              <a:solidFill>
                <a:srgbClr val="4472C4"/>
              </a:solidFill>
              <a:prstDash val="solid"/>
              <a:round/>
              <a:headEnd type="none" w="med" len="med"/>
              <a:tailEnd type="none" w="med" len="med"/>
            </a:ln>
          </a:right>
          <a:top>
            <a:ln w="12701" cap="flat" cmpd="sng" algn="ctr">
              <a:solidFill>
                <a:srgbClr val="4472C4"/>
              </a:solidFill>
              <a:prstDash val="solid"/>
              <a:round/>
              <a:headEnd type="none" w="med" len="med"/>
              <a:tailEnd type="none" w="med" len="med"/>
            </a:ln>
          </a:top>
          <a:bottom>
            <a:ln w="12701" cap="flat" cmpd="sng" algn="ctr">
              <a:solidFill>
                <a:srgbClr val="4472C4"/>
              </a:solidFill>
              <a:prstDash val="solid"/>
              <a:round/>
              <a:headEnd type="none" w="med" len="med"/>
              <a:tailEnd type="none" w="med" len="med"/>
            </a:ln>
          </a:bottom>
        </a:tcBdr>
      </a:tcStyle>
    </a:wholeTbl>
    <a:band1H>
      <a:tcStyle>
        <a:tcBdr/>
        <a:fill>
          <a:solidFill>
            <a:srgbClr val="4472C4"/>
          </a:solidFill>
        </a:fill>
      </a:tcStyle>
    </a:band1H>
    <a:band1V>
      <a:tcStyle>
        <a:tcBdr/>
        <a:fill>
          <a:solidFill>
            <a:srgbClr val="4472C4"/>
          </a:solidFill>
        </a:fill>
      </a:tcStyle>
    </a:band1V>
    <a:lastCol>
      <a:tcTxStyle b="on">
        <a:font>
          <a:latin typeface=""/>
          <a:ea typeface=""/>
          <a:cs typeface=""/>
        </a:font>
      </a:tcTxStyle>
      <a:tcStyle>
        <a:tcBdr/>
      </a:tcStyle>
    </a:lastCol>
    <a:firstCol>
      <a:tcTxStyle b="on">
        <a:font>
          <a:latin typeface=""/>
          <a:ea typeface=""/>
          <a:cs typeface=""/>
        </a:font>
      </a:tcTxStyle>
      <a:tcStyle>
        <a:tcBdr/>
      </a:tcStyle>
    </a:firstCol>
    <a:lastRow>
      <a:tcTxStyle b="on">
        <a:font>
          <a:latin typeface=""/>
          <a:ea typeface=""/>
          <a:cs typeface=""/>
        </a:font>
      </a:tcTxStyle>
      <a:tcStyle>
        <a:tcBdr>
          <a:top>
            <a:ln w="50804" cap="flat" cmpd="dbl" algn="ctr">
              <a:solidFill>
                <a:srgbClr val="4472C4"/>
              </a:solidFill>
              <a:prstDash val="solid"/>
              <a:round/>
              <a:headEnd type="none" w="med" len="med"/>
              <a:tailEnd type="none" w="med" len="med"/>
            </a:ln>
          </a:top>
        </a:tcBdr>
      </a:tcStyle>
    </a:lastRow>
    <a:firstRow>
      <a:tcTxStyle b="on">
        <a:font>
          <a:latin typeface=""/>
          <a:ea typeface=""/>
          <a:cs typeface=""/>
        </a:font>
      </a:tcTxStyle>
      <a:tcStyle>
        <a:tcBdr>
          <a:bottom>
            <a:ln w="25402" cap="flat" cmpd="sng" algn="ctr">
              <a:solidFill>
                <a:srgbClr val="4472C4"/>
              </a:solidFill>
              <a:prstDash val="solid"/>
              <a:round/>
              <a:headEnd type="none" w="med" len="med"/>
              <a:tailEnd type="none" w="med" len="med"/>
            </a:ln>
          </a:bottom>
        </a:tcBdr>
      </a:tcStyle>
    </a:firstRow>
  </a:tblStyle>
  <a:tblStyle styleId="{C083E6E3-FA7D-4D7B-A595-EF9225AFEA82}" styleName="">
    <a:wholeTbl>
      <a:tcTxStyle>
        <a:font>
          <a:latin typeface="+mn-lt"/>
          <a:ea typeface="+mn-ea"/>
          <a:cs typeface="+mn-cs"/>
        </a:font>
        <a:srgbClr val="000000"/>
      </a:tcTxStyle>
      <a:tcStyle>
        <a:tcBdr>
          <a:top>
            <a:ln w="12701" cap="flat" cmpd="sng" algn="ctr">
              <a:solidFill>
                <a:srgbClr val="A5A5A5"/>
              </a:solidFill>
              <a:prstDash val="solid"/>
              <a:round/>
              <a:headEnd type="none" w="med" len="med"/>
              <a:tailEnd type="none" w="med" len="med"/>
            </a:ln>
          </a:top>
          <a:bottom>
            <a:ln w="12701" cap="flat" cmpd="sng" algn="ctr">
              <a:solidFill>
                <a:srgbClr val="A5A5A5"/>
              </a:solidFill>
              <a:prstDash val="solid"/>
              <a:round/>
              <a:headEnd type="none" w="med" len="med"/>
              <a:tailEnd type="none" w="med" len="med"/>
            </a:ln>
          </a:bottom>
        </a:tcBdr>
      </a:tcStyle>
    </a:wholeTbl>
    <a:band1H>
      <a:tcStyle>
        <a:tcBdr/>
        <a:fill>
          <a:solidFill>
            <a:srgbClr val="A5A5A5"/>
          </a:solidFill>
        </a:fill>
      </a:tcStyle>
    </a:band1H>
    <a:band2H>
      <a:tcStyle>
        <a:tcBdr/>
      </a:tcStyle>
    </a:band2H>
    <a:band1V>
      <a:tcStyle>
        <a:tcBdr/>
        <a:fill>
          <a:solidFill>
            <a:srgbClr val="A5A5A5"/>
          </a:solidFill>
        </a:fill>
      </a:tcStyle>
    </a:band1V>
    <a:lastCol>
      <a:tcTxStyle b="on">
        <a:font>
          <a:latin typeface=""/>
          <a:ea typeface=""/>
          <a:cs typeface=""/>
        </a:font>
      </a:tcTxStyle>
      <a:tcStyle>
        <a:tcBdr/>
      </a:tcStyle>
    </a:lastCol>
    <a:firstCol>
      <a:tcTxStyle b="on">
        <a:font>
          <a:latin typeface=""/>
          <a:ea typeface=""/>
          <a:cs typeface=""/>
        </a:font>
      </a:tcTxStyle>
      <a:tcStyle>
        <a:tcBdr/>
      </a:tcStyle>
    </a:firstCol>
    <a:lastRow>
      <a:tcTxStyle b="on">
        <a:font>
          <a:latin typeface=""/>
          <a:ea typeface=""/>
          <a:cs typeface=""/>
        </a:font>
      </a:tcTxStyle>
      <a:tcStyle>
        <a:tcBdr>
          <a:top>
            <a:ln w="12701" cap="flat" cmpd="sng" algn="ctr">
              <a:solidFill>
                <a:srgbClr val="A5A5A5"/>
              </a:solidFill>
              <a:prstDash val="solid"/>
              <a:round/>
              <a:headEnd type="none" w="med" len="med"/>
              <a:tailEnd type="none" w="med" len="med"/>
            </a:ln>
          </a:top>
        </a:tcBdr>
      </a:tcStyle>
    </a:lastRow>
    <a:firstRow>
      <a:tcTxStyle b="on">
        <a:font>
          <a:latin typeface=""/>
          <a:ea typeface=""/>
          <a:cs typeface=""/>
        </a:font>
      </a:tcTxStyle>
      <a:tcStyle>
        <a:tcBdr>
          <a:bottom>
            <a:ln w="12701" cap="flat" cmpd="sng" algn="ctr">
              <a:solidFill>
                <a:srgbClr val="A5A5A5"/>
              </a:solidFill>
              <a:prstDash val="solid"/>
              <a:round/>
              <a:headEnd type="none" w="med" len="med"/>
              <a:tailEnd type="none" w="med" len="med"/>
            </a:ln>
          </a:bottom>
        </a:tcBdr>
      </a:tcStyle>
    </a:firstRow>
  </a:tblStyle>
  <a:tblStyle styleId="{BC89EF96-8CEA-46FF-86C4-4CE0E7609802}" styleName="">
    <a:wholeTbl>
      <a:tcTxStyle>
        <a:font>
          <a:latin typeface="+mn-lt"/>
          <a:ea typeface="+mn-ea"/>
          <a:cs typeface="+mn-cs"/>
        </a:font>
        <a:srgbClr val="000000"/>
      </a:tcTxStyle>
      <a:tcStyle>
        <a:tcBdr>
          <a:left>
            <a:ln w="12701" cap="flat" cmpd="sng" algn="ctr">
              <a:solidFill>
                <a:srgbClr val="5B9BD5"/>
              </a:solidFill>
              <a:prstDash val="solid"/>
              <a:round/>
              <a:headEnd type="none" w="med" len="med"/>
              <a:tailEnd type="none" w="med" len="med"/>
            </a:ln>
          </a:left>
          <a:right>
            <a:ln w="12701" cap="flat" cmpd="sng" algn="ctr">
              <a:solidFill>
                <a:srgbClr val="5B9BD5"/>
              </a:solidFill>
              <a:prstDash val="solid"/>
              <a:round/>
              <a:headEnd type="none" w="med" len="med"/>
              <a:tailEnd type="none" w="med" len="med"/>
            </a:ln>
          </a:right>
          <a:top>
            <a:ln w="12701" cap="flat" cmpd="sng" algn="ctr">
              <a:solidFill>
                <a:srgbClr val="5B9BD5"/>
              </a:solidFill>
              <a:prstDash val="solid"/>
              <a:round/>
              <a:headEnd type="none" w="med" len="med"/>
              <a:tailEnd type="none" w="med" len="med"/>
            </a:ln>
          </a:top>
          <a:bottom>
            <a:ln w="12701" cap="flat" cmpd="sng" algn="ctr">
              <a:solidFill>
                <a:srgbClr val="5B9BD5"/>
              </a:solidFill>
              <a:prstDash val="solid"/>
              <a:round/>
              <a:headEnd type="none" w="med" len="med"/>
              <a:tailEnd type="none" w="med" len="med"/>
            </a:ln>
          </a:bottom>
        </a:tcBdr>
      </a:tcStyle>
    </a:wholeTbl>
    <a:band1H>
      <a:tcStyle>
        <a:tcBdr/>
        <a:fill>
          <a:solidFill>
            <a:srgbClr val="5B9BD5"/>
          </a:solidFill>
        </a:fill>
      </a:tcStyle>
    </a:band1H>
    <a:band1V>
      <a:tcStyle>
        <a:tcBdr/>
        <a:fill>
          <a:solidFill>
            <a:srgbClr val="5B9BD5"/>
          </a:solidFill>
        </a:fill>
      </a:tcStyle>
    </a:band1V>
    <a:lastCol>
      <a:tcTxStyle b="on">
        <a:font>
          <a:latin typeface=""/>
          <a:ea typeface=""/>
          <a:cs typeface=""/>
        </a:font>
      </a:tcTxStyle>
      <a:tcStyle>
        <a:tcBdr/>
      </a:tcStyle>
    </a:lastCol>
    <a:firstCol>
      <a:tcTxStyle b="on">
        <a:font>
          <a:latin typeface=""/>
          <a:ea typeface=""/>
          <a:cs typeface=""/>
        </a:font>
      </a:tcTxStyle>
      <a:tcStyle>
        <a:tcBdr/>
      </a:tcStyle>
    </a:firstCol>
    <a:lastRow>
      <a:tcTxStyle b="on">
        <a:font>
          <a:latin typeface=""/>
          <a:ea typeface=""/>
          <a:cs typeface=""/>
        </a:font>
      </a:tcTxStyle>
      <a:tcStyle>
        <a:tcBdr>
          <a:top>
            <a:ln w="50804" cap="flat" cmpd="dbl" algn="ctr">
              <a:solidFill>
                <a:srgbClr val="5B9BD5"/>
              </a:solidFill>
              <a:prstDash val="solid"/>
              <a:round/>
              <a:headEnd type="none" w="med" len="med"/>
              <a:tailEnd type="none" w="med" len="med"/>
            </a:ln>
          </a:top>
        </a:tcBdr>
      </a:tcStyle>
    </a:lastRow>
    <a:firstRow>
      <a:tcTxStyle b="on">
        <a:font>
          <a:latin typeface=""/>
          <a:ea typeface=""/>
          <a:cs typeface=""/>
        </a:font>
      </a:tcTxStyle>
      <a:tcStyle>
        <a:tcBdr>
          <a:bottom>
            <a:ln w="25402" cap="flat" cmpd="sng" algn="ctr">
              <a:solidFill>
                <a:srgbClr val="5B9BD5"/>
              </a:solidFill>
              <a:prstDash val="solid"/>
              <a:round/>
              <a:headEnd type="none" w="med" len="med"/>
              <a:tailEnd type="none" w="med" len="med"/>
            </a:ln>
          </a:bottom>
        </a:tcBdr>
      </a:tcStyle>
    </a:firstRow>
  </a:tblStyle>
  <a:tblStyle styleId="{3B4B98B0-60AC-42C2-AFA5-B58CD77FA1E5}" styleName="">
    <a:wholeTbl>
      <a:tcTxStyle>
        <a:font>
          <a:latin typeface="+mn-lt"/>
          <a:ea typeface="+mn-ea"/>
          <a:cs typeface="+mn-cs"/>
        </a:font>
        <a:srgbClr val="000000"/>
      </a:tcTxStyle>
      <a:tcStyle>
        <a:tcBdr>
          <a:top>
            <a:ln w="12701" cap="flat" cmpd="sng" algn="ctr">
              <a:solidFill>
                <a:srgbClr val="5B9BD5"/>
              </a:solidFill>
              <a:prstDash val="solid"/>
              <a:round/>
              <a:headEnd type="none" w="med" len="med"/>
              <a:tailEnd type="none" w="med" len="med"/>
            </a:ln>
          </a:top>
          <a:bottom>
            <a:ln w="12701" cap="flat" cmpd="sng" algn="ctr">
              <a:solidFill>
                <a:srgbClr val="5B9BD5"/>
              </a:solidFill>
              <a:prstDash val="solid"/>
              <a:round/>
              <a:headEnd type="none" w="med" len="med"/>
              <a:tailEnd type="none" w="med" len="med"/>
            </a:ln>
          </a:bottom>
        </a:tcBdr>
      </a:tcStyle>
    </a:wholeTbl>
    <a:band1H>
      <a:tcStyle>
        <a:tcBdr/>
        <a:fill>
          <a:solidFill>
            <a:srgbClr val="5B9BD5"/>
          </a:solidFill>
        </a:fill>
      </a:tcStyle>
    </a:band1H>
    <a:band2H>
      <a:tcStyle>
        <a:tcBdr/>
      </a:tcStyle>
    </a:band2H>
    <a:band1V>
      <a:tcStyle>
        <a:tcBdr/>
        <a:fill>
          <a:solidFill>
            <a:srgbClr val="5B9BD5"/>
          </a:solidFill>
        </a:fill>
      </a:tcStyle>
    </a:band1V>
    <a:lastCol>
      <a:tcTxStyle b="on">
        <a:font>
          <a:latin typeface=""/>
          <a:ea typeface=""/>
          <a:cs typeface=""/>
        </a:font>
      </a:tcTxStyle>
      <a:tcStyle>
        <a:tcBdr/>
      </a:tcStyle>
    </a:lastCol>
    <a:firstCol>
      <a:tcTxStyle b="on">
        <a:font>
          <a:latin typeface=""/>
          <a:ea typeface=""/>
          <a:cs typeface=""/>
        </a:font>
      </a:tcTxStyle>
      <a:tcStyle>
        <a:tcBdr/>
      </a:tcStyle>
    </a:firstCol>
    <a:lastRow>
      <a:tcTxStyle b="on">
        <a:font>
          <a:latin typeface=""/>
          <a:ea typeface=""/>
          <a:cs typeface=""/>
        </a:font>
      </a:tcTxStyle>
      <a:tcStyle>
        <a:tcBdr>
          <a:top>
            <a:ln w="12701" cap="flat" cmpd="sng" algn="ctr">
              <a:solidFill>
                <a:srgbClr val="5B9BD5"/>
              </a:solidFill>
              <a:prstDash val="solid"/>
              <a:round/>
              <a:headEnd type="none" w="med" len="med"/>
              <a:tailEnd type="none" w="med" len="med"/>
            </a:ln>
          </a:top>
        </a:tcBdr>
      </a:tcStyle>
    </a:lastRow>
    <a:firstRow>
      <a:tcTxStyle b="on">
        <a:font>
          <a:latin typeface=""/>
          <a:ea typeface=""/>
          <a:cs typeface=""/>
        </a:font>
      </a:tcTxStyle>
      <a:tcStyle>
        <a:tcBdr>
          <a:bottom>
            <a:ln w="12701" cap="flat" cmpd="sng" algn="ctr">
              <a:solidFill>
                <a:srgbClr val="5B9BD5"/>
              </a:solidFill>
              <a:prstDash val="solid"/>
              <a:round/>
              <a:headEnd type="none" w="med" len="med"/>
              <a:tailEnd type="none" w="med" len="med"/>
            </a:ln>
          </a:bottom>
        </a:tcBdr>
      </a:tcStyle>
    </a:firstRow>
  </a:tblStyle>
  <a:tblStyle styleId="{5FD0F851-EC5A-4D38-B0AD-8093EC10F338}" styleName="">
    <a:wholeTbl>
      <a:tcTxStyle>
        <a:font>
          <a:latin typeface="+mn-lt"/>
          <a:ea typeface="+mn-ea"/>
          <a:cs typeface="+mn-cs"/>
        </a:font>
        <a:srgbClr val="000000"/>
      </a:tcTxStyle>
      <a:tcStyle>
        <a:tcBdr>
          <a:top>
            <a:ln w="12701" cap="flat" cmpd="sng" algn="ctr">
              <a:solidFill>
                <a:srgbClr val="4472C4"/>
              </a:solidFill>
              <a:prstDash val="solid"/>
              <a:round/>
              <a:headEnd type="none" w="med" len="med"/>
              <a:tailEnd type="none" w="med" len="med"/>
            </a:ln>
          </a:top>
          <a:bottom>
            <a:ln w="12701" cap="flat" cmpd="sng" algn="ctr">
              <a:solidFill>
                <a:srgbClr val="4472C4"/>
              </a:solidFill>
              <a:prstDash val="solid"/>
              <a:round/>
              <a:headEnd type="none" w="med" len="med"/>
              <a:tailEnd type="none" w="med" len="med"/>
            </a:ln>
          </a:bottom>
        </a:tcBdr>
      </a:tcStyle>
    </a:wholeTbl>
    <a:band1H>
      <a:tcStyle>
        <a:tcBdr/>
        <a:fill>
          <a:solidFill>
            <a:srgbClr val="4472C4"/>
          </a:solidFill>
        </a:fill>
      </a:tcStyle>
    </a:band1H>
    <a:band2H>
      <a:tcStyle>
        <a:tcBdr/>
      </a:tcStyle>
    </a:band2H>
    <a:band1V>
      <a:tcStyle>
        <a:tcBdr/>
        <a:fill>
          <a:solidFill>
            <a:srgbClr val="4472C4"/>
          </a:solidFill>
        </a:fill>
      </a:tcStyle>
    </a:band1V>
    <a:lastCol>
      <a:tcTxStyle b="on">
        <a:font>
          <a:latin typeface=""/>
          <a:ea typeface=""/>
          <a:cs typeface=""/>
        </a:font>
      </a:tcTxStyle>
      <a:tcStyle>
        <a:tcBdr/>
      </a:tcStyle>
    </a:lastCol>
    <a:firstCol>
      <a:tcTxStyle b="on">
        <a:font>
          <a:latin typeface=""/>
          <a:ea typeface=""/>
          <a:cs typeface=""/>
        </a:font>
      </a:tcTxStyle>
      <a:tcStyle>
        <a:tcBdr/>
      </a:tcStyle>
    </a:firstCol>
    <a:lastRow>
      <a:tcTxStyle b="on">
        <a:font>
          <a:latin typeface=""/>
          <a:ea typeface=""/>
          <a:cs typeface=""/>
        </a:font>
      </a:tcTxStyle>
      <a:tcStyle>
        <a:tcBdr>
          <a:top>
            <a:ln w="12701" cap="flat" cmpd="sng" algn="ctr">
              <a:solidFill>
                <a:srgbClr val="4472C4"/>
              </a:solidFill>
              <a:prstDash val="solid"/>
              <a:round/>
              <a:headEnd type="none" w="med" len="med"/>
              <a:tailEnd type="none" w="med" len="med"/>
            </a:ln>
          </a:top>
        </a:tcBdr>
      </a:tcStyle>
    </a:lastRow>
    <a:firstRow>
      <a:tcTxStyle b="on">
        <a:font>
          <a:latin typeface=""/>
          <a:ea typeface=""/>
          <a:cs typeface=""/>
        </a:font>
      </a:tcTxStyle>
      <a:tcStyle>
        <a:tcBdr>
          <a:bottom>
            <a:ln w="12701" cap="flat" cmpd="sng" algn="ctr">
              <a:solidFill>
                <a:srgbClr val="4472C4"/>
              </a:solidFill>
              <a:prstDash val="solid"/>
              <a:round/>
              <a:headEnd type="none" w="med" len="med"/>
              <a:tailEnd type="none" w="med" len="med"/>
            </a:ln>
          </a:bottom>
        </a:tcBdr>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63" autoAdjust="0"/>
    <p:restoredTop sz="94660"/>
  </p:normalViewPr>
  <p:slideViewPr>
    <p:cSldViewPr snapToGrid="0">
      <p:cViewPr varScale="1">
        <p:scale>
          <a:sx n="100" d="100"/>
          <a:sy n="100" d="100"/>
        </p:scale>
        <p:origin x="954"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BB53994-17D4-4E87-8143-BBBC4922ABAF}"/>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3" name="Date Placeholder 2">
            <a:extLst>
              <a:ext uri="{FF2B5EF4-FFF2-40B4-BE49-F238E27FC236}">
                <a16:creationId xmlns:a16="http://schemas.microsoft.com/office/drawing/2014/main" id="{BADA4FA4-FFCA-45DA-8759-38F75EB8D71B}"/>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59E609E9-F73B-4FFC-8210-7BC8FCA0B0AB}" type="datetime1">
              <a:rPr lang="en-GB"/>
              <a:pPr lvl="0"/>
              <a:t>05/07/2023</a:t>
            </a:fld>
            <a:endParaRPr lang="en-GB"/>
          </a:p>
        </p:txBody>
      </p:sp>
      <p:sp>
        <p:nvSpPr>
          <p:cNvPr id="4" name="Slide Image Placeholder 3">
            <a:extLst>
              <a:ext uri="{FF2B5EF4-FFF2-40B4-BE49-F238E27FC236}">
                <a16:creationId xmlns:a16="http://schemas.microsoft.com/office/drawing/2014/main" id="{C31466EC-F166-4E36-A658-90EB35C8B76F}"/>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Notes Placeholder 4">
            <a:extLst>
              <a:ext uri="{FF2B5EF4-FFF2-40B4-BE49-F238E27FC236}">
                <a16:creationId xmlns:a16="http://schemas.microsoft.com/office/drawing/2014/main" id="{004B744C-9A93-4EBB-8460-9EC340C4B20A}"/>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a:extLst>
              <a:ext uri="{FF2B5EF4-FFF2-40B4-BE49-F238E27FC236}">
                <a16:creationId xmlns:a16="http://schemas.microsoft.com/office/drawing/2014/main" id="{C23229BA-9F7F-4DD4-946F-01527F98D915}"/>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7" name="Slide Number Placeholder 6">
            <a:extLst>
              <a:ext uri="{FF2B5EF4-FFF2-40B4-BE49-F238E27FC236}">
                <a16:creationId xmlns:a16="http://schemas.microsoft.com/office/drawing/2014/main" id="{9292E0B9-B98B-4420-84DA-B8943F5F6631}"/>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E9A9879C-1B4C-4BC7-8BB4-90526BFD6A86}" type="slidenum">
              <a:t>‹#›</a:t>
            </a:fld>
            <a:endParaRPr lang="en-GB"/>
          </a:p>
        </p:txBody>
      </p:sp>
    </p:spTree>
    <p:extLst>
      <p:ext uri="{BB962C8B-B14F-4D97-AF65-F5344CB8AC3E}">
        <p14:creationId xmlns:p14="http://schemas.microsoft.com/office/powerpoint/2010/main" val="2526331527"/>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4308727-17C6-4271-A832-F64EAAE523EA}"/>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3454A01B-2F83-4B58-8772-EAED97DA8E4F}"/>
              </a:ext>
            </a:extLst>
          </p:cNvPr>
          <p:cNvSpPr txBox="1">
            <a:spLocks noGrp="1"/>
          </p:cNvSpPr>
          <p:nvPr>
            <p:ph type="body" sz="quarter" idx="1"/>
          </p:nvPr>
        </p:nvSpPr>
        <p:spPr/>
        <p:txBody>
          <a:bodyPr/>
          <a:lstStyle/>
          <a:p>
            <a:endParaRPr lang="en-GB" dirty="0"/>
          </a:p>
        </p:txBody>
      </p:sp>
      <p:sp>
        <p:nvSpPr>
          <p:cNvPr id="4" name="Slide Number Placeholder 3">
            <a:extLst>
              <a:ext uri="{FF2B5EF4-FFF2-40B4-BE49-F238E27FC236}">
                <a16:creationId xmlns:a16="http://schemas.microsoft.com/office/drawing/2014/main" id="{C6556445-F2A5-4CE5-99BE-9D6E49025665}"/>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68D5AF9-AA81-46DE-B497-9BEDF12C6A36}" type="slidenum">
              <a:t>1</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FADC818-1AD4-4E17-80E1-8EA6E1AB30A4}"/>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970803C0-A15D-4082-83F6-4D9A606CFF55}"/>
              </a:ext>
            </a:extLst>
          </p:cNvPr>
          <p:cNvSpPr txBox="1">
            <a:spLocks noGrp="1"/>
          </p:cNvSpPr>
          <p:nvPr>
            <p:ph type="body" sz="quarter" idx="1"/>
          </p:nvPr>
        </p:nvSpPr>
        <p:spPr/>
        <p:txBody>
          <a:bodyPr/>
          <a:lstStyle/>
          <a:p>
            <a:endParaRPr lang="en-GB" dirty="0"/>
          </a:p>
        </p:txBody>
      </p:sp>
      <p:sp>
        <p:nvSpPr>
          <p:cNvPr id="4" name="Slide Number Placeholder 3">
            <a:extLst>
              <a:ext uri="{FF2B5EF4-FFF2-40B4-BE49-F238E27FC236}">
                <a16:creationId xmlns:a16="http://schemas.microsoft.com/office/drawing/2014/main" id="{067B3945-742E-45E0-AC2B-A87462EABB40}"/>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8B20FBA-D165-480C-B9FF-F4865A1F4F81}" type="slidenum">
              <a:t>10</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9092858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FADC818-1AD4-4E17-80E1-8EA6E1AB30A4}"/>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970803C0-A15D-4082-83F6-4D9A606CFF55}"/>
              </a:ext>
            </a:extLst>
          </p:cNvPr>
          <p:cNvSpPr txBox="1">
            <a:spLocks noGrp="1"/>
          </p:cNvSpPr>
          <p:nvPr>
            <p:ph type="body" sz="quarter" idx="1"/>
          </p:nvPr>
        </p:nvSpPr>
        <p:spPr/>
        <p:txBody>
          <a:bodyPr/>
          <a:lstStyle/>
          <a:p>
            <a:endParaRPr lang="en-GB" dirty="0"/>
          </a:p>
        </p:txBody>
      </p:sp>
      <p:sp>
        <p:nvSpPr>
          <p:cNvPr id="4" name="Slide Number Placeholder 3">
            <a:extLst>
              <a:ext uri="{FF2B5EF4-FFF2-40B4-BE49-F238E27FC236}">
                <a16:creationId xmlns:a16="http://schemas.microsoft.com/office/drawing/2014/main" id="{067B3945-742E-45E0-AC2B-A87462EABB40}"/>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8B20FBA-D165-480C-B9FF-F4865A1F4F81}" type="slidenum">
              <a:t>11</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3543714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FADC818-1AD4-4E17-80E1-8EA6E1AB30A4}"/>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970803C0-A15D-4082-83F6-4D9A606CFF55}"/>
              </a:ext>
            </a:extLst>
          </p:cNvPr>
          <p:cNvSpPr txBox="1">
            <a:spLocks noGrp="1"/>
          </p:cNvSpPr>
          <p:nvPr>
            <p:ph type="body" sz="quarter" idx="1"/>
          </p:nvPr>
        </p:nvSpPr>
        <p:spPr/>
        <p:txBody>
          <a:bodyPr/>
          <a:lstStyle/>
          <a:p>
            <a:endParaRPr lang="en-GB" dirty="0"/>
          </a:p>
        </p:txBody>
      </p:sp>
      <p:sp>
        <p:nvSpPr>
          <p:cNvPr id="4" name="Slide Number Placeholder 3">
            <a:extLst>
              <a:ext uri="{FF2B5EF4-FFF2-40B4-BE49-F238E27FC236}">
                <a16:creationId xmlns:a16="http://schemas.microsoft.com/office/drawing/2014/main" id="{067B3945-742E-45E0-AC2B-A87462EABB40}"/>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8B20FBA-D165-480C-B9FF-F4865A1F4F81}" type="slidenum">
              <a:t>12</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7194842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FADC818-1AD4-4E17-80E1-8EA6E1AB30A4}"/>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970803C0-A15D-4082-83F6-4D9A606CFF55}"/>
              </a:ext>
            </a:extLst>
          </p:cNvPr>
          <p:cNvSpPr txBox="1">
            <a:spLocks noGrp="1"/>
          </p:cNvSpPr>
          <p:nvPr>
            <p:ph type="body" sz="quarter" idx="1"/>
          </p:nvPr>
        </p:nvSpPr>
        <p:spPr/>
        <p:txBody>
          <a:bodyPr/>
          <a:lstStyle/>
          <a:p>
            <a:endParaRPr lang="en-GB" dirty="0"/>
          </a:p>
        </p:txBody>
      </p:sp>
      <p:sp>
        <p:nvSpPr>
          <p:cNvPr id="4" name="Slide Number Placeholder 3">
            <a:extLst>
              <a:ext uri="{FF2B5EF4-FFF2-40B4-BE49-F238E27FC236}">
                <a16:creationId xmlns:a16="http://schemas.microsoft.com/office/drawing/2014/main" id="{067B3945-742E-45E0-AC2B-A87462EABB40}"/>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8B20FBA-D165-480C-B9FF-F4865A1F4F81}" type="slidenum">
              <a:t>13</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2517814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FADC818-1AD4-4E17-80E1-8EA6E1AB30A4}"/>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970803C0-A15D-4082-83F6-4D9A606CFF55}"/>
              </a:ext>
            </a:extLst>
          </p:cNvPr>
          <p:cNvSpPr txBox="1">
            <a:spLocks noGrp="1"/>
          </p:cNvSpPr>
          <p:nvPr>
            <p:ph type="body" sz="quarter" idx="1"/>
          </p:nvPr>
        </p:nvSpPr>
        <p:spPr/>
        <p:txBody>
          <a:bodyPr/>
          <a:lstStyle/>
          <a:p>
            <a:endParaRPr lang="en-GB" dirty="0"/>
          </a:p>
        </p:txBody>
      </p:sp>
      <p:sp>
        <p:nvSpPr>
          <p:cNvPr id="4" name="Slide Number Placeholder 3">
            <a:extLst>
              <a:ext uri="{FF2B5EF4-FFF2-40B4-BE49-F238E27FC236}">
                <a16:creationId xmlns:a16="http://schemas.microsoft.com/office/drawing/2014/main" id="{067B3945-742E-45E0-AC2B-A87462EABB40}"/>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8B20FBA-D165-480C-B9FF-F4865A1F4F81}" type="slidenum">
              <a:t>14</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9427444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FADC818-1AD4-4E17-80E1-8EA6E1AB30A4}"/>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970803C0-A15D-4082-83F6-4D9A606CFF55}"/>
              </a:ext>
            </a:extLst>
          </p:cNvPr>
          <p:cNvSpPr txBox="1">
            <a:spLocks noGrp="1"/>
          </p:cNvSpPr>
          <p:nvPr>
            <p:ph type="body" sz="quarter" idx="1"/>
          </p:nvPr>
        </p:nvSpPr>
        <p:spPr/>
        <p:txBody>
          <a:bodyPr/>
          <a:lstStyle/>
          <a:p>
            <a:endParaRPr lang="en-GB" dirty="0"/>
          </a:p>
        </p:txBody>
      </p:sp>
      <p:sp>
        <p:nvSpPr>
          <p:cNvPr id="4" name="Slide Number Placeholder 3">
            <a:extLst>
              <a:ext uri="{FF2B5EF4-FFF2-40B4-BE49-F238E27FC236}">
                <a16:creationId xmlns:a16="http://schemas.microsoft.com/office/drawing/2014/main" id="{067B3945-742E-45E0-AC2B-A87462EABB40}"/>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8B20FBA-D165-480C-B9FF-F4865A1F4F81}" type="slidenum">
              <a:t>15</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4146560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FADC818-1AD4-4E17-80E1-8EA6E1AB30A4}"/>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970803C0-A15D-4082-83F6-4D9A606CFF55}"/>
              </a:ext>
            </a:extLst>
          </p:cNvPr>
          <p:cNvSpPr txBox="1">
            <a:spLocks noGrp="1"/>
          </p:cNvSpPr>
          <p:nvPr>
            <p:ph type="body" sz="quarter" idx="1"/>
          </p:nvPr>
        </p:nvSpPr>
        <p:spPr/>
        <p:txBody>
          <a:bodyPr/>
          <a:lstStyle/>
          <a:p>
            <a:endParaRPr lang="en-GB" dirty="0"/>
          </a:p>
        </p:txBody>
      </p:sp>
      <p:sp>
        <p:nvSpPr>
          <p:cNvPr id="4" name="Slide Number Placeholder 3">
            <a:extLst>
              <a:ext uri="{FF2B5EF4-FFF2-40B4-BE49-F238E27FC236}">
                <a16:creationId xmlns:a16="http://schemas.microsoft.com/office/drawing/2014/main" id="{067B3945-742E-45E0-AC2B-A87462EABB40}"/>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8B20FBA-D165-480C-B9FF-F4865A1F4F81}" type="slidenum">
              <a:t>16</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6592043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C0D210A-DDCC-4C88-BBAF-3CB72A87E6FC}"/>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68C2F492-3655-45AA-A476-46C39362F763}"/>
              </a:ext>
            </a:extLst>
          </p:cNvPr>
          <p:cNvSpPr txBox="1">
            <a:spLocks noGrp="1"/>
          </p:cNvSpPr>
          <p:nvPr>
            <p:ph type="body" sz="quarter" idx="1"/>
          </p:nvPr>
        </p:nvSpPr>
        <p:spPr/>
        <p:txBody>
          <a:bodyPr/>
          <a:lstStyle/>
          <a:p>
            <a:endParaRPr lang="en-GB" dirty="0"/>
          </a:p>
        </p:txBody>
      </p:sp>
      <p:sp>
        <p:nvSpPr>
          <p:cNvPr id="4" name="Slide Number Placeholder 3">
            <a:extLst>
              <a:ext uri="{FF2B5EF4-FFF2-40B4-BE49-F238E27FC236}">
                <a16:creationId xmlns:a16="http://schemas.microsoft.com/office/drawing/2014/main" id="{649BFC95-A48F-412C-A431-28BD0E4E35D2}"/>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331666B-BD7B-4A6B-8E5C-EF02079744EE}" type="slidenum">
              <a:t>17</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7778573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9F2CA1E-B51B-4764-B064-7184D04A5CD2}"/>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5EF8CA76-FD1F-49D3-A2F8-095586CA9FAD}"/>
              </a:ext>
            </a:extLst>
          </p:cNvPr>
          <p:cNvSpPr txBox="1">
            <a:spLocks noGrp="1"/>
          </p:cNvSpPr>
          <p:nvPr>
            <p:ph type="body" sz="quarter" idx="1"/>
          </p:nvPr>
        </p:nvSpPr>
        <p:spPr/>
        <p:txBody>
          <a:bodyPr/>
          <a:lstStyle/>
          <a:p>
            <a:endParaRPr lang="en-GB" dirty="0"/>
          </a:p>
        </p:txBody>
      </p:sp>
      <p:sp>
        <p:nvSpPr>
          <p:cNvPr id="4" name="Slide Number Placeholder 3">
            <a:extLst>
              <a:ext uri="{FF2B5EF4-FFF2-40B4-BE49-F238E27FC236}">
                <a16:creationId xmlns:a16="http://schemas.microsoft.com/office/drawing/2014/main" id="{8AA1C79B-B820-455F-8F93-2591756C8258}"/>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E3E9F31-8B2F-4392-905E-66375ADD8EEB}" type="slidenum">
              <a:t>18</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2264842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87AB5D6-046E-40C9-B4D0-9EB53739B934}"/>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D18BDD07-37D2-4C82-8B46-0A612EFC63B5}"/>
              </a:ext>
            </a:extLst>
          </p:cNvPr>
          <p:cNvSpPr txBox="1">
            <a:spLocks noGrp="1"/>
          </p:cNvSpPr>
          <p:nvPr>
            <p:ph type="body" sz="quarter" idx="1"/>
          </p:nvPr>
        </p:nvSpPr>
        <p:spPr/>
        <p:txBody>
          <a:bodyPr/>
          <a:lstStyle/>
          <a:p>
            <a:pPr lvl="0"/>
            <a:endParaRPr lang="en-GB" dirty="0"/>
          </a:p>
        </p:txBody>
      </p:sp>
      <p:sp>
        <p:nvSpPr>
          <p:cNvPr id="4" name="Slide Number Placeholder 3">
            <a:extLst>
              <a:ext uri="{FF2B5EF4-FFF2-40B4-BE49-F238E27FC236}">
                <a16:creationId xmlns:a16="http://schemas.microsoft.com/office/drawing/2014/main" id="{ADF3FF75-6FF9-41F2-A27A-BC361EAE8814}"/>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BC48DAB-6605-4D5A-AB6E-C8B29AADC280}" type="slidenum">
              <a:t>19</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FADC818-1AD4-4E17-80E1-8EA6E1AB30A4}"/>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970803C0-A15D-4082-83F6-4D9A606CFF55}"/>
              </a:ext>
            </a:extLst>
          </p:cNvPr>
          <p:cNvSpPr txBox="1">
            <a:spLocks noGrp="1"/>
          </p:cNvSpPr>
          <p:nvPr>
            <p:ph type="body" sz="quarter" idx="1"/>
          </p:nvPr>
        </p:nvSpPr>
        <p:spPr/>
        <p:txBody>
          <a:bodyPr/>
          <a:lstStyle/>
          <a:p>
            <a:endParaRPr lang="en-GB" dirty="0"/>
          </a:p>
        </p:txBody>
      </p:sp>
      <p:sp>
        <p:nvSpPr>
          <p:cNvPr id="4" name="Slide Number Placeholder 3">
            <a:extLst>
              <a:ext uri="{FF2B5EF4-FFF2-40B4-BE49-F238E27FC236}">
                <a16:creationId xmlns:a16="http://schemas.microsoft.com/office/drawing/2014/main" id="{067B3945-742E-45E0-AC2B-A87462EABB40}"/>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8B20FBA-D165-480C-B9FF-F4865A1F4F81}" type="slidenum">
              <a:t>2</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40361887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82A3B2D-61D5-4113-911D-99D5E2BEB61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5446FE6E-0398-467D-9B06-4E52DD7E621C}"/>
              </a:ext>
            </a:extLst>
          </p:cNvPr>
          <p:cNvSpPr txBox="1">
            <a:spLocks noGrp="1"/>
          </p:cNvSpPr>
          <p:nvPr>
            <p:ph type="body" sz="quarter" idx="1"/>
          </p:nvPr>
        </p:nvSpPr>
        <p:spPr/>
        <p:txBody>
          <a:bodyPr/>
          <a:lstStyle/>
          <a:p>
            <a:endParaRPr lang="en-GB"/>
          </a:p>
        </p:txBody>
      </p:sp>
      <p:sp>
        <p:nvSpPr>
          <p:cNvPr id="4" name="Slide Number Placeholder 3">
            <a:extLst>
              <a:ext uri="{FF2B5EF4-FFF2-40B4-BE49-F238E27FC236}">
                <a16:creationId xmlns:a16="http://schemas.microsoft.com/office/drawing/2014/main" id="{F65FCCC6-ED58-4444-A4CB-0074FEEC405F}"/>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D9B0065-78CA-431B-B192-DA7FB3A6AA55}" type="slidenum">
              <a:t>20</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FADC818-1AD4-4E17-80E1-8EA6E1AB30A4}"/>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970803C0-A15D-4082-83F6-4D9A606CFF55}"/>
              </a:ext>
            </a:extLst>
          </p:cNvPr>
          <p:cNvSpPr txBox="1">
            <a:spLocks noGrp="1"/>
          </p:cNvSpPr>
          <p:nvPr>
            <p:ph type="body" sz="quarter" idx="1"/>
          </p:nvPr>
        </p:nvSpPr>
        <p:spPr/>
        <p:txBody>
          <a:bodyPr/>
          <a:lstStyle/>
          <a:p>
            <a:endParaRPr lang="en-GB"/>
          </a:p>
        </p:txBody>
      </p:sp>
      <p:sp>
        <p:nvSpPr>
          <p:cNvPr id="4" name="Slide Number Placeholder 3">
            <a:extLst>
              <a:ext uri="{FF2B5EF4-FFF2-40B4-BE49-F238E27FC236}">
                <a16:creationId xmlns:a16="http://schemas.microsoft.com/office/drawing/2014/main" id="{067B3945-742E-45E0-AC2B-A87462EABB40}"/>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8B20FBA-D165-480C-B9FF-F4865A1F4F81}" type="slidenum">
              <a:t>3</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825989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FADC818-1AD4-4E17-80E1-8EA6E1AB30A4}"/>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970803C0-A15D-4082-83F6-4D9A606CFF55}"/>
              </a:ext>
            </a:extLst>
          </p:cNvPr>
          <p:cNvSpPr txBox="1">
            <a:spLocks noGrp="1"/>
          </p:cNvSpPr>
          <p:nvPr>
            <p:ph type="body" sz="quarter" idx="1"/>
          </p:nvPr>
        </p:nvSpPr>
        <p:spPr/>
        <p:txBody>
          <a:bodyPr/>
          <a:lstStyle/>
          <a:p>
            <a:endParaRPr lang="en-GB" dirty="0"/>
          </a:p>
        </p:txBody>
      </p:sp>
      <p:sp>
        <p:nvSpPr>
          <p:cNvPr id="4" name="Slide Number Placeholder 3">
            <a:extLst>
              <a:ext uri="{FF2B5EF4-FFF2-40B4-BE49-F238E27FC236}">
                <a16:creationId xmlns:a16="http://schemas.microsoft.com/office/drawing/2014/main" id="{067B3945-742E-45E0-AC2B-A87462EABB40}"/>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8B20FBA-D165-480C-B9FF-F4865A1F4F81}" type="slidenum">
              <a:t>4</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801820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FADC818-1AD4-4E17-80E1-8EA6E1AB30A4}"/>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970803C0-A15D-4082-83F6-4D9A606CFF55}"/>
              </a:ext>
            </a:extLst>
          </p:cNvPr>
          <p:cNvSpPr txBox="1">
            <a:spLocks noGrp="1"/>
          </p:cNvSpPr>
          <p:nvPr>
            <p:ph type="body" sz="quarter" idx="1"/>
          </p:nvPr>
        </p:nvSpPr>
        <p:spPr/>
        <p:txBody>
          <a:bodyPr/>
          <a:lstStyle/>
          <a:p>
            <a:endParaRPr lang="en-GB" dirty="0"/>
          </a:p>
        </p:txBody>
      </p:sp>
      <p:sp>
        <p:nvSpPr>
          <p:cNvPr id="4" name="Slide Number Placeholder 3">
            <a:extLst>
              <a:ext uri="{FF2B5EF4-FFF2-40B4-BE49-F238E27FC236}">
                <a16:creationId xmlns:a16="http://schemas.microsoft.com/office/drawing/2014/main" id="{067B3945-742E-45E0-AC2B-A87462EABB40}"/>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8B20FBA-D165-480C-B9FF-F4865A1F4F81}" type="slidenum">
              <a:t>5</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903104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FADC818-1AD4-4E17-80E1-8EA6E1AB30A4}"/>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970803C0-A15D-4082-83F6-4D9A606CFF55}"/>
              </a:ext>
            </a:extLst>
          </p:cNvPr>
          <p:cNvSpPr txBox="1">
            <a:spLocks noGrp="1"/>
          </p:cNvSpPr>
          <p:nvPr>
            <p:ph type="body" sz="quarter" idx="1"/>
          </p:nvPr>
        </p:nvSpPr>
        <p:spPr/>
        <p:txBody>
          <a:bodyPr/>
          <a:lstStyle/>
          <a:p>
            <a:endParaRPr lang="en-GB" dirty="0"/>
          </a:p>
        </p:txBody>
      </p:sp>
      <p:sp>
        <p:nvSpPr>
          <p:cNvPr id="4" name="Slide Number Placeholder 3">
            <a:extLst>
              <a:ext uri="{FF2B5EF4-FFF2-40B4-BE49-F238E27FC236}">
                <a16:creationId xmlns:a16="http://schemas.microsoft.com/office/drawing/2014/main" id="{067B3945-742E-45E0-AC2B-A87462EABB40}"/>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8B20FBA-D165-480C-B9FF-F4865A1F4F81}" type="slidenum">
              <a:t>6</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596172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FADC818-1AD4-4E17-80E1-8EA6E1AB30A4}"/>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970803C0-A15D-4082-83F6-4D9A606CFF55}"/>
              </a:ext>
            </a:extLst>
          </p:cNvPr>
          <p:cNvSpPr txBox="1">
            <a:spLocks noGrp="1"/>
          </p:cNvSpPr>
          <p:nvPr>
            <p:ph type="body" sz="quarter" idx="1"/>
          </p:nvPr>
        </p:nvSpPr>
        <p:spPr/>
        <p:txBody>
          <a:bodyPr/>
          <a:lstStyle/>
          <a:p>
            <a:endParaRPr lang="en-GB" dirty="0"/>
          </a:p>
        </p:txBody>
      </p:sp>
      <p:sp>
        <p:nvSpPr>
          <p:cNvPr id="4" name="Slide Number Placeholder 3">
            <a:extLst>
              <a:ext uri="{FF2B5EF4-FFF2-40B4-BE49-F238E27FC236}">
                <a16:creationId xmlns:a16="http://schemas.microsoft.com/office/drawing/2014/main" id="{067B3945-742E-45E0-AC2B-A87462EABB40}"/>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8B20FBA-D165-480C-B9FF-F4865A1F4F81}" type="slidenum">
              <a:t>7</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943272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FADC818-1AD4-4E17-80E1-8EA6E1AB30A4}"/>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970803C0-A15D-4082-83F6-4D9A606CFF55}"/>
              </a:ext>
            </a:extLst>
          </p:cNvPr>
          <p:cNvSpPr txBox="1">
            <a:spLocks noGrp="1"/>
          </p:cNvSpPr>
          <p:nvPr>
            <p:ph type="body" sz="quarter" idx="1"/>
          </p:nvPr>
        </p:nvSpPr>
        <p:spPr/>
        <p:txBody>
          <a:bodyPr/>
          <a:lstStyle/>
          <a:p>
            <a:endParaRPr lang="en-GB" dirty="0"/>
          </a:p>
        </p:txBody>
      </p:sp>
      <p:sp>
        <p:nvSpPr>
          <p:cNvPr id="4" name="Slide Number Placeholder 3">
            <a:extLst>
              <a:ext uri="{FF2B5EF4-FFF2-40B4-BE49-F238E27FC236}">
                <a16:creationId xmlns:a16="http://schemas.microsoft.com/office/drawing/2014/main" id="{067B3945-742E-45E0-AC2B-A87462EABB40}"/>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8B20FBA-D165-480C-B9FF-F4865A1F4F81}" type="slidenum">
              <a:t>8</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2657025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FADC818-1AD4-4E17-80E1-8EA6E1AB30A4}"/>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970803C0-A15D-4082-83F6-4D9A606CFF55}"/>
              </a:ext>
            </a:extLst>
          </p:cNvPr>
          <p:cNvSpPr txBox="1">
            <a:spLocks noGrp="1"/>
          </p:cNvSpPr>
          <p:nvPr>
            <p:ph type="body" sz="quarter" idx="1"/>
          </p:nvPr>
        </p:nvSpPr>
        <p:spPr/>
        <p:txBody>
          <a:bodyPr/>
          <a:lstStyle/>
          <a:p>
            <a:endParaRPr lang="en-GB" dirty="0"/>
          </a:p>
        </p:txBody>
      </p:sp>
      <p:sp>
        <p:nvSpPr>
          <p:cNvPr id="4" name="Slide Number Placeholder 3">
            <a:extLst>
              <a:ext uri="{FF2B5EF4-FFF2-40B4-BE49-F238E27FC236}">
                <a16:creationId xmlns:a16="http://schemas.microsoft.com/office/drawing/2014/main" id="{067B3945-742E-45E0-AC2B-A87462EABB40}"/>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8B20FBA-D165-480C-B9FF-F4865A1F4F81}" type="slidenum">
              <a:t>9</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320925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ABFDC-E0CB-4CFB-82DC-E22847006A6D}"/>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endParaRPr lang="en-GB"/>
          </a:p>
        </p:txBody>
      </p:sp>
      <p:sp>
        <p:nvSpPr>
          <p:cNvPr id="3" name="Subtitle 2">
            <a:extLst>
              <a:ext uri="{FF2B5EF4-FFF2-40B4-BE49-F238E27FC236}">
                <a16:creationId xmlns:a16="http://schemas.microsoft.com/office/drawing/2014/main" id="{A1602936-8100-43C1-BBF3-167A3152F844}"/>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endParaRPr lang="en-GB"/>
          </a:p>
        </p:txBody>
      </p:sp>
      <p:sp>
        <p:nvSpPr>
          <p:cNvPr id="4" name="Date Placeholder 3">
            <a:extLst>
              <a:ext uri="{FF2B5EF4-FFF2-40B4-BE49-F238E27FC236}">
                <a16:creationId xmlns:a16="http://schemas.microsoft.com/office/drawing/2014/main" id="{11EEE15F-65D9-4A46-AFEF-597364BC8E37}"/>
              </a:ext>
            </a:extLst>
          </p:cNvPr>
          <p:cNvSpPr txBox="1">
            <a:spLocks noGrp="1"/>
          </p:cNvSpPr>
          <p:nvPr>
            <p:ph type="dt" sz="half" idx="7"/>
          </p:nvPr>
        </p:nvSpPr>
        <p:spPr/>
        <p:txBody>
          <a:bodyPr/>
          <a:lstStyle>
            <a:lvl1pPr>
              <a:defRPr/>
            </a:lvl1pPr>
          </a:lstStyle>
          <a:p>
            <a:pPr lvl="0"/>
            <a:fld id="{86D44148-AA55-4B9E-B7F6-F16469186017}" type="datetime1">
              <a:rPr lang="en-GB"/>
              <a:pPr lvl="0"/>
              <a:t>05/07/2023</a:t>
            </a:fld>
            <a:endParaRPr lang="en-GB"/>
          </a:p>
        </p:txBody>
      </p:sp>
      <p:sp>
        <p:nvSpPr>
          <p:cNvPr id="5" name="Footer Placeholder 4">
            <a:extLst>
              <a:ext uri="{FF2B5EF4-FFF2-40B4-BE49-F238E27FC236}">
                <a16:creationId xmlns:a16="http://schemas.microsoft.com/office/drawing/2014/main" id="{86013632-062A-46C8-937B-1CE5C568BE54}"/>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3BF4F10F-C281-450C-B194-D55570E1DF8D}"/>
              </a:ext>
            </a:extLst>
          </p:cNvPr>
          <p:cNvSpPr txBox="1">
            <a:spLocks noGrp="1"/>
          </p:cNvSpPr>
          <p:nvPr>
            <p:ph type="sldNum" sz="quarter" idx="8"/>
          </p:nvPr>
        </p:nvSpPr>
        <p:spPr/>
        <p:txBody>
          <a:bodyPr/>
          <a:lstStyle>
            <a:lvl1pPr>
              <a:defRPr/>
            </a:lvl1pPr>
          </a:lstStyle>
          <a:p>
            <a:pPr lvl="0"/>
            <a:fld id="{EA341161-8855-4CFE-B005-E0E3974CAF31}" type="slidenum">
              <a:t>‹#›</a:t>
            </a:fld>
            <a:endParaRPr lang="en-GB"/>
          </a:p>
        </p:txBody>
      </p:sp>
    </p:spTree>
    <p:extLst>
      <p:ext uri="{BB962C8B-B14F-4D97-AF65-F5344CB8AC3E}">
        <p14:creationId xmlns:p14="http://schemas.microsoft.com/office/powerpoint/2010/main" val="18922328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DC850-45B9-476B-9B86-E578736C3AD3}"/>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04B907B3-2D3F-4ECC-833D-B6BC235BF73E}"/>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E27007-56B8-4141-95B5-7102F0FCE1E3}"/>
              </a:ext>
            </a:extLst>
          </p:cNvPr>
          <p:cNvSpPr txBox="1">
            <a:spLocks noGrp="1"/>
          </p:cNvSpPr>
          <p:nvPr>
            <p:ph type="dt" sz="half" idx="7"/>
          </p:nvPr>
        </p:nvSpPr>
        <p:spPr/>
        <p:txBody>
          <a:bodyPr/>
          <a:lstStyle>
            <a:lvl1pPr>
              <a:defRPr/>
            </a:lvl1pPr>
          </a:lstStyle>
          <a:p>
            <a:pPr lvl="0"/>
            <a:fld id="{5AAA07E5-F48C-4925-8A19-70739DF9D68F}" type="datetime1">
              <a:rPr lang="en-GB"/>
              <a:pPr lvl="0"/>
              <a:t>05/07/2023</a:t>
            </a:fld>
            <a:endParaRPr lang="en-GB"/>
          </a:p>
        </p:txBody>
      </p:sp>
      <p:sp>
        <p:nvSpPr>
          <p:cNvPr id="5" name="Footer Placeholder 4">
            <a:extLst>
              <a:ext uri="{FF2B5EF4-FFF2-40B4-BE49-F238E27FC236}">
                <a16:creationId xmlns:a16="http://schemas.microsoft.com/office/drawing/2014/main" id="{A0AFCD3A-49E3-46B4-B960-F10CCC10AC22}"/>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FCD1B431-6B14-4BF4-9516-D394DB8E3EAC}"/>
              </a:ext>
            </a:extLst>
          </p:cNvPr>
          <p:cNvSpPr txBox="1">
            <a:spLocks noGrp="1"/>
          </p:cNvSpPr>
          <p:nvPr>
            <p:ph type="sldNum" sz="quarter" idx="8"/>
          </p:nvPr>
        </p:nvSpPr>
        <p:spPr/>
        <p:txBody>
          <a:bodyPr/>
          <a:lstStyle>
            <a:lvl1pPr>
              <a:defRPr/>
            </a:lvl1pPr>
          </a:lstStyle>
          <a:p>
            <a:pPr lvl="0"/>
            <a:fld id="{3EE6A403-DFEF-41E8-B5B8-398D1AB7463D}" type="slidenum">
              <a:t>‹#›</a:t>
            </a:fld>
            <a:endParaRPr lang="en-GB"/>
          </a:p>
        </p:txBody>
      </p:sp>
    </p:spTree>
    <p:extLst>
      <p:ext uri="{BB962C8B-B14F-4D97-AF65-F5344CB8AC3E}">
        <p14:creationId xmlns:p14="http://schemas.microsoft.com/office/powerpoint/2010/main" val="2744594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0E7CB7-5A08-4BF5-AA9F-4CDE22081CEE}"/>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479855E7-B29A-4AC3-BECF-67557CC866F8}"/>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CC92A5-C12D-43FB-ADA5-8F581A2FB163}"/>
              </a:ext>
            </a:extLst>
          </p:cNvPr>
          <p:cNvSpPr txBox="1">
            <a:spLocks noGrp="1"/>
          </p:cNvSpPr>
          <p:nvPr>
            <p:ph type="dt" sz="half" idx="7"/>
          </p:nvPr>
        </p:nvSpPr>
        <p:spPr/>
        <p:txBody>
          <a:bodyPr/>
          <a:lstStyle>
            <a:lvl1pPr>
              <a:defRPr/>
            </a:lvl1pPr>
          </a:lstStyle>
          <a:p>
            <a:pPr lvl="0"/>
            <a:fld id="{2CF0C87D-20E8-4E94-8389-237FEF1D0B68}" type="datetime1">
              <a:rPr lang="en-GB"/>
              <a:pPr lvl="0"/>
              <a:t>05/07/2023</a:t>
            </a:fld>
            <a:endParaRPr lang="en-GB"/>
          </a:p>
        </p:txBody>
      </p:sp>
      <p:sp>
        <p:nvSpPr>
          <p:cNvPr id="5" name="Footer Placeholder 4">
            <a:extLst>
              <a:ext uri="{FF2B5EF4-FFF2-40B4-BE49-F238E27FC236}">
                <a16:creationId xmlns:a16="http://schemas.microsoft.com/office/drawing/2014/main" id="{2B056D55-388E-4414-8ECF-1A13A14438AA}"/>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8473F0C4-11C8-4583-9E9B-F491AAAB886E}"/>
              </a:ext>
            </a:extLst>
          </p:cNvPr>
          <p:cNvSpPr txBox="1">
            <a:spLocks noGrp="1"/>
          </p:cNvSpPr>
          <p:nvPr>
            <p:ph type="sldNum" sz="quarter" idx="8"/>
          </p:nvPr>
        </p:nvSpPr>
        <p:spPr/>
        <p:txBody>
          <a:bodyPr/>
          <a:lstStyle>
            <a:lvl1pPr>
              <a:defRPr/>
            </a:lvl1pPr>
          </a:lstStyle>
          <a:p>
            <a:pPr lvl="0"/>
            <a:fld id="{F8811BCF-2331-45DE-988F-BE0126278721}" type="slidenum">
              <a:t>‹#›</a:t>
            </a:fld>
            <a:endParaRPr lang="en-GB"/>
          </a:p>
        </p:txBody>
      </p:sp>
    </p:spTree>
    <p:extLst>
      <p:ext uri="{BB962C8B-B14F-4D97-AF65-F5344CB8AC3E}">
        <p14:creationId xmlns:p14="http://schemas.microsoft.com/office/powerpoint/2010/main" val="218242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FEBB0-D4DB-4D58-9408-1E0145ED39D1}"/>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8FC89E17-67A0-4529-8381-669888526E0D}"/>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A58086-932E-400F-BD09-A3595F255644}"/>
              </a:ext>
            </a:extLst>
          </p:cNvPr>
          <p:cNvSpPr txBox="1">
            <a:spLocks noGrp="1"/>
          </p:cNvSpPr>
          <p:nvPr>
            <p:ph type="dt" sz="half" idx="7"/>
          </p:nvPr>
        </p:nvSpPr>
        <p:spPr/>
        <p:txBody>
          <a:bodyPr/>
          <a:lstStyle>
            <a:lvl1pPr>
              <a:defRPr/>
            </a:lvl1pPr>
          </a:lstStyle>
          <a:p>
            <a:pPr lvl="0"/>
            <a:fld id="{89ECFD4B-7454-486D-8C0F-471A40CE6A33}" type="datetime1">
              <a:rPr lang="en-GB"/>
              <a:pPr lvl="0"/>
              <a:t>05/07/2023</a:t>
            </a:fld>
            <a:endParaRPr lang="en-GB"/>
          </a:p>
        </p:txBody>
      </p:sp>
      <p:sp>
        <p:nvSpPr>
          <p:cNvPr id="5" name="Footer Placeholder 4">
            <a:extLst>
              <a:ext uri="{FF2B5EF4-FFF2-40B4-BE49-F238E27FC236}">
                <a16:creationId xmlns:a16="http://schemas.microsoft.com/office/drawing/2014/main" id="{FA36BEB3-EA61-4A56-A0DB-5BB70F055F56}"/>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0CE24500-1EEA-4BAC-8076-549737B7843B}"/>
              </a:ext>
            </a:extLst>
          </p:cNvPr>
          <p:cNvSpPr txBox="1">
            <a:spLocks noGrp="1"/>
          </p:cNvSpPr>
          <p:nvPr>
            <p:ph type="sldNum" sz="quarter" idx="8"/>
          </p:nvPr>
        </p:nvSpPr>
        <p:spPr/>
        <p:txBody>
          <a:bodyPr/>
          <a:lstStyle>
            <a:lvl1pPr>
              <a:defRPr/>
            </a:lvl1pPr>
          </a:lstStyle>
          <a:p>
            <a:pPr lvl="0"/>
            <a:fld id="{A2D8B1E2-027E-4992-9597-46D7B9FA9766}" type="slidenum">
              <a:t>‹#›</a:t>
            </a:fld>
            <a:endParaRPr lang="en-GB"/>
          </a:p>
        </p:txBody>
      </p:sp>
    </p:spTree>
    <p:extLst>
      <p:ext uri="{BB962C8B-B14F-4D97-AF65-F5344CB8AC3E}">
        <p14:creationId xmlns:p14="http://schemas.microsoft.com/office/powerpoint/2010/main" val="2499311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AB892-33A4-4D1F-85FA-C21BA88E896D}"/>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53A26C7A-2E7A-470C-85EB-8ED74BFC5569}"/>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Edit Master text styles</a:t>
            </a:r>
          </a:p>
        </p:txBody>
      </p:sp>
      <p:sp>
        <p:nvSpPr>
          <p:cNvPr id="4" name="Date Placeholder 3">
            <a:extLst>
              <a:ext uri="{FF2B5EF4-FFF2-40B4-BE49-F238E27FC236}">
                <a16:creationId xmlns:a16="http://schemas.microsoft.com/office/drawing/2014/main" id="{954C4B7F-F8DF-4889-8964-77A34AAC8829}"/>
              </a:ext>
            </a:extLst>
          </p:cNvPr>
          <p:cNvSpPr txBox="1">
            <a:spLocks noGrp="1"/>
          </p:cNvSpPr>
          <p:nvPr>
            <p:ph type="dt" sz="half" idx="7"/>
          </p:nvPr>
        </p:nvSpPr>
        <p:spPr/>
        <p:txBody>
          <a:bodyPr/>
          <a:lstStyle>
            <a:lvl1pPr>
              <a:defRPr/>
            </a:lvl1pPr>
          </a:lstStyle>
          <a:p>
            <a:pPr lvl="0"/>
            <a:fld id="{EA5096FD-7A91-4F5C-9A91-FCD33530CA7C}" type="datetime1">
              <a:rPr lang="en-GB"/>
              <a:pPr lvl="0"/>
              <a:t>05/07/2023</a:t>
            </a:fld>
            <a:endParaRPr lang="en-GB"/>
          </a:p>
        </p:txBody>
      </p:sp>
      <p:sp>
        <p:nvSpPr>
          <p:cNvPr id="5" name="Footer Placeholder 4">
            <a:extLst>
              <a:ext uri="{FF2B5EF4-FFF2-40B4-BE49-F238E27FC236}">
                <a16:creationId xmlns:a16="http://schemas.microsoft.com/office/drawing/2014/main" id="{FEE69EED-CBEA-421D-A701-6A051260E84C}"/>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11D2F430-B473-4F16-B004-5F78A10CEEF9}"/>
              </a:ext>
            </a:extLst>
          </p:cNvPr>
          <p:cNvSpPr txBox="1">
            <a:spLocks noGrp="1"/>
          </p:cNvSpPr>
          <p:nvPr>
            <p:ph type="sldNum" sz="quarter" idx="8"/>
          </p:nvPr>
        </p:nvSpPr>
        <p:spPr/>
        <p:txBody>
          <a:bodyPr/>
          <a:lstStyle>
            <a:lvl1pPr>
              <a:defRPr/>
            </a:lvl1pPr>
          </a:lstStyle>
          <a:p>
            <a:pPr lvl="0"/>
            <a:fld id="{0D9D077F-7F16-41F2-876F-BFA810FD8F32}" type="slidenum">
              <a:t>‹#›</a:t>
            </a:fld>
            <a:endParaRPr lang="en-GB"/>
          </a:p>
        </p:txBody>
      </p:sp>
    </p:spTree>
    <p:extLst>
      <p:ext uri="{BB962C8B-B14F-4D97-AF65-F5344CB8AC3E}">
        <p14:creationId xmlns:p14="http://schemas.microsoft.com/office/powerpoint/2010/main" val="680699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B401F-3563-4615-9DDE-38BD4CA8A298}"/>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2928692B-C3D7-4A9B-818F-69397B1E9D00}"/>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D1F9BA5-6FC1-4D80-A7ED-9FEFFF407C73}"/>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627B3D0-16A6-4865-B645-6319E3006C77}"/>
              </a:ext>
            </a:extLst>
          </p:cNvPr>
          <p:cNvSpPr txBox="1">
            <a:spLocks noGrp="1"/>
          </p:cNvSpPr>
          <p:nvPr>
            <p:ph type="dt" sz="half" idx="7"/>
          </p:nvPr>
        </p:nvSpPr>
        <p:spPr/>
        <p:txBody>
          <a:bodyPr/>
          <a:lstStyle>
            <a:lvl1pPr>
              <a:defRPr/>
            </a:lvl1pPr>
          </a:lstStyle>
          <a:p>
            <a:pPr lvl="0"/>
            <a:fld id="{E1670E77-2CA8-46FE-890E-33508A66F9F4}" type="datetime1">
              <a:rPr lang="en-GB"/>
              <a:pPr lvl="0"/>
              <a:t>05/07/2023</a:t>
            </a:fld>
            <a:endParaRPr lang="en-GB"/>
          </a:p>
        </p:txBody>
      </p:sp>
      <p:sp>
        <p:nvSpPr>
          <p:cNvPr id="6" name="Footer Placeholder 5">
            <a:extLst>
              <a:ext uri="{FF2B5EF4-FFF2-40B4-BE49-F238E27FC236}">
                <a16:creationId xmlns:a16="http://schemas.microsoft.com/office/drawing/2014/main" id="{5FBC7DB3-4A84-44B2-9B9F-16F21DF4F7B2}"/>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F66920F5-C007-4D17-A1E6-F730E0856EAD}"/>
              </a:ext>
            </a:extLst>
          </p:cNvPr>
          <p:cNvSpPr txBox="1">
            <a:spLocks noGrp="1"/>
          </p:cNvSpPr>
          <p:nvPr>
            <p:ph type="sldNum" sz="quarter" idx="8"/>
          </p:nvPr>
        </p:nvSpPr>
        <p:spPr/>
        <p:txBody>
          <a:bodyPr/>
          <a:lstStyle>
            <a:lvl1pPr>
              <a:defRPr/>
            </a:lvl1pPr>
          </a:lstStyle>
          <a:p>
            <a:pPr lvl="0"/>
            <a:fld id="{0F9D7096-9CC6-42D9-94BF-8CF0C35CA7C7}" type="slidenum">
              <a:t>‹#›</a:t>
            </a:fld>
            <a:endParaRPr lang="en-GB"/>
          </a:p>
        </p:txBody>
      </p:sp>
    </p:spTree>
    <p:extLst>
      <p:ext uri="{BB962C8B-B14F-4D97-AF65-F5344CB8AC3E}">
        <p14:creationId xmlns:p14="http://schemas.microsoft.com/office/powerpoint/2010/main" val="1728828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83EF1-1B80-4EE7-B323-66BDBB79C6D0}"/>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8234C67C-7C08-42AF-98AF-795D5F0065B4}"/>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Edit Master text styles</a:t>
            </a:r>
          </a:p>
        </p:txBody>
      </p:sp>
      <p:sp>
        <p:nvSpPr>
          <p:cNvPr id="4" name="Content Placeholder 3">
            <a:extLst>
              <a:ext uri="{FF2B5EF4-FFF2-40B4-BE49-F238E27FC236}">
                <a16:creationId xmlns:a16="http://schemas.microsoft.com/office/drawing/2014/main" id="{CE4F839B-6D4E-4101-BDB2-90839F2EC023}"/>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684043E-C148-4830-9634-C66AEECEEC8E}"/>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Edit Master text styles</a:t>
            </a:r>
          </a:p>
        </p:txBody>
      </p:sp>
      <p:sp>
        <p:nvSpPr>
          <p:cNvPr id="6" name="Content Placeholder 5">
            <a:extLst>
              <a:ext uri="{FF2B5EF4-FFF2-40B4-BE49-F238E27FC236}">
                <a16:creationId xmlns:a16="http://schemas.microsoft.com/office/drawing/2014/main" id="{F90058E9-8A1F-4C33-B767-DE6AF4A29E94}"/>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10CC805-D0DA-4B4E-B0CB-783EC5C117E6}"/>
              </a:ext>
            </a:extLst>
          </p:cNvPr>
          <p:cNvSpPr txBox="1">
            <a:spLocks noGrp="1"/>
          </p:cNvSpPr>
          <p:nvPr>
            <p:ph type="dt" sz="half" idx="7"/>
          </p:nvPr>
        </p:nvSpPr>
        <p:spPr/>
        <p:txBody>
          <a:bodyPr/>
          <a:lstStyle>
            <a:lvl1pPr>
              <a:defRPr/>
            </a:lvl1pPr>
          </a:lstStyle>
          <a:p>
            <a:pPr lvl="0"/>
            <a:fld id="{40DA1409-3686-45FF-88A1-C6BA86090725}" type="datetime1">
              <a:rPr lang="en-GB"/>
              <a:pPr lvl="0"/>
              <a:t>05/07/2023</a:t>
            </a:fld>
            <a:endParaRPr lang="en-GB"/>
          </a:p>
        </p:txBody>
      </p:sp>
      <p:sp>
        <p:nvSpPr>
          <p:cNvPr id="8" name="Footer Placeholder 7">
            <a:extLst>
              <a:ext uri="{FF2B5EF4-FFF2-40B4-BE49-F238E27FC236}">
                <a16:creationId xmlns:a16="http://schemas.microsoft.com/office/drawing/2014/main" id="{437885E6-385D-4FEB-95EA-29A29FB58C34}"/>
              </a:ext>
            </a:extLst>
          </p:cNvPr>
          <p:cNvSpPr txBox="1">
            <a:spLocks noGrp="1"/>
          </p:cNvSpPr>
          <p:nvPr>
            <p:ph type="ftr" sz="quarter" idx="9"/>
          </p:nvPr>
        </p:nvSpPr>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34A9E150-36E8-4AD9-B349-1BFF5D632A39}"/>
              </a:ext>
            </a:extLst>
          </p:cNvPr>
          <p:cNvSpPr txBox="1">
            <a:spLocks noGrp="1"/>
          </p:cNvSpPr>
          <p:nvPr>
            <p:ph type="sldNum" sz="quarter" idx="8"/>
          </p:nvPr>
        </p:nvSpPr>
        <p:spPr/>
        <p:txBody>
          <a:bodyPr/>
          <a:lstStyle>
            <a:lvl1pPr>
              <a:defRPr/>
            </a:lvl1pPr>
          </a:lstStyle>
          <a:p>
            <a:pPr lvl="0"/>
            <a:fld id="{BE301875-2BA2-4964-8D01-30828B9C86E0}" type="slidenum">
              <a:t>‹#›</a:t>
            </a:fld>
            <a:endParaRPr lang="en-GB"/>
          </a:p>
        </p:txBody>
      </p:sp>
    </p:spTree>
    <p:extLst>
      <p:ext uri="{BB962C8B-B14F-4D97-AF65-F5344CB8AC3E}">
        <p14:creationId xmlns:p14="http://schemas.microsoft.com/office/powerpoint/2010/main" val="182293129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A6081-BD80-42F9-A50F-6DF066FC93B5}"/>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a:extLst>
              <a:ext uri="{FF2B5EF4-FFF2-40B4-BE49-F238E27FC236}">
                <a16:creationId xmlns:a16="http://schemas.microsoft.com/office/drawing/2014/main" id="{0AE87013-3AED-41F0-B156-8C896A3C7D03}"/>
              </a:ext>
            </a:extLst>
          </p:cNvPr>
          <p:cNvSpPr txBox="1">
            <a:spLocks noGrp="1"/>
          </p:cNvSpPr>
          <p:nvPr>
            <p:ph type="dt" sz="half" idx="7"/>
          </p:nvPr>
        </p:nvSpPr>
        <p:spPr/>
        <p:txBody>
          <a:bodyPr/>
          <a:lstStyle>
            <a:lvl1pPr>
              <a:defRPr/>
            </a:lvl1pPr>
          </a:lstStyle>
          <a:p>
            <a:pPr lvl="0"/>
            <a:fld id="{14690DC3-6193-42B6-80C9-2DE3DC468E97}" type="datetime1">
              <a:rPr lang="en-GB"/>
              <a:pPr lvl="0"/>
              <a:t>05/07/2023</a:t>
            </a:fld>
            <a:endParaRPr lang="en-GB"/>
          </a:p>
        </p:txBody>
      </p:sp>
      <p:sp>
        <p:nvSpPr>
          <p:cNvPr id="4" name="Footer Placeholder 3">
            <a:extLst>
              <a:ext uri="{FF2B5EF4-FFF2-40B4-BE49-F238E27FC236}">
                <a16:creationId xmlns:a16="http://schemas.microsoft.com/office/drawing/2014/main" id="{DD11F903-3899-4C61-9B38-36B6BB1C13AD}"/>
              </a:ext>
            </a:extLst>
          </p:cNvPr>
          <p:cNvSpPr txBox="1">
            <a:spLocks noGrp="1"/>
          </p:cNvSpPr>
          <p:nvPr>
            <p:ph type="ftr" sz="quarter" idx="9"/>
          </p:nvPr>
        </p:nvSpPr>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CC8EE729-1DE6-4092-9828-2EC5601E999F}"/>
              </a:ext>
            </a:extLst>
          </p:cNvPr>
          <p:cNvSpPr txBox="1">
            <a:spLocks noGrp="1"/>
          </p:cNvSpPr>
          <p:nvPr>
            <p:ph type="sldNum" sz="quarter" idx="8"/>
          </p:nvPr>
        </p:nvSpPr>
        <p:spPr/>
        <p:txBody>
          <a:bodyPr/>
          <a:lstStyle>
            <a:lvl1pPr>
              <a:defRPr/>
            </a:lvl1pPr>
          </a:lstStyle>
          <a:p>
            <a:pPr lvl="0"/>
            <a:fld id="{D5BB39B2-A431-4CC5-AAB8-F183E0DE5282}" type="slidenum">
              <a:t>‹#›</a:t>
            </a:fld>
            <a:endParaRPr lang="en-GB"/>
          </a:p>
        </p:txBody>
      </p:sp>
    </p:spTree>
    <p:extLst>
      <p:ext uri="{BB962C8B-B14F-4D97-AF65-F5344CB8AC3E}">
        <p14:creationId xmlns:p14="http://schemas.microsoft.com/office/powerpoint/2010/main" val="3726154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65FC6A-083C-46A9-A47E-5894368693A8}"/>
              </a:ext>
            </a:extLst>
          </p:cNvPr>
          <p:cNvSpPr txBox="1">
            <a:spLocks noGrp="1"/>
          </p:cNvSpPr>
          <p:nvPr>
            <p:ph type="dt" sz="half" idx="7"/>
          </p:nvPr>
        </p:nvSpPr>
        <p:spPr/>
        <p:txBody>
          <a:bodyPr/>
          <a:lstStyle>
            <a:lvl1pPr>
              <a:defRPr/>
            </a:lvl1pPr>
          </a:lstStyle>
          <a:p>
            <a:pPr lvl="0"/>
            <a:fld id="{E24A9F60-6A9C-413A-809B-9588FD8AA650}" type="datetime1">
              <a:rPr lang="en-GB"/>
              <a:pPr lvl="0"/>
              <a:t>05/07/2023</a:t>
            </a:fld>
            <a:endParaRPr lang="en-GB"/>
          </a:p>
        </p:txBody>
      </p:sp>
      <p:sp>
        <p:nvSpPr>
          <p:cNvPr id="3" name="Footer Placeholder 2">
            <a:extLst>
              <a:ext uri="{FF2B5EF4-FFF2-40B4-BE49-F238E27FC236}">
                <a16:creationId xmlns:a16="http://schemas.microsoft.com/office/drawing/2014/main" id="{6772A027-9C55-4F84-8DD0-8B5223B5DD3F}"/>
              </a:ext>
            </a:extLst>
          </p:cNvPr>
          <p:cNvSpPr txBox="1">
            <a:spLocks noGrp="1"/>
          </p:cNvSpPr>
          <p:nvPr>
            <p:ph type="ftr" sz="quarter" idx="9"/>
          </p:nvPr>
        </p:nvSpPr>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55BCD0E3-29EE-4A51-B83B-6E921ECE0D67}"/>
              </a:ext>
            </a:extLst>
          </p:cNvPr>
          <p:cNvSpPr txBox="1">
            <a:spLocks noGrp="1"/>
          </p:cNvSpPr>
          <p:nvPr>
            <p:ph type="sldNum" sz="quarter" idx="8"/>
          </p:nvPr>
        </p:nvSpPr>
        <p:spPr/>
        <p:txBody>
          <a:bodyPr/>
          <a:lstStyle>
            <a:lvl1pPr>
              <a:defRPr/>
            </a:lvl1pPr>
          </a:lstStyle>
          <a:p>
            <a:pPr lvl="0"/>
            <a:fld id="{238E5061-7478-471C-90AC-92C1D269F604}" type="slidenum">
              <a:t>‹#›</a:t>
            </a:fld>
            <a:endParaRPr lang="en-GB"/>
          </a:p>
        </p:txBody>
      </p:sp>
    </p:spTree>
    <p:extLst>
      <p:ext uri="{BB962C8B-B14F-4D97-AF65-F5344CB8AC3E}">
        <p14:creationId xmlns:p14="http://schemas.microsoft.com/office/powerpoint/2010/main" val="1443150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CA23E-BA18-4870-82A9-25F7092D9CB1}"/>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D4F460EC-B691-4E56-87D5-60F6812DA57A}"/>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A2CE0A1-F381-4458-97A2-3163A9378E05}"/>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Edit Master text styles</a:t>
            </a:r>
          </a:p>
        </p:txBody>
      </p:sp>
      <p:sp>
        <p:nvSpPr>
          <p:cNvPr id="5" name="Date Placeholder 4">
            <a:extLst>
              <a:ext uri="{FF2B5EF4-FFF2-40B4-BE49-F238E27FC236}">
                <a16:creationId xmlns:a16="http://schemas.microsoft.com/office/drawing/2014/main" id="{0FAE536C-D565-49BB-96E3-087E431D782C}"/>
              </a:ext>
            </a:extLst>
          </p:cNvPr>
          <p:cNvSpPr txBox="1">
            <a:spLocks noGrp="1"/>
          </p:cNvSpPr>
          <p:nvPr>
            <p:ph type="dt" sz="half" idx="7"/>
          </p:nvPr>
        </p:nvSpPr>
        <p:spPr/>
        <p:txBody>
          <a:bodyPr/>
          <a:lstStyle>
            <a:lvl1pPr>
              <a:defRPr/>
            </a:lvl1pPr>
          </a:lstStyle>
          <a:p>
            <a:pPr lvl="0"/>
            <a:fld id="{EAEBA000-B6EC-4E0D-9FD6-09EFF68065FA}" type="datetime1">
              <a:rPr lang="en-GB"/>
              <a:pPr lvl="0"/>
              <a:t>05/07/2023</a:t>
            </a:fld>
            <a:endParaRPr lang="en-GB"/>
          </a:p>
        </p:txBody>
      </p:sp>
      <p:sp>
        <p:nvSpPr>
          <p:cNvPr id="6" name="Footer Placeholder 5">
            <a:extLst>
              <a:ext uri="{FF2B5EF4-FFF2-40B4-BE49-F238E27FC236}">
                <a16:creationId xmlns:a16="http://schemas.microsoft.com/office/drawing/2014/main" id="{B1D9CCE4-EF9E-445F-B113-70EFB6947462}"/>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725F9326-C3C4-412A-A86E-C97ED139C442}"/>
              </a:ext>
            </a:extLst>
          </p:cNvPr>
          <p:cNvSpPr txBox="1">
            <a:spLocks noGrp="1"/>
          </p:cNvSpPr>
          <p:nvPr>
            <p:ph type="sldNum" sz="quarter" idx="8"/>
          </p:nvPr>
        </p:nvSpPr>
        <p:spPr/>
        <p:txBody>
          <a:bodyPr/>
          <a:lstStyle>
            <a:lvl1pPr>
              <a:defRPr/>
            </a:lvl1pPr>
          </a:lstStyle>
          <a:p>
            <a:pPr lvl="0"/>
            <a:fld id="{901209FF-C82B-4E3D-AAF0-87C21FF02737}" type="slidenum">
              <a:t>‹#›</a:t>
            </a:fld>
            <a:endParaRPr lang="en-GB"/>
          </a:p>
        </p:txBody>
      </p:sp>
    </p:spTree>
    <p:extLst>
      <p:ext uri="{BB962C8B-B14F-4D97-AF65-F5344CB8AC3E}">
        <p14:creationId xmlns:p14="http://schemas.microsoft.com/office/powerpoint/2010/main" val="842954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ABEA4-0E12-4FC0-84C8-BD6EFE5CDADC}"/>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Picture Placeholder 2">
            <a:extLst>
              <a:ext uri="{FF2B5EF4-FFF2-40B4-BE49-F238E27FC236}">
                <a16:creationId xmlns:a16="http://schemas.microsoft.com/office/drawing/2014/main" id="{6326FACC-A251-4619-A6D1-BAA72F8926DA}"/>
              </a:ext>
            </a:extLst>
          </p:cNvPr>
          <p:cNvSpPr txBox="1">
            <a:spLocks noGrp="1"/>
          </p:cNvSpPr>
          <p:nvPr>
            <p:ph type="pic" idx="1"/>
          </p:nvPr>
        </p:nvSpPr>
        <p:spPr>
          <a:xfrm>
            <a:off x="5183184" y="987423"/>
            <a:ext cx="6172200" cy="4873623"/>
          </a:xfrm>
        </p:spPr>
        <p:txBody>
          <a:bodyPr/>
          <a:lstStyle>
            <a:lvl1pPr marL="0" indent="0">
              <a:buNone/>
              <a:defRPr lang="en-GB" sz="3200"/>
            </a:lvl1pPr>
          </a:lstStyle>
          <a:p>
            <a:pPr lvl="0"/>
            <a:endParaRPr lang="en-GB"/>
          </a:p>
        </p:txBody>
      </p:sp>
      <p:sp>
        <p:nvSpPr>
          <p:cNvPr id="4" name="Text Placeholder 3">
            <a:extLst>
              <a:ext uri="{FF2B5EF4-FFF2-40B4-BE49-F238E27FC236}">
                <a16:creationId xmlns:a16="http://schemas.microsoft.com/office/drawing/2014/main" id="{CB2D78D3-4C49-454F-ADBA-DB8FCA4E61D1}"/>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Edit Master text styles</a:t>
            </a:r>
          </a:p>
        </p:txBody>
      </p:sp>
      <p:sp>
        <p:nvSpPr>
          <p:cNvPr id="5" name="Date Placeholder 4">
            <a:extLst>
              <a:ext uri="{FF2B5EF4-FFF2-40B4-BE49-F238E27FC236}">
                <a16:creationId xmlns:a16="http://schemas.microsoft.com/office/drawing/2014/main" id="{7ADB5F40-9E48-4126-87CE-E96C229E1CBC}"/>
              </a:ext>
            </a:extLst>
          </p:cNvPr>
          <p:cNvSpPr txBox="1">
            <a:spLocks noGrp="1"/>
          </p:cNvSpPr>
          <p:nvPr>
            <p:ph type="dt" sz="half" idx="7"/>
          </p:nvPr>
        </p:nvSpPr>
        <p:spPr/>
        <p:txBody>
          <a:bodyPr/>
          <a:lstStyle>
            <a:lvl1pPr>
              <a:defRPr/>
            </a:lvl1pPr>
          </a:lstStyle>
          <a:p>
            <a:pPr lvl="0"/>
            <a:fld id="{387223E7-9E93-4B00-AF53-02BBF29ED2A5}" type="datetime1">
              <a:rPr lang="en-GB"/>
              <a:pPr lvl="0"/>
              <a:t>05/07/2023</a:t>
            </a:fld>
            <a:endParaRPr lang="en-GB"/>
          </a:p>
        </p:txBody>
      </p:sp>
      <p:sp>
        <p:nvSpPr>
          <p:cNvPr id="6" name="Footer Placeholder 5">
            <a:extLst>
              <a:ext uri="{FF2B5EF4-FFF2-40B4-BE49-F238E27FC236}">
                <a16:creationId xmlns:a16="http://schemas.microsoft.com/office/drawing/2014/main" id="{091F27EA-F8E6-467E-B112-F434A6556102}"/>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C771F838-AED8-415D-8A69-6C806038C368}"/>
              </a:ext>
            </a:extLst>
          </p:cNvPr>
          <p:cNvSpPr txBox="1">
            <a:spLocks noGrp="1"/>
          </p:cNvSpPr>
          <p:nvPr>
            <p:ph type="sldNum" sz="quarter" idx="8"/>
          </p:nvPr>
        </p:nvSpPr>
        <p:spPr/>
        <p:txBody>
          <a:bodyPr/>
          <a:lstStyle>
            <a:lvl1pPr>
              <a:defRPr/>
            </a:lvl1pPr>
          </a:lstStyle>
          <a:p>
            <a:pPr lvl="0"/>
            <a:fld id="{C6DD2F9E-1319-47B9-A46A-575BC077F4BD}" type="slidenum">
              <a:t>‹#›</a:t>
            </a:fld>
            <a:endParaRPr lang="en-GB"/>
          </a:p>
        </p:txBody>
      </p:sp>
    </p:spTree>
    <p:extLst>
      <p:ext uri="{BB962C8B-B14F-4D97-AF65-F5344CB8AC3E}">
        <p14:creationId xmlns:p14="http://schemas.microsoft.com/office/powerpoint/2010/main" val="850398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A927A1-27C4-44D2-8874-446E2A25D54E}"/>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6C6CA38A-AD84-4034-8EDF-54DBA91E2870}"/>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2F83A5-9AFD-48C3-9F37-8247864FCAF3}"/>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FC151EBB-A72F-4836-8DF3-EAB478892E22}" type="datetime1">
              <a:rPr lang="en-GB"/>
              <a:pPr lvl="0"/>
              <a:t>05/07/2023</a:t>
            </a:fld>
            <a:endParaRPr lang="en-GB"/>
          </a:p>
        </p:txBody>
      </p:sp>
      <p:sp>
        <p:nvSpPr>
          <p:cNvPr id="5" name="Footer Placeholder 4">
            <a:extLst>
              <a:ext uri="{FF2B5EF4-FFF2-40B4-BE49-F238E27FC236}">
                <a16:creationId xmlns:a16="http://schemas.microsoft.com/office/drawing/2014/main" id="{D7593DED-2545-4E27-B3BD-2CDD008D0433}"/>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a:extLst>
              <a:ext uri="{FF2B5EF4-FFF2-40B4-BE49-F238E27FC236}">
                <a16:creationId xmlns:a16="http://schemas.microsoft.com/office/drawing/2014/main" id="{6E4A15C1-1744-47A2-B636-D64476F86217}"/>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47BB7358-EC0D-4584-89B0-91DA94478A1C}" type="slidenum">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hyperlink" Target="https://forms.office.com/Pages/ResponsePage.aspx?id=lwcinDfD-EmwhqmiSXn3KJx4-QmcBv9NnNg4SAsynGNUMDRJTEhHQ1RYSVVMQVZCNjhBMlpMNExDTi4u" TargetMode="External"/><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cliparting.com/free-person-clipart-24568"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worldbank.org/en/topic/agriculture/brief/food-security-update?intcid=ecr_hp_BeltA_en_ext" TargetMode="External"/><Relationship Id="rId4" Type="http://schemas.openxmlformats.org/officeDocument/2006/relationships/hyperlink" Target="https://www.phrasebank.manchester.ac.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name="Slide2">
    <p:bg>
      <p:bgPr>
        <a:solidFill>
          <a:srgbClr val="FEF6F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AC2190-6D99-4F85-ACCE-854D01ADDD19}"/>
              </a:ext>
            </a:extLst>
          </p:cNvPr>
          <p:cNvSpPr txBox="1"/>
          <p:nvPr/>
        </p:nvSpPr>
        <p:spPr>
          <a:xfrm>
            <a:off x="1553987" y="235849"/>
            <a:ext cx="8647191" cy="664384"/>
          </a:xfrm>
          <a:prstGeom prst="rect">
            <a:avLst/>
          </a:prstGeom>
          <a:noFill/>
          <a:ln cap="flat">
            <a:noFill/>
          </a:ln>
        </p:spPr>
        <p:txBody>
          <a:bodyPr vert="horz" wrap="square" lIns="0" tIns="0" rIns="0" bIns="0" anchor="t" anchorCtr="0" compatLnSpc="1">
            <a:noAutofit/>
          </a:bodyPr>
          <a:lstStyle/>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en-GB" sz="4000" b="1" i="0" u="none" strike="noStrike" kern="1200" cap="none" spc="0" baseline="0" dirty="0">
                <a:solidFill>
                  <a:srgbClr val="000000"/>
                </a:solidFill>
                <a:uFillTx/>
                <a:latin typeface="Krana Fat B" panose="00000B00000000000000" pitchFamily="50" charset="0"/>
                <a:ea typeface="Open Sans" pitchFamily="34"/>
                <a:cs typeface="Open Sans" pitchFamily="34"/>
              </a:rPr>
              <a:t>Using </a:t>
            </a:r>
            <a:r>
              <a:rPr lang="en-GB" sz="4000" b="1" i="0" u="none" strike="noStrike" kern="0" cap="none" spc="0" baseline="0" dirty="0">
                <a:solidFill>
                  <a:srgbClr val="000000"/>
                </a:solidFill>
                <a:uFillTx/>
                <a:latin typeface="Krana Fat B" panose="00000B00000000000000" pitchFamily="50" charset="0"/>
                <a:ea typeface="Open Sans" pitchFamily="34"/>
                <a:cs typeface="Open Sans" pitchFamily="34"/>
              </a:rPr>
              <a:t>your reading in your</a:t>
            </a:r>
            <a:r>
              <a:rPr lang="en-GB" sz="4000" b="1" i="0" u="none" strike="noStrike" kern="1200" cap="none" spc="0" baseline="0" dirty="0">
                <a:solidFill>
                  <a:srgbClr val="000000"/>
                </a:solidFill>
                <a:uFillTx/>
                <a:latin typeface="Krana Fat B" panose="00000B00000000000000" pitchFamily="50" charset="0"/>
                <a:ea typeface="Open Sans" pitchFamily="34"/>
                <a:cs typeface="Open Sans" pitchFamily="34"/>
              </a:rPr>
              <a:t> writing – </a:t>
            </a:r>
            <a:r>
              <a:rPr lang="en-GB" sz="4000" b="1" dirty="0">
                <a:solidFill>
                  <a:srgbClr val="000000"/>
                </a:solidFill>
                <a:latin typeface="Krana Fat B" panose="00000B00000000000000" pitchFamily="50" charset="0"/>
                <a:ea typeface="Open Sans" pitchFamily="34"/>
                <a:cs typeface="Open Sans" pitchFamily="34"/>
              </a:rPr>
              <a:t>Advanced</a:t>
            </a:r>
            <a:endParaRPr lang="en-GB" sz="4000" b="1" i="0" u="none" strike="noStrike" kern="1200" cap="none" spc="0" baseline="0" dirty="0">
              <a:solidFill>
                <a:srgbClr val="FF0000"/>
              </a:solidFill>
              <a:uFillTx/>
              <a:latin typeface="Krana Fat B" panose="00000B00000000000000" pitchFamily="50" charset="0"/>
              <a:ea typeface="Open Sans" pitchFamily="34"/>
              <a:cs typeface="Open Sans" pitchFamily="34"/>
            </a:endParaRPr>
          </a:p>
        </p:txBody>
      </p:sp>
      <p:sp>
        <p:nvSpPr>
          <p:cNvPr id="3" name="Text Placeholder 2">
            <a:extLst>
              <a:ext uri="{FF2B5EF4-FFF2-40B4-BE49-F238E27FC236}">
                <a16:creationId xmlns:a16="http://schemas.microsoft.com/office/drawing/2014/main" id="{B8D234B6-CF7B-4A0F-887B-0F0C1A26D301}"/>
              </a:ext>
            </a:extLst>
          </p:cNvPr>
          <p:cNvSpPr txBox="1"/>
          <p:nvPr/>
        </p:nvSpPr>
        <p:spPr>
          <a:xfrm>
            <a:off x="409575" y="2337522"/>
            <a:ext cx="11283571" cy="1729653"/>
          </a:xfrm>
          <a:prstGeom prst="rect">
            <a:avLst/>
          </a:prstGeom>
          <a:noFill/>
          <a:ln cap="flat">
            <a:solidFill>
              <a:schemeClr val="tx1"/>
            </a:solidFill>
          </a:ln>
        </p:spPr>
        <p:txBody>
          <a:bodyPr vert="horz" wrap="square" lIns="0" tIns="0" rIns="0" bIns="0" anchor="t" anchorCtr="0" compatLnSpc="1">
            <a:noAutofit/>
          </a:bodyPr>
          <a:lstStyle/>
          <a:p>
            <a:pPr marL="0" marR="0" lvl="0" indent="0" algn="l"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endParaRPr lang="en-GB" sz="2400" i="0" u="none" strike="noStrike" kern="1200" cap="none" spc="0" baseline="0" dirty="0">
              <a:solidFill>
                <a:srgbClr val="000000"/>
              </a:solidFill>
              <a:uFillTx/>
              <a:latin typeface="Montserrat" panose="00000500000000000000" pitchFamily="2" charset="0"/>
            </a:endParaRPr>
          </a:p>
          <a:p>
            <a:pPr marL="0" marR="0" lvl="0" indent="0" algn="l"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r>
              <a:rPr lang="en-GB" sz="2400" i="0" u="none" strike="noStrike" kern="1200" cap="none" spc="0" baseline="0" dirty="0">
                <a:solidFill>
                  <a:srgbClr val="000000"/>
                </a:solidFill>
                <a:uFillTx/>
                <a:latin typeface="Montserrat" panose="00000500000000000000" pitchFamily="2" charset="0"/>
              </a:rPr>
              <a:t>The session will start at 12.30 pm.</a:t>
            </a:r>
          </a:p>
          <a:p>
            <a:pPr marL="0" marR="0" lvl="0" indent="0" algn="l"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r>
              <a:rPr lang="en-GB" sz="2400" i="0" u="none" strike="noStrike" kern="1200" cap="none" spc="0" baseline="0" dirty="0">
                <a:solidFill>
                  <a:srgbClr val="000000"/>
                </a:solidFill>
                <a:uFillTx/>
                <a:latin typeface="Montserrat" panose="00000500000000000000" pitchFamily="2" charset="0"/>
              </a:rPr>
              <a:t>If you are having difficulties seeing the screen or hearing, try leaving and coming back in again.</a:t>
            </a:r>
          </a:p>
          <a:p>
            <a:pPr marL="0" marR="0" lvl="0" indent="0" algn="l"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endParaRPr lang="en-GB" sz="2400" b="0" i="0" u="none" strike="noStrike" kern="1200" cap="none" spc="0" baseline="0" dirty="0">
              <a:solidFill>
                <a:srgbClr val="000000"/>
              </a:solidFill>
              <a:uFillTx/>
              <a:latin typeface="Calibri"/>
            </a:endParaRPr>
          </a:p>
          <a:p>
            <a:pPr marL="0" marR="0" lvl="0" indent="0" algn="l"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r>
              <a:rPr lang="en-GB" sz="2400" b="0" i="0" u="none" strike="noStrike" kern="1200" cap="none" spc="0" baseline="0" dirty="0">
                <a:solidFill>
                  <a:srgbClr val="000000"/>
                </a:solidFill>
                <a:uFillTx/>
                <a:latin typeface="Montserrat" panose="00000500000000000000" pitchFamily="2" charset="0"/>
              </a:rPr>
              <a:t>If you are waiting: What makes a good piece of academic writing?</a:t>
            </a:r>
          </a:p>
        </p:txBody>
      </p:sp>
      <p:pic>
        <p:nvPicPr>
          <p:cNvPr id="4" name="Graphic 29">
            <a:extLst>
              <a:ext uri="{FF2B5EF4-FFF2-40B4-BE49-F238E27FC236}">
                <a16:creationId xmlns:a16="http://schemas.microsoft.com/office/drawing/2014/main" id="{FA97A0D3-1BB6-43F8-B5C3-78F7E686D901}"/>
              </a:ext>
            </a:extLst>
          </p:cNvPr>
          <p:cNvPicPr>
            <a:picLocks noChangeAspect="1"/>
          </p:cNvPicPr>
          <p:nvPr/>
        </p:nvPicPr>
        <p:blipFill>
          <a:blip r:embed="rId3"/>
          <a:stretch>
            <a:fillRect/>
          </a:stretch>
        </p:blipFill>
        <p:spPr>
          <a:xfrm>
            <a:off x="238502" y="302474"/>
            <a:ext cx="960376" cy="664384"/>
          </a:xfrm>
          <a:prstGeom prst="rect">
            <a:avLst/>
          </a:prstGeom>
          <a:noFill/>
          <a:ln cap="flat">
            <a:noFill/>
          </a:ln>
        </p:spPr>
      </p:pic>
      <p:sp>
        <p:nvSpPr>
          <p:cNvPr id="5" name="Rectangle 4">
            <a:extLst>
              <a:ext uri="{FF2B5EF4-FFF2-40B4-BE49-F238E27FC236}">
                <a16:creationId xmlns:a16="http://schemas.microsoft.com/office/drawing/2014/main" id="{D386CA60-AFCD-4B83-A703-F4326E190477}"/>
              </a:ext>
            </a:extLst>
          </p:cNvPr>
          <p:cNvSpPr/>
          <p:nvPr/>
        </p:nvSpPr>
        <p:spPr>
          <a:xfrm>
            <a:off x="9939921" y="260503"/>
            <a:ext cx="1939954" cy="369335"/>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1" i="0" u="none" strike="noStrike" kern="1200" cap="none" spc="0" baseline="0">
                <a:solidFill>
                  <a:srgbClr val="F3622C"/>
                </a:solidFill>
                <a:uFillTx/>
                <a:latin typeface="Montserrat" pitchFamily="2"/>
              </a:rPr>
              <a:t>The ACE Team</a:t>
            </a:r>
            <a:endParaRPr lang="en-GB" sz="1800" b="1" i="0" u="none" strike="noStrike" kern="1200" cap="none" spc="0" baseline="0">
              <a:solidFill>
                <a:srgbClr val="000000"/>
              </a:solidFill>
              <a:uFillTx/>
              <a:latin typeface="Calibri"/>
            </a:endParaRPr>
          </a:p>
        </p:txBody>
      </p:sp>
      <p:sp>
        <p:nvSpPr>
          <p:cNvPr id="7" name="TextBox 6">
            <a:extLst>
              <a:ext uri="{FF2B5EF4-FFF2-40B4-BE49-F238E27FC236}">
                <a16:creationId xmlns:a16="http://schemas.microsoft.com/office/drawing/2014/main" id="{9B51DEE1-141E-4719-9D74-D6C8D98C9826}"/>
              </a:ext>
            </a:extLst>
          </p:cNvPr>
          <p:cNvSpPr txBox="1"/>
          <p:nvPr/>
        </p:nvSpPr>
        <p:spPr>
          <a:xfrm>
            <a:off x="334288" y="1777776"/>
            <a:ext cx="11358858" cy="424732"/>
          </a:xfrm>
          <a:prstGeom prst="rect">
            <a:avLst/>
          </a:prstGeom>
          <a:noFill/>
        </p:spPr>
        <p:txBody>
          <a:bodyPr wrap="square" rtlCol="0">
            <a:spAutoFit/>
          </a:bodyPr>
          <a:lstStyle/>
          <a:p>
            <a:pPr>
              <a:lnSpc>
                <a:spcPct val="90000"/>
              </a:lnSpc>
              <a:defRPr sz="1800" b="0" i="0" u="none" strike="noStrike" kern="0" cap="none" spc="0" baseline="0">
                <a:solidFill>
                  <a:srgbClr val="000000"/>
                </a:solidFill>
                <a:uFillTx/>
              </a:defRPr>
            </a:pPr>
            <a:r>
              <a:rPr lang="en-GB" sz="2400" b="0" i="0" u="none" strike="noStrike" kern="0" cap="none" spc="0" baseline="0" dirty="0">
                <a:solidFill>
                  <a:srgbClr val="000000"/>
                </a:solidFill>
                <a:uFillTx/>
                <a:latin typeface="Montserrat" panose="00000500000000000000" pitchFamily="2" charset="0"/>
                <a:ea typeface="Calibri" pitchFamily="34"/>
                <a:cs typeface="Calibri" pitchFamily="34"/>
              </a:rPr>
              <a:t>A look at some </a:t>
            </a:r>
            <a:r>
              <a:rPr lang="en-GB" sz="2400" kern="0" dirty="0">
                <a:solidFill>
                  <a:srgbClr val="000000"/>
                </a:solidFill>
                <a:latin typeface="Montserrat" panose="00000500000000000000" pitchFamily="2" charset="0"/>
                <a:ea typeface="Calibri" pitchFamily="34"/>
                <a:cs typeface="Calibri" pitchFamily="34"/>
              </a:rPr>
              <a:t>more difficult</a:t>
            </a:r>
            <a:r>
              <a:rPr lang="en-GB" sz="2400" b="0" i="0" u="none" strike="noStrike" kern="0" cap="none" spc="0" baseline="0" dirty="0">
                <a:solidFill>
                  <a:srgbClr val="000000"/>
                </a:solidFill>
                <a:uFillTx/>
                <a:latin typeface="Montserrat" panose="00000500000000000000" pitchFamily="2" charset="0"/>
                <a:ea typeface="Calibri" pitchFamily="34"/>
                <a:cs typeface="Calibri" pitchFamily="34"/>
              </a:rPr>
              <a:t> aspects of using sources in writing</a:t>
            </a:r>
            <a:r>
              <a:rPr lang="en-GB" sz="2400" dirty="0">
                <a:effectLst/>
                <a:latin typeface="Montserrat" panose="00000500000000000000" pitchFamily="2" charset="0"/>
                <a:ea typeface="Calibri" panose="020F0502020204030204" pitchFamily="34" charset="0"/>
                <a:cs typeface="Times New Roman" panose="02020603050405020304" pitchFamily="18" charset="0"/>
              </a:rPr>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pic>
        <p:nvPicPr>
          <p:cNvPr id="2" name="Graphic 29">
            <a:extLst>
              <a:ext uri="{FF2B5EF4-FFF2-40B4-BE49-F238E27FC236}">
                <a16:creationId xmlns:a16="http://schemas.microsoft.com/office/drawing/2014/main" id="{630002D8-A85C-4601-9D5A-443E73F1F3C5}"/>
              </a:ext>
            </a:extLst>
          </p:cNvPr>
          <p:cNvPicPr>
            <a:picLocks noChangeAspect="1"/>
          </p:cNvPicPr>
          <p:nvPr/>
        </p:nvPicPr>
        <p:blipFill>
          <a:blip r:embed="rId3"/>
          <a:stretch>
            <a:fillRect/>
          </a:stretch>
        </p:blipFill>
        <p:spPr>
          <a:xfrm>
            <a:off x="238502" y="302474"/>
            <a:ext cx="960376" cy="664384"/>
          </a:xfrm>
          <a:prstGeom prst="rect">
            <a:avLst/>
          </a:prstGeom>
          <a:noFill/>
          <a:ln cap="flat">
            <a:noFill/>
          </a:ln>
        </p:spPr>
      </p:pic>
      <p:sp>
        <p:nvSpPr>
          <p:cNvPr id="3" name="Text Placeholder 4">
            <a:extLst>
              <a:ext uri="{FF2B5EF4-FFF2-40B4-BE49-F238E27FC236}">
                <a16:creationId xmlns:a16="http://schemas.microsoft.com/office/drawing/2014/main" id="{59F3E314-B3E4-4595-87B6-2295E7637452}"/>
              </a:ext>
            </a:extLst>
          </p:cNvPr>
          <p:cNvSpPr txBox="1"/>
          <p:nvPr/>
        </p:nvSpPr>
        <p:spPr>
          <a:xfrm>
            <a:off x="1295585" y="302474"/>
            <a:ext cx="9165631" cy="1142430"/>
          </a:xfrm>
          <a:prstGeom prst="rect">
            <a:avLst/>
          </a:prstGeom>
          <a:noFill/>
          <a:ln cap="flat">
            <a:noFill/>
          </a:ln>
        </p:spPr>
        <p:txBody>
          <a:bodyPr vert="horz" wrap="square" lIns="91440" tIns="45720" rIns="91440" bIns="45720" anchor="ctr" anchorCtr="0" compatLnSpc="1">
            <a:noAutofit/>
          </a:bodyPr>
          <a:lstStyle/>
          <a:p>
            <a:pPr>
              <a:defRPr sz="1800" b="0" i="0" u="none" strike="noStrike" kern="0" cap="none" spc="0" baseline="0">
                <a:solidFill>
                  <a:srgbClr val="000000"/>
                </a:solidFill>
                <a:uFillTx/>
              </a:defRPr>
            </a:pPr>
            <a:r>
              <a:rPr lang="en-GB" sz="2800" dirty="0">
                <a:solidFill>
                  <a:srgbClr val="000000"/>
                </a:solidFill>
                <a:latin typeface="Krana Fat B" panose="00000B00000000000000" pitchFamily="50" charset="0"/>
              </a:rPr>
              <a:t>Aspect 3a: </a:t>
            </a:r>
            <a:r>
              <a:rPr lang="en-GB" sz="2800" dirty="0">
                <a:solidFill>
                  <a:schemeClr val="tx1"/>
                </a:solidFill>
                <a:latin typeface="Krana Fat B" panose="00000B00000000000000" pitchFamily="50" charset="0"/>
              </a:rPr>
              <a:t>Using the source material for different purposes</a:t>
            </a:r>
            <a:endParaRPr lang="en-GB" sz="3200" b="0" i="0" u="none" strike="noStrike" kern="1200" cap="none" spc="0" baseline="0" dirty="0">
              <a:solidFill>
                <a:srgbClr val="000000"/>
              </a:solidFill>
              <a:uFillTx/>
              <a:latin typeface="Krana Fat B" panose="00000B00000000000000" pitchFamily="50" charset="0"/>
            </a:endParaRPr>
          </a:p>
        </p:txBody>
      </p:sp>
      <p:sp>
        <p:nvSpPr>
          <p:cNvPr id="6" name="Rectangle 5">
            <a:extLst>
              <a:ext uri="{FF2B5EF4-FFF2-40B4-BE49-F238E27FC236}">
                <a16:creationId xmlns:a16="http://schemas.microsoft.com/office/drawing/2014/main" id="{48C830CB-03F2-4B83-A4D1-08A07C4CA854}"/>
              </a:ext>
            </a:extLst>
          </p:cNvPr>
          <p:cNvSpPr/>
          <p:nvPr/>
        </p:nvSpPr>
        <p:spPr>
          <a:xfrm>
            <a:off x="9939921" y="260503"/>
            <a:ext cx="1939954" cy="369335"/>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1" i="0" u="none" strike="noStrike" kern="1200" cap="none" spc="0" baseline="0">
                <a:solidFill>
                  <a:srgbClr val="F3622C"/>
                </a:solidFill>
                <a:uFillTx/>
                <a:latin typeface="Montserrat" pitchFamily="2"/>
              </a:rPr>
              <a:t>The ACE Team</a:t>
            </a:r>
            <a:endParaRPr lang="en-GB" sz="1800" b="1" i="0" u="none" strike="noStrike" kern="1200" cap="none" spc="0" baseline="0">
              <a:solidFill>
                <a:srgbClr val="000000"/>
              </a:solidFill>
              <a:uFillTx/>
              <a:latin typeface="Calibri"/>
            </a:endParaRPr>
          </a:p>
        </p:txBody>
      </p:sp>
      <p:sp>
        <p:nvSpPr>
          <p:cNvPr id="7" name="Slide Number Placeholder 1">
            <a:extLst>
              <a:ext uri="{FF2B5EF4-FFF2-40B4-BE49-F238E27FC236}">
                <a16:creationId xmlns:a16="http://schemas.microsoft.com/office/drawing/2014/main" id="{74DAC752-D410-4CA0-9116-874D4EEE625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BA9698A-DD2D-4A59-AAAA-69C6E1ED352F}" type="slidenum">
              <a:rPr/>
              <a:t>10</a:t>
            </a:fld>
            <a:endParaRPr lang="en-GB" sz="1200" b="0" i="0" u="none" strike="noStrike" kern="1200" cap="none" spc="0" baseline="0">
              <a:solidFill>
                <a:srgbClr val="898989"/>
              </a:solidFill>
              <a:uFillTx/>
              <a:latin typeface="Calibri"/>
            </a:endParaRPr>
          </a:p>
        </p:txBody>
      </p:sp>
      <p:graphicFrame>
        <p:nvGraphicFramePr>
          <p:cNvPr id="8" name="Table 8">
            <a:extLst>
              <a:ext uri="{FF2B5EF4-FFF2-40B4-BE49-F238E27FC236}">
                <a16:creationId xmlns:a16="http://schemas.microsoft.com/office/drawing/2014/main" id="{F9120989-61A3-D895-F25A-5A0F8B50F7FB}"/>
              </a:ext>
            </a:extLst>
          </p:cNvPr>
          <p:cNvGraphicFramePr>
            <a:graphicFrameLocks noGrp="1"/>
          </p:cNvGraphicFramePr>
          <p:nvPr>
            <p:extLst>
              <p:ext uri="{D42A27DB-BD31-4B8C-83A1-F6EECF244321}">
                <p14:modId xmlns:p14="http://schemas.microsoft.com/office/powerpoint/2010/main" val="2998692528"/>
              </p:ext>
            </p:extLst>
          </p:nvPr>
        </p:nvGraphicFramePr>
        <p:xfrm>
          <a:off x="334541" y="1493789"/>
          <a:ext cx="10575357" cy="3931920"/>
        </p:xfrm>
        <a:graphic>
          <a:graphicData uri="http://schemas.openxmlformats.org/drawingml/2006/table">
            <a:tbl>
              <a:tblPr firstRow="1" bandRow="1">
                <a:tableStyleId>{0E3FDE45-AF77-4B5C-9715-49D594BDF05E}</a:tableStyleId>
              </a:tblPr>
              <a:tblGrid>
                <a:gridCol w="10575357">
                  <a:extLst>
                    <a:ext uri="{9D8B030D-6E8A-4147-A177-3AD203B41FA5}">
                      <a16:colId xmlns:a16="http://schemas.microsoft.com/office/drawing/2014/main" val="378278009"/>
                    </a:ext>
                  </a:extLst>
                </a:gridCol>
              </a:tblGrid>
              <a:tr h="696929">
                <a:tc>
                  <a:txBody>
                    <a:bodyPr/>
                    <a:lstStyle/>
                    <a:p>
                      <a:pPr marL="0" indent="0">
                        <a:buFontTx/>
                        <a:buNone/>
                      </a:pPr>
                      <a:r>
                        <a:rPr lang="en-GB" sz="1600" dirty="0">
                          <a:solidFill>
                            <a:schemeClr val="tx1"/>
                          </a:solidFill>
                          <a:latin typeface="Montserrat" panose="00000500000000000000" pitchFamily="2" charset="0"/>
                        </a:rPr>
                        <a:t>Roles fulfilled by the source material: Do you agree? (</a:t>
                      </a:r>
                      <a:r>
                        <a:rPr lang="en-GB" sz="1600" dirty="0">
                          <a:solidFill>
                            <a:schemeClr val="tx1"/>
                          </a:solidFill>
                          <a:highlight>
                            <a:srgbClr val="C0C0C0"/>
                          </a:highlight>
                          <a:latin typeface="Montserrat" panose="00000500000000000000" pitchFamily="2" charset="0"/>
                        </a:rPr>
                        <a:t>Background information</a:t>
                      </a:r>
                      <a:r>
                        <a:rPr lang="en-GB" sz="1600" dirty="0">
                          <a:solidFill>
                            <a:schemeClr val="tx1"/>
                          </a:solidFill>
                          <a:latin typeface="Montserrat" panose="00000500000000000000" pitchFamily="2" charset="0"/>
                        </a:rPr>
                        <a:t>; </a:t>
                      </a:r>
                      <a:r>
                        <a:rPr lang="en-GB" sz="1600" dirty="0">
                          <a:solidFill>
                            <a:schemeClr val="tx1"/>
                          </a:solidFill>
                          <a:highlight>
                            <a:srgbClr val="FFFF00"/>
                          </a:highlight>
                          <a:latin typeface="Montserrat" panose="00000500000000000000" pitchFamily="2" charset="0"/>
                        </a:rPr>
                        <a:t>supporting evidence;</a:t>
                      </a:r>
                      <a:r>
                        <a:rPr lang="en-GB" sz="1600" dirty="0">
                          <a:solidFill>
                            <a:schemeClr val="tx1"/>
                          </a:solidFill>
                          <a:latin typeface="Montserrat" panose="00000500000000000000" pitchFamily="2" charset="0"/>
                        </a:rPr>
                        <a:t> </a:t>
                      </a:r>
                      <a:r>
                        <a:rPr lang="en-GB" sz="1600" dirty="0">
                          <a:solidFill>
                            <a:schemeClr val="tx1"/>
                          </a:solidFill>
                          <a:highlight>
                            <a:srgbClr val="00FFFF"/>
                          </a:highlight>
                          <a:latin typeface="Montserrat" panose="00000500000000000000" pitchFamily="2" charset="0"/>
                        </a:rPr>
                        <a:t>an object for analysis and/or critique; </a:t>
                      </a:r>
                      <a:r>
                        <a:rPr lang="en-GB" sz="1600" dirty="0">
                          <a:solidFill>
                            <a:schemeClr val="tx1"/>
                          </a:solidFill>
                          <a:highlight>
                            <a:srgbClr val="FF00FF"/>
                          </a:highlight>
                          <a:latin typeface="Montserrat" panose="00000500000000000000" pitchFamily="2" charset="0"/>
                        </a:rPr>
                        <a:t>a theory / model useful as a tool to be </a:t>
                      </a:r>
                      <a:r>
                        <a:rPr lang="en-GB" sz="1600" dirty="0" err="1">
                          <a:solidFill>
                            <a:schemeClr val="tx1"/>
                          </a:solidFill>
                          <a:highlight>
                            <a:srgbClr val="FF00FF"/>
                          </a:highlight>
                          <a:latin typeface="Montserrat" panose="00000500000000000000" pitchFamily="2" charset="0"/>
                        </a:rPr>
                        <a:t>applie</a:t>
                      </a:r>
                      <a:r>
                        <a:rPr lang="en-GB" sz="1600" dirty="0">
                          <a:solidFill>
                            <a:schemeClr val="tx1"/>
                          </a:solidFill>
                          <a:highlight>
                            <a:srgbClr val="FF00FF"/>
                          </a:highlight>
                          <a:latin typeface="Montserrat" panose="00000500000000000000" pitchFamily="2" charset="0"/>
                        </a:rPr>
                        <a:t> )</a:t>
                      </a:r>
                    </a:p>
                    <a:p>
                      <a:pPr marL="0" indent="0">
                        <a:buFontTx/>
                        <a:buNone/>
                      </a:pPr>
                      <a:endParaRPr lang="en-GB" sz="1600" dirty="0">
                        <a:solidFill>
                          <a:schemeClr val="tx1"/>
                        </a:solidFill>
                        <a:latin typeface="Montserrat" panose="00000500000000000000" pitchFamily="2" charset="0"/>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en-GB" sz="1600" dirty="0">
                          <a:latin typeface="Montserrat" panose="00000500000000000000" pitchFamily="2" charset="0"/>
                        </a:rPr>
                        <a:t>A number of studies have investigated the effects of the largescale shift to online learning during the pandemic, with differing conclusions. </a:t>
                      </a:r>
                      <a:r>
                        <a:rPr lang="en-GB" sz="1600" dirty="0">
                          <a:highlight>
                            <a:srgbClr val="C0C0C0"/>
                          </a:highlight>
                          <a:latin typeface="Montserrat" panose="00000500000000000000" pitchFamily="2" charset="0"/>
                        </a:rPr>
                        <a:t>T (2021), for example, identifies a number of very positive aspects. These include … </a:t>
                      </a:r>
                      <a:r>
                        <a:rPr lang="en-GB" sz="1600" dirty="0">
                          <a:latin typeface="Montserrat" panose="00000500000000000000" pitchFamily="2" charset="0"/>
                        </a:rPr>
                        <a:t>Savings in travelling time and cost should also be remembered </a:t>
                      </a:r>
                      <a:r>
                        <a:rPr lang="en-GB" sz="1600" dirty="0">
                          <a:highlight>
                            <a:srgbClr val="FFFF00"/>
                          </a:highlight>
                          <a:latin typeface="Montserrat" panose="00000500000000000000" pitchFamily="2" charset="0"/>
                        </a:rPr>
                        <a:t>(J, 2022). </a:t>
                      </a:r>
                      <a:r>
                        <a:rPr lang="en-GB" sz="1600" dirty="0">
                          <a:highlight>
                            <a:srgbClr val="C0C0C0"/>
                          </a:highlight>
                          <a:latin typeface="Montserrat" panose="00000500000000000000" pitchFamily="2" charset="0"/>
                        </a:rPr>
                        <a:t>R (2021), however, highlights some significant disadvantages, such as …   P (2023) notes further issues affecting …  </a:t>
                      </a:r>
                      <a:r>
                        <a:rPr lang="en-GB" sz="1600" dirty="0">
                          <a:highlight>
                            <a:srgbClr val="00FFFF"/>
                          </a:highlight>
                          <a:latin typeface="Montserrat" panose="00000500000000000000" pitchFamily="2" charset="0"/>
                        </a:rPr>
                        <a:t>This latter study, although recent, was based solely on self-report and its findings would be significantly strengthened if supported by an analysis based on</a:t>
                      </a:r>
                      <a:r>
                        <a:rPr lang="en-GB" sz="1600" dirty="0">
                          <a:latin typeface="Montserrat" panose="00000500000000000000" pitchFamily="2" charset="0"/>
                        </a:rPr>
                        <a:t> </a:t>
                      </a:r>
                      <a:r>
                        <a:rPr lang="en-GB" sz="1600" dirty="0">
                          <a:highlight>
                            <a:srgbClr val="FF00FF"/>
                          </a:highlight>
                          <a:latin typeface="Montserrat" panose="00000500000000000000" pitchFamily="2" charset="0"/>
                        </a:rPr>
                        <a:t>N’s (2001) framework for evaluating educational developments.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highlight>
                          <a:srgbClr val="FF00FF"/>
                        </a:highlight>
                        <a:latin typeface="Montserrat"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Montserrat" panose="00000500000000000000" pitchFamily="2" charset="0"/>
                        </a:rPr>
                        <a:t>Is this relevant to your own writing?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5041441"/>
                  </a:ext>
                </a:extLst>
              </a:tr>
            </a:tbl>
          </a:graphicData>
        </a:graphic>
      </p:graphicFrame>
    </p:spTree>
    <p:extLst>
      <p:ext uri="{BB962C8B-B14F-4D97-AF65-F5344CB8AC3E}">
        <p14:creationId xmlns:p14="http://schemas.microsoft.com/office/powerpoint/2010/main" val="2247682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pic>
        <p:nvPicPr>
          <p:cNvPr id="2" name="Graphic 29">
            <a:extLst>
              <a:ext uri="{FF2B5EF4-FFF2-40B4-BE49-F238E27FC236}">
                <a16:creationId xmlns:a16="http://schemas.microsoft.com/office/drawing/2014/main" id="{630002D8-A85C-4601-9D5A-443E73F1F3C5}"/>
              </a:ext>
            </a:extLst>
          </p:cNvPr>
          <p:cNvPicPr>
            <a:picLocks noChangeAspect="1"/>
          </p:cNvPicPr>
          <p:nvPr/>
        </p:nvPicPr>
        <p:blipFill>
          <a:blip r:embed="rId3"/>
          <a:stretch>
            <a:fillRect/>
          </a:stretch>
        </p:blipFill>
        <p:spPr>
          <a:xfrm>
            <a:off x="238502" y="302474"/>
            <a:ext cx="960376" cy="664384"/>
          </a:xfrm>
          <a:prstGeom prst="rect">
            <a:avLst/>
          </a:prstGeom>
          <a:noFill/>
          <a:ln cap="flat">
            <a:noFill/>
          </a:ln>
        </p:spPr>
      </p:pic>
      <p:sp>
        <p:nvSpPr>
          <p:cNvPr id="3" name="Text Placeholder 4">
            <a:extLst>
              <a:ext uri="{FF2B5EF4-FFF2-40B4-BE49-F238E27FC236}">
                <a16:creationId xmlns:a16="http://schemas.microsoft.com/office/drawing/2014/main" id="{59F3E314-B3E4-4595-87B6-2295E7637452}"/>
              </a:ext>
            </a:extLst>
          </p:cNvPr>
          <p:cNvSpPr txBox="1"/>
          <p:nvPr/>
        </p:nvSpPr>
        <p:spPr>
          <a:xfrm>
            <a:off x="1295400" y="126995"/>
            <a:ext cx="9146766" cy="817090"/>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800" dirty="0">
                <a:solidFill>
                  <a:srgbClr val="000000"/>
                </a:solidFill>
                <a:latin typeface="Krana Fat B" panose="00000B00000000000000" pitchFamily="50" charset="0"/>
              </a:rPr>
              <a:t>Aspect 3b:  Writer’s stance</a:t>
            </a:r>
            <a:endParaRPr lang="en-GB" sz="2800" b="0" i="0" u="none" strike="noStrike" kern="1200" cap="none" spc="0" baseline="0" dirty="0">
              <a:solidFill>
                <a:srgbClr val="000000"/>
              </a:solidFill>
              <a:uFillTx/>
              <a:latin typeface="Krana Fat B" panose="00000B00000000000000" pitchFamily="50" charset="0"/>
            </a:endParaRPr>
          </a:p>
        </p:txBody>
      </p:sp>
      <p:sp>
        <p:nvSpPr>
          <p:cNvPr id="6" name="Rectangle 5">
            <a:extLst>
              <a:ext uri="{FF2B5EF4-FFF2-40B4-BE49-F238E27FC236}">
                <a16:creationId xmlns:a16="http://schemas.microsoft.com/office/drawing/2014/main" id="{48C830CB-03F2-4B83-A4D1-08A07C4CA854}"/>
              </a:ext>
            </a:extLst>
          </p:cNvPr>
          <p:cNvSpPr/>
          <p:nvPr/>
        </p:nvSpPr>
        <p:spPr>
          <a:xfrm>
            <a:off x="9939921" y="260503"/>
            <a:ext cx="1939954" cy="369335"/>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1" i="0" u="none" strike="noStrike" kern="1200" cap="none" spc="0" baseline="0">
                <a:solidFill>
                  <a:srgbClr val="F3622C"/>
                </a:solidFill>
                <a:uFillTx/>
                <a:latin typeface="Montserrat" pitchFamily="2"/>
              </a:rPr>
              <a:t>The ACE Team</a:t>
            </a:r>
            <a:endParaRPr lang="en-GB" sz="1800" b="1" i="0" u="none" strike="noStrike" kern="1200" cap="none" spc="0" baseline="0">
              <a:solidFill>
                <a:srgbClr val="000000"/>
              </a:solidFill>
              <a:uFillTx/>
              <a:latin typeface="Calibri"/>
            </a:endParaRPr>
          </a:p>
        </p:txBody>
      </p:sp>
      <p:sp>
        <p:nvSpPr>
          <p:cNvPr id="7" name="Slide Number Placeholder 1">
            <a:extLst>
              <a:ext uri="{FF2B5EF4-FFF2-40B4-BE49-F238E27FC236}">
                <a16:creationId xmlns:a16="http://schemas.microsoft.com/office/drawing/2014/main" id="{74DAC752-D410-4CA0-9116-874D4EEE625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BA9698A-DD2D-4A59-AAAA-69C6E1ED352F}" type="slidenum">
              <a:rPr/>
              <a:t>11</a:t>
            </a:fld>
            <a:endParaRPr lang="en-GB" sz="1200" b="0" i="0" u="none" strike="noStrike" kern="1200" cap="none" spc="0" baseline="0">
              <a:solidFill>
                <a:srgbClr val="898989"/>
              </a:solidFill>
              <a:uFillTx/>
              <a:latin typeface="Calibri"/>
            </a:endParaRPr>
          </a:p>
        </p:txBody>
      </p:sp>
      <p:graphicFrame>
        <p:nvGraphicFramePr>
          <p:cNvPr id="8" name="Table 8">
            <a:extLst>
              <a:ext uri="{FF2B5EF4-FFF2-40B4-BE49-F238E27FC236}">
                <a16:creationId xmlns:a16="http://schemas.microsoft.com/office/drawing/2014/main" id="{F9120989-61A3-D895-F25A-5A0F8B50F7FB}"/>
              </a:ext>
            </a:extLst>
          </p:cNvPr>
          <p:cNvGraphicFramePr>
            <a:graphicFrameLocks noGrp="1"/>
          </p:cNvGraphicFramePr>
          <p:nvPr>
            <p:extLst>
              <p:ext uri="{D42A27DB-BD31-4B8C-83A1-F6EECF244321}">
                <p14:modId xmlns:p14="http://schemas.microsoft.com/office/powerpoint/2010/main" val="520118684"/>
              </p:ext>
            </p:extLst>
          </p:nvPr>
        </p:nvGraphicFramePr>
        <p:xfrm>
          <a:off x="808321" y="1018421"/>
          <a:ext cx="10575357" cy="5577840"/>
        </p:xfrm>
        <a:graphic>
          <a:graphicData uri="http://schemas.openxmlformats.org/drawingml/2006/table">
            <a:tbl>
              <a:tblPr firstRow="1" bandRow="1">
                <a:tableStyleId>{0E3FDE45-AF77-4B5C-9715-49D594BDF05E}</a:tableStyleId>
              </a:tblPr>
              <a:tblGrid>
                <a:gridCol w="10575357">
                  <a:extLst>
                    <a:ext uri="{9D8B030D-6E8A-4147-A177-3AD203B41FA5}">
                      <a16:colId xmlns:a16="http://schemas.microsoft.com/office/drawing/2014/main" val="378278009"/>
                    </a:ext>
                  </a:extLst>
                </a:gridCol>
              </a:tblGrid>
              <a:tr h="370840">
                <a:tc>
                  <a:txBody>
                    <a:bodyPr/>
                    <a:lstStyle/>
                    <a:p>
                      <a:pPr marL="0" indent="0">
                        <a:buFontTx/>
                        <a:buNone/>
                      </a:pPr>
                      <a:r>
                        <a:rPr lang="en-GB" dirty="0">
                          <a:solidFill>
                            <a:schemeClr val="tx1"/>
                          </a:solidFill>
                          <a:latin typeface="Montserrat" panose="00000500000000000000" pitchFamily="2" charset="0"/>
                        </a:rPr>
                        <a:t>What stance (attitude) towards the sources does the writer convey in each of these examples? (</a:t>
                      </a:r>
                      <a:r>
                        <a:rPr lang="en-GB" dirty="0" err="1">
                          <a:solidFill>
                            <a:schemeClr val="tx1"/>
                          </a:solidFill>
                          <a:latin typeface="Montserrat" panose="00000500000000000000" pitchFamily="2" charset="0"/>
                        </a:rPr>
                        <a:t>eg</a:t>
                      </a:r>
                      <a:r>
                        <a:rPr lang="en-GB" dirty="0">
                          <a:solidFill>
                            <a:schemeClr val="tx1"/>
                          </a:solidFill>
                          <a:latin typeface="Montserrat" panose="00000500000000000000" pitchFamily="2" charset="0"/>
                        </a:rPr>
                        <a:t> Accepts as fact, neutral, regards positively or negatively) </a:t>
                      </a:r>
                    </a:p>
                    <a:p>
                      <a:pPr marL="0" indent="0">
                        <a:buFontTx/>
                        <a:buNone/>
                      </a:pPr>
                      <a:endParaRPr lang="en-GB" dirty="0">
                        <a:solidFill>
                          <a:schemeClr val="tx1"/>
                        </a:solidFill>
                        <a:latin typeface="Montserrat" panose="00000500000000000000" pitchFamily="2" charset="0"/>
                      </a:endParaRPr>
                    </a:p>
                    <a:p>
                      <a:pPr marL="0" indent="0">
                        <a:buFontTx/>
                        <a:buNone/>
                      </a:pPr>
                      <a:r>
                        <a:rPr lang="en-GB" dirty="0">
                          <a:solidFill>
                            <a:schemeClr val="tx1"/>
                          </a:solidFill>
                          <a:latin typeface="Montserrat" panose="00000500000000000000" pitchFamily="2" charset="0"/>
                        </a:rPr>
                        <a:t>How is the stance conveyed? </a:t>
                      </a:r>
                    </a:p>
                    <a:p>
                      <a:pPr marL="0" indent="0">
                        <a:buFontTx/>
                        <a:buNone/>
                      </a:pPr>
                      <a:endParaRPr lang="en-GB" dirty="0">
                        <a:solidFill>
                          <a:srgbClr val="FF0000"/>
                        </a:solidFill>
                        <a:latin typeface="Montserrat"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latin typeface="Montserrat" panose="00000500000000000000" pitchFamily="2" charset="0"/>
                        </a:rPr>
                        <a:t>1 K (2023) identifies a number of very positive developments resulting from the largescale shift to online learning.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solidFill>
                          <a:schemeClr val="tx1"/>
                        </a:solidFill>
                        <a:latin typeface="Montserrat"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latin typeface="Montserrat" panose="00000500000000000000" pitchFamily="2" charset="0"/>
                        </a:rPr>
                        <a:t>2 K (2023) demonstrates that the largescale shift to online learning has brought significant benefits to many students.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solidFill>
                          <a:schemeClr val="tx1"/>
                        </a:solidFill>
                        <a:latin typeface="Montserrat"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latin typeface="Montserrat" panose="00000500000000000000" pitchFamily="2" charset="0"/>
                        </a:rPr>
                        <a:t>3 In a very comprehensive study of secondary schools in England, K (2023) identifies a number of very positive developments resulting from the largescale shift to online learning.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solidFill>
                          <a:schemeClr val="tx1"/>
                        </a:solidFill>
                        <a:latin typeface="Montserrat"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latin typeface="Montserrat" panose="00000500000000000000" pitchFamily="2" charset="0"/>
                        </a:rPr>
                        <a:t>4 K’s (2023) findings differ from those of L (2023), who claims that the benefits of online learning have been overestimated.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solidFill>
                          <a:schemeClr val="tx1"/>
                        </a:solidFill>
                        <a:latin typeface="Montserrat"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latin typeface="Montserrat" panose="00000500000000000000" pitchFamily="2" charset="0"/>
                        </a:rPr>
                        <a:t>5 The trend in business confidence in the UK is uncertain (Financial Times, 2023).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solidFill>
                          <a:schemeClr val="tx1"/>
                        </a:solidFill>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5041441"/>
                  </a:ext>
                </a:extLst>
              </a:tr>
            </a:tbl>
          </a:graphicData>
        </a:graphic>
      </p:graphicFrame>
    </p:spTree>
    <p:extLst>
      <p:ext uri="{BB962C8B-B14F-4D97-AF65-F5344CB8AC3E}">
        <p14:creationId xmlns:p14="http://schemas.microsoft.com/office/powerpoint/2010/main" val="2617623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pic>
        <p:nvPicPr>
          <p:cNvPr id="2" name="Graphic 29">
            <a:extLst>
              <a:ext uri="{FF2B5EF4-FFF2-40B4-BE49-F238E27FC236}">
                <a16:creationId xmlns:a16="http://schemas.microsoft.com/office/drawing/2014/main" id="{630002D8-A85C-4601-9D5A-443E73F1F3C5}"/>
              </a:ext>
            </a:extLst>
          </p:cNvPr>
          <p:cNvPicPr>
            <a:picLocks noChangeAspect="1"/>
          </p:cNvPicPr>
          <p:nvPr/>
        </p:nvPicPr>
        <p:blipFill>
          <a:blip r:embed="rId3"/>
          <a:stretch>
            <a:fillRect/>
          </a:stretch>
        </p:blipFill>
        <p:spPr>
          <a:xfrm>
            <a:off x="238502" y="302474"/>
            <a:ext cx="960376" cy="664384"/>
          </a:xfrm>
          <a:prstGeom prst="rect">
            <a:avLst/>
          </a:prstGeom>
          <a:noFill/>
          <a:ln cap="flat">
            <a:noFill/>
          </a:ln>
        </p:spPr>
      </p:pic>
      <p:sp>
        <p:nvSpPr>
          <p:cNvPr id="3" name="Text Placeholder 4">
            <a:extLst>
              <a:ext uri="{FF2B5EF4-FFF2-40B4-BE49-F238E27FC236}">
                <a16:creationId xmlns:a16="http://schemas.microsoft.com/office/drawing/2014/main" id="{59F3E314-B3E4-4595-87B6-2295E7637452}"/>
              </a:ext>
            </a:extLst>
          </p:cNvPr>
          <p:cNvSpPr txBox="1"/>
          <p:nvPr/>
        </p:nvSpPr>
        <p:spPr>
          <a:xfrm>
            <a:off x="1286060" y="21110"/>
            <a:ext cx="9165631" cy="1142430"/>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3200" dirty="0">
                <a:solidFill>
                  <a:srgbClr val="000000"/>
                </a:solidFill>
                <a:latin typeface="Krana Fat B" panose="00000B00000000000000" pitchFamily="50" charset="0"/>
              </a:rPr>
              <a:t>Aspect 3b:  writer’s stance</a:t>
            </a:r>
            <a:endParaRPr lang="en-GB" sz="3200" b="0" i="0" u="none" strike="noStrike" kern="1200" cap="none" spc="0" baseline="0" dirty="0">
              <a:solidFill>
                <a:srgbClr val="000000"/>
              </a:solidFill>
              <a:uFillTx/>
              <a:latin typeface="Krana Fat B" panose="00000B00000000000000" pitchFamily="50" charset="0"/>
            </a:endParaRPr>
          </a:p>
        </p:txBody>
      </p:sp>
      <p:sp>
        <p:nvSpPr>
          <p:cNvPr id="6" name="Rectangle 5">
            <a:extLst>
              <a:ext uri="{FF2B5EF4-FFF2-40B4-BE49-F238E27FC236}">
                <a16:creationId xmlns:a16="http://schemas.microsoft.com/office/drawing/2014/main" id="{48C830CB-03F2-4B83-A4D1-08A07C4CA854}"/>
              </a:ext>
            </a:extLst>
          </p:cNvPr>
          <p:cNvSpPr/>
          <p:nvPr/>
        </p:nvSpPr>
        <p:spPr>
          <a:xfrm>
            <a:off x="9939921" y="260503"/>
            <a:ext cx="1939954" cy="369335"/>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1" i="0" u="none" strike="noStrike" kern="1200" cap="none" spc="0" baseline="0">
                <a:solidFill>
                  <a:srgbClr val="F3622C"/>
                </a:solidFill>
                <a:uFillTx/>
                <a:latin typeface="Montserrat" pitchFamily="2"/>
              </a:rPr>
              <a:t>The ACE Team</a:t>
            </a:r>
            <a:endParaRPr lang="en-GB" sz="1800" b="1" i="0" u="none" strike="noStrike" kern="1200" cap="none" spc="0" baseline="0">
              <a:solidFill>
                <a:srgbClr val="000000"/>
              </a:solidFill>
              <a:uFillTx/>
              <a:latin typeface="Calibri"/>
            </a:endParaRPr>
          </a:p>
        </p:txBody>
      </p:sp>
      <p:sp>
        <p:nvSpPr>
          <p:cNvPr id="7" name="Slide Number Placeholder 1">
            <a:extLst>
              <a:ext uri="{FF2B5EF4-FFF2-40B4-BE49-F238E27FC236}">
                <a16:creationId xmlns:a16="http://schemas.microsoft.com/office/drawing/2014/main" id="{74DAC752-D410-4CA0-9116-874D4EEE625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BA9698A-DD2D-4A59-AAAA-69C6E1ED352F}" type="slidenum">
              <a:rPr/>
              <a:t>12</a:t>
            </a:fld>
            <a:endParaRPr lang="en-GB" sz="1200" b="0" i="0" u="none" strike="noStrike" kern="1200" cap="none" spc="0" baseline="0">
              <a:solidFill>
                <a:srgbClr val="898989"/>
              </a:solidFill>
              <a:uFillTx/>
              <a:latin typeface="Calibri"/>
            </a:endParaRPr>
          </a:p>
        </p:txBody>
      </p:sp>
      <p:graphicFrame>
        <p:nvGraphicFramePr>
          <p:cNvPr id="8" name="Table 8">
            <a:extLst>
              <a:ext uri="{FF2B5EF4-FFF2-40B4-BE49-F238E27FC236}">
                <a16:creationId xmlns:a16="http://schemas.microsoft.com/office/drawing/2014/main" id="{F9120989-61A3-D895-F25A-5A0F8B50F7FB}"/>
              </a:ext>
            </a:extLst>
          </p:cNvPr>
          <p:cNvGraphicFramePr>
            <a:graphicFrameLocks noGrp="1"/>
          </p:cNvGraphicFramePr>
          <p:nvPr>
            <p:extLst>
              <p:ext uri="{D42A27DB-BD31-4B8C-83A1-F6EECF244321}">
                <p14:modId xmlns:p14="http://schemas.microsoft.com/office/powerpoint/2010/main" val="2373970704"/>
              </p:ext>
            </p:extLst>
          </p:nvPr>
        </p:nvGraphicFramePr>
        <p:xfrm>
          <a:off x="778446" y="1019657"/>
          <a:ext cx="10575357" cy="5577840"/>
        </p:xfrm>
        <a:graphic>
          <a:graphicData uri="http://schemas.openxmlformats.org/drawingml/2006/table">
            <a:tbl>
              <a:tblPr firstRow="1" bandRow="1">
                <a:tableStyleId>{0E3FDE45-AF77-4B5C-9715-49D594BDF05E}</a:tableStyleId>
              </a:tblPr>
              <a:tblGrid>
                <a:gridCol w="10575357">
                  <a:extLst>
                    <a:ext uri="{9D8B030D-6E8A-4147-A177-3AD203B41FA5}">
                      <a16:colId xmlns:a16="http://schemas.microsoft.com/office/drawing/2014/main" val="378278009"/>
                    </a:ext>
                  </a:extLst>
                </a:gridCol>
              </a:tblGrid>
              <a:tr h="370840">
                <a:tc>
                  <a:txBody>
                    <a:bodyPr/>
                    <a:lstStyle/>
                    <a:p>
                      <a:pPr marL="0" indent="0">
                        <a:buFontTx/>
                        <a:buNone/>
                      </a:pPr>
                      <a:r>
                        <a:rPr lang="en-GB" dirty="0">
                          <a:solidFill>
                            <a:schemeClr val="tx1"/>
                          </a:solidFill>
                          <a:latin typeface="Montserrat" panose="00000500000000000000" pitchFamily="2" charset="0"/>
                        </a:rPr>
                        <a:t>Key:  </a:t>
                      </a:r>
                      <a:r>
                        <a:rPr lang="en-GB" dirty="0">
                          <a:solidFill>
                            <a:schemeClr val="tx1"/>
                          </a:solidFill>
                          <a:highlight>
                            <a:srgbClr val="FFFF00"/>
                          </a:highlight>
                          <a:latin typeface="Montserrat" panose="00000500000000000000" pitchFamily="2" charset="0"/>
                        </a:rPr>
                        <a:t>Presents as fact</a:t>
                      </a:r>
                      <a:r>
                        <a:rPr lang="en-GB" dirty="0">
                          <a:solidFill>
                            <a:schemeClr val="tx1"/>
                          </a:solidFill>
                          <a:latin typeface="Montserrat" panose="00000500000000000000" pitchFamily="2" charset="0"/>
                        </a:rPr>
                        <a:t>; </a:t>
                      </a:r>
                      <a:r>
                        <a:rPr lang="en-GB" dirty="0">
                          <a:solidFill>
                            <a:schemeClr val="tx1"/>
                          </a:solidFill>
                          <a:highlight>
                            <a:srgbClr val="00FFFF"/>
                          </a:highlight>
                          <a:latin typeface="Montserrat" panose="00000500000000000000" pitchFamily="2" charset="0"/>
                        </a:rPr>
                        <a:t>neutral; </a:t>
                      </a:r>
                      <a:r>
                        <a:rPr lang="en-GB" dirty="0">
                          <a:solidFill>
                            <a:schemeClr val="tx1"/>
                          </a:solidFill>
                          <a:highlight>
                            <a:srgbClr val="00FF00"/>
                          </a:highlight>
                          <a:latin typeface="Montserrat" panose="00000500000000000000" pitchFamily="2" charset="0"/>
                        </a:rPr>
                        <a:t>regards positively; </a:t>
                      </a:r>
                      <a:r>
                        <a:rPr lang="en-GB" dirty="0">
                          <a:solidFill>
                            <a:schemeClr val="tx1"/>
                          </a:solidFill>
                          <a:highlight>
                            <a:srgbClr val="FF00FF"/>
                          </a:highlight>
                          <a:latin typeface="Montserrat" panose="00000500000000000000" pitchFamily="2" charset="0"/>
                        </a:rPr>
                        <a:t>regards negatively </a:t>
                      </a:r>
                    </a:p>
                    <a:p>
                      <a:pPr marL="0" indent="0">
                        <a:buFontTx/>
                        <a:buNone/>
                      </a:pPr>
                      <a:r>
                        <a:rPr lang="en-GB" dirty="0">
                          <a:solidFill>
                            <a:schemeClr val="tx1"/>
                          </a:solidFill>
                          <a:latin typeface="Montserrat" panose="00000500000000000000" pitchFamily="2" charset="0"/>
                        </a:rPr>
                        <a:t>Do you agree?</a:t>
                      </a:r>
                    </a:p>
                    <a:p>
                      <a:pPr marL="0" indent="0">
                        <a:buFontTx/>
                        <a:buNone/>
                      </a:pPr>
                      <a:endParaRPr lang="en-GB" dirty="0">
                        <a:solidFill>
                          <a:srgbClr val="FF0000"/>
                        </a:solidFill>
                        <a:latin typeface="Montserrat"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latin typeface="Montserrat" panose="00000500000000000000" pitchFamily="2" charset="0"/>
                        </a:rPr>
                        <a:t>1 K (2023) </a:t>
                      </a:r>
                      <a:r>
                        <a:rPr lang="en-GB" sz="1800" dirty="0">
                          <a:solidFill>
                            <a:schemeClr val="tx1"/>
                          </a:solidFill>
                          <a:highlight>
                            <a:srgbClr val="00FFFF"/>
                          </a:highlight>
                          <a:latin typeface="Montserrat" panose="00000500000000000000" pitchFamily="2" charset="0"/>
                        </a:rPr>
                        <a:t>identifies</a:t>
                      </a:r>
                      <a:r>
                        <a:rPr lang="en-GB" sz="1800" dirty="0">
                          <a:solidFill>
                            <a:schemeClr val="tx1"/>
                          </a:solidFill>
                          <a:latin typeface="Montserrat" panose="00000500000000000000" pitchFamily="2" charset="0"/>
                        </a:rPr>
                        <a:t> a number of very positive developments resulting from the largescale shift to online learning.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solidFill>
                          <a:schemeClr val="tx1"/>
                        </a:solidFill>
                        <a:latin typeface="Montserrat"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latin typeface="Montserrat" panose="00000500000000000000" pitchFamily="2" charset="0"/>
                        </a:rPr>
                        <a:t>2 K (2023) </a:t>
                      </a:r>
                      <a:r>
                        <a:rPr lang="en-GB" sz="1800" dirty="0">
                          <a:solidFill>
                            <a:schemeClr val="tx1"/>
                          </a:solidFill>
                          <a:highlight>
                            <a:srgbClr val="00FF00"/>
                          </a:highlight>
                          <a:latin typeface="Montserrat" panose="00000500000000000000" pitchFamily="2" charset="0"/>
                        </a:rPr>
                        <a:t>demonstrates that </a:t>
                      </a:r>
                      <a:r>
                        <a:rPr lang="en-GB" sz="1800" dirty="0">
                          <a:solidFill>
                            <a:schemeClr val="tx1"/>
                          </a:solidFill>
                          <a:latin typeface="Montserrat" panose="00000500000000000000" pitchFamily="2" charset="0"/>
                        </a:rPr>
                        <a:t>the largescale shift to online learning has brought significant benefits to many students.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solidFill>
                          <a:schemeClr val="tx1"/>
                        </a:solidFill>
                        <a:latin typeface="Montserrat"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highlight>
                            <a:srgbClr val="00FF00"/>
                          </a:highlight>
                          <a:latin typeface="Montserrat" panose="00000500000000000000" pitchFamily="2" charset="0"/>
                        </a:rPr>
                        <a:t>3 In a very comprehensive study of secondary schools in England</a:t>
                      </a:r>
                      <a:r>
                        <a:rPr lang="en-GB" sz="1800" dirty="0">
                          <a:solidFill>
                            <a:schemeClr val="tx1"/>
                          </a:solidFill>
                          <a:latin typeface="Montserrat" panose="00000500000000000000" pitchFamily="2" charset="0"/>
                        </a:rPr>
                        <a:t>, K (2023) identifies a number of very positive developments resulting from the largescale shift to online learning.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solidFill>
                          <a:schemeClr val="tx1"/>
                        </a:solidFill>
                        <a:latin typeface="Montserrat"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latin typeface="Montserrat" panose="00000500000000000000" pitchFamily="2" charset="0"/>
                        </a:rPr>
                        <a:t>4 K’s (2023) findings differ from those of L (2023), who </a:t>
                      </a:r>
                      <a:r>
                        <a:rPr lang="en-GB" sz="1800" dirty="0">
                          <a:solidFill>
                            <a:schemeClr val="tx1"/>
                          </a:solidFill>
                          <a:highlight>
                            <a:srgbClr val="FF00FF"/>
                          </a:highlight>
                          <a:latin typeface="Montserrat" panose="00000500000000000000" pitchFamily="2" charset="0"/>
                        </a:rPr>
                        <a:t>claims that the </a:t>
                      </a:r>
                      <a:r>
                        <a:rPr lang="en-GB" sz="1800" dirty="0">
                          <a:solidFill>
                            <a:schemeClr val="tx1"/>
                          </a:solidFill>
                          <a:latin typeface="Montserrat" panose="00000500000000000000" pitchFamily="2" charset="0"/>
                        </a:rPr>
                        <a:t>benefits of online learning have been overestimated.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solidFill>
                          <a:schemeClr val="tx1"/>
                        </a:solidFill>
                        <a:latin typeface="Montserrat"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latin typeface="Montserrat" panose="00000500000000000000" pitchFamily="2" charset="0"/>
                        </a:rPr>
                        <a:t>5 </a:t>
                      </a:r>
                      <a:r>
                        <a:rPr lang="en-GB" sz="1800" dirty="0">
                          <a:solidFill>
                            <a:schemeClr val="tx1"/>
                          </a:solidFill>
                          <a:highlight>
                            <a:srgbClr val="FFFF00"/>
                          </a:highlight>
                          <a:latin typeface="Montserrat" panose="00000500000000000000" pitchFamily="2" charset="0"/>
                        </a:rPr>
                        <a:t>The trend in business confidence in the UK is uncertain (Financial Times, 2023).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solidFill>
                          <a:schemeClr val="tx1"/>
                        </a:solidFill>
                        <a:latin typeface="Montserrat"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latin typeface="Montserrat" panose="00000500000000000000" pitchFamily="2" charset="0"/>
                        </a:rPr>
                        <a:t>Is this relevant to your own writing?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solidFill>
                          <a:schemeClr val="tx1"/>
                        </a:solidFill>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5041441"/>
                  </a:ext>
                </a:extLst>
              </a:tr>
            </a:tbl>
          </a:graphicData>
        </a:graphic>
      </p:graphicFrame>
    </p:spTree>
    <p:extLst>
      <p:ext uri="{BB962C8B-B14F-4D97-AF65-F5344CB8AC3E}">
        <p14:creationId xmlns:p14="http://schemas.microsoft.com/office/powerpoint/2010/main" val="3362089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pic>
        <p:nvPicPr>
          <p:cNvPr id="2" name="Graphic 29">
            <a:extLst>
              <a:ext uri="{FF2B5EF4-FFF2-40B4-BE49-F238E27FC236}">
                <a16:creationId xmlns:a16="http://schemas.microsoft.com/office/drawing/2014/main" id="{630002D8-A85C-4601-9D5A-443E73F1F3C5}"/>
              </a:ext>
            </a:extLst>
          </p:cNvPr>
          <p:cNvPicPr>
            <a:picLocks noChangeAspect="1"/>
          </p:cNvPicPr>
          <p:nvPr/>
        </p:nvPicPr>
        <p:blipFill>
          <a:blip r:embed="rId3"/>
          <a:stretch>
            <a:fillRect/>
          </a:stretch>
        </p:blipFill>
        <p:spPr>
          <a:xfrm>
            <a:off x="238502" y="302474"/>
            <a:ext cx="960376" cy="664384"/>
          </a:xfrm>
          <a:prstGeom prst="rect">
            <a:avLst/>
          </a:prstGeom>
          <a:noFill/>
          <a:ln cap="flat">
            <a:noFill/>
          </a:ln>
        </p:spPr>
      </p:pic>
      <p:sp>
        <p:nvSpPr>
          <p:cNvPr id="3" name="Text Placeholder 4">
            <a:extLst>
              <a:ext uri="{FF2B5EF4-FFF2-40B4-BE49-F238E27FC236}">
                <a16:creationId xmlns:a16="http://schemas.microsoft.com/office/drawing/2014/main" id="{59F3E314-B3E4-4595-87B6-2295E7637452}"/>
              </a:ext>
            </a:extLst>
          </p:cNvPr>
          <p:cNvSpPr txBox="1"/>
          <p:nvPr/>
        </p:nvSpPr>
        <p:spPr>
          <a:xfrm>
            <a:off x="1286060" y="21110"/>
            <a:ext cx="9165631" cy="1142430"/>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800" dirty="0">
                <a:solidFill>
                  <a:srgbClr val="000000"/>
                </a:solidFill>
                <a:latin typeface="Krana Fat B" panose="00000B00000000000000" pitchFamily="50" charset="0"/>
              </a:rPr>
              <a:t>Aspect 4: From source to text– Upholding scholarly standards. </a:t>
            </a:r>
            <a:endParaRPr lang="en-GB" sz="2800" b="0" i="0" u="none" strike="noStrike" kern="1200" cap="none" spc="0" baseline="0" dirty="0">
              <a:solidFill>
                <a:srgbClr val="000000"/>
              </a:solidFill>
              <a:uFillTx/>
              <a:latin typeface="Krana Fat B" panose="00000B00000000000000" pitchFamily="50" charset="0"/>
            </a:endParaRPr>
          </a:p>
        </p:txBody>
      </p:sp>
      <p:sp>
        <p:nvSpPr>
          <p:cNvPr id="6" name="Rectangle 5">
            <a:extLst>
              <a:ext uri="{FF2B5EF4-FFF2-40B4-BE49-F238E27FC236}">
                <a16:creationId xmlns:a16="http://schemas.microsoft.com/office/drawing/2014/main" id="{48C830CB-03F2-4B83-A4D1-08A07C4CA854}"/>
              </a:ext>
            </a:extLst>
          </p:cNvPr>
          <p:cNvSpPr/>
          <p:nvPr/>
        </p:nvSpPr>
        <p:spPr>
          <a:xfrm>
            <a:off x="9939921" y="260503"/>
            <a:ext cx="1939954" cy="369335"/>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1" i="0" u="none" strike="noStrike" kern="1200" cap="none" spc="0" baseline="0">
                <a:solidFill>
                  <a:srgbClr val="F3622C"/>
                </a:solidFill>
                <a:uFillTx/>
                <a:latin typeface="Montserrat" pitchFamily="2"/>
              </a:rPr>
              <a:t>The ACE Team</a:t>
            </a:r>
            <a:endParaRPr lang="en-GB" sz="1800" b="1" i="0" u="none" strike="noStrike" kern="1200" cap="none" spc="0" baseline="0">
              <a:solidFill>
                <a:srgbClr val="000000"/>
              </a:solidFill>
              <a:uFillTx/>
              <a:latin typeface="Calibri"/>
            </a:endParaRPr>
          </a:p>
        </p:txBody>
      </p:sp>
      <p:sp>
        <p:nvSpPr>
          <p:cNvPr id="7" name="Slide Number Placeholder 1">
            <a:extLst>
              <a:ext uri="{FF2B5EF4-FFF2-40B4-BE49-F238E27FC236}">
                <a16:creationId xmlns:a16="http://schemas.microsoft.com/office/drawing/2014/main" id="{74DAC752-D410-4CA0-9116-874D4EEE625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BA9698A-DD2D-4A59-AAAA-69C6E1ED352F}" type="slidenum">
              <a:rPr/>
              <a:t>13</a:t>
            </a:fld>
            <a:endParaRPr lang="en-GB" sz="1200" b="0" i="0" u="none" strike="noStrike" kern="1200" cap="none" spc="0" baseline="0">
              <a:solidFill>
                <a:srgbClr val="898989"/>
              </a:solidFill>
              <a:uFillTx/>
              <a:latin typeface="Calibri"/>
            </a:endParaRPr>
          </a:p>
        </p:txBody>
      </p:sp>
      <p:graphicFrame>
        <p:nvGraphicFramePr>
          <p:cNvPr id="4" name="Table 4">
            <a:extLst>
              <a:ext uri="{FF2B5EF4-FFF2-40B4-BE49-F238E27FC236}">
                <a16:creationId xmlns:a16="http://schemas.microsoft.com/office/drawing/2014/main" id="{36611B1B-3747-83B4-BAFA-FE4EE34DE998}"/>
              </a:ext>
            </a:extLst>
          </p:cNvPr>
          <p:cNvGraphicFramePr>
            <a:graphicFrameLocks noGrp="1"/>
          </p:cNvGraphicFramePr>
          <p:nvPr>
            <p:extLst>
              <p:ext uri="{D42A27DB-BD31-4B8C-83A1-F6EECF244321}">
                <p14:modId xmlns:p14="http://schemas.microsoft.com/office/powerpoint/2010/main" val="568859801"/>
              </p:ext>
            </p:extLst>
          </p:nvPr>
        </p:nvGraphicFramePr>
        <p:xfrm>
          <a:off x="419099" y="1163540"/>
          <a:ext cx="11460775" cy="5400040"/>
        </p:xfrm>
        <a:graphic>
          <a:graphicData uri="http://schemas.openxmlformats.org/drawingml/2006/table">
            <a:tbl>
              <a:tblPr firstRow="1" bandRow="1">
                <a:tableStyleId>{0E3FDE45-AF77-4B5C-9715-49D594BDF05E}</a:tableStyleId>
              </a:tblPr>
              <a:tblGrid>
                <a:gridCol w="5448301">
                  <a:extLst>
                    <a:ext uri="{9D8B030D-6E8A-4147-A177-3AD203B41FA5}">
                      <a16:colId xmlns:a16="http://schemas.microsoft.com/office/drawing/2014/main" val="1693969453"/>
                    </a:ext>
                  </a:extLst>
                </a:gridCol>
                <a:gridCol w="6012474">
                  <a:extLst>
                    <a:ext uri="{9D8B030D-6E8A-4147-A177-3AD203B41FA5}">
                      <a16:colId xmlns:a16="http://schemas.microsoft.com/office/drawing/2014/main" val="2661991562"/>
                    </a:ext>
                  </a:extLst>
                </a:gridCol>
              </a:tblGrid>
              <a:tr h="370840">
                <a:tc>
                  <a:txBody>
                    <a:bodyPr/>
                    <a:lstStyle/>
                    <a:p>
                      <a:r>
                        <a:rPr lang="en-GB" dirty="0">
                          <a:latin typeface="Montserrat" panose="00000500000000000000" pitchFamily="2" charset="0"/>
                        </a:rPr>
                        <a:t>My text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latin typeface="Montserrat" panose="00000500000000000000" pitchFamily="2" charset="0"/>
                        </a:rPr>
                        <a:t>Original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0716812"/>
                  </a:ext>
                </a:extLst>
              </a:tr>
              <a:tr h="370840">
                <a:tc>
                  <a:txBody>
                    <a:bodyPr/>
                    <a:lstStyle/>
                    <a:p>
                      <a:r>
                        <a:rPr lang="en-GB" dirty="0">
                          <a:latin typeface="Montserrat" panose="00000500000000000000" pitchFamily="2" charset="0"/>
                        </a:rPr>
                        <a:t>According to the World Bank (2023), food price inflation continues to be elevated across the globe. Data from February to May 2023, the most up-to-date available, demonstrates inflation higher than 5% and in many cases 10% or above in the majority of low-income countries (66.7%), lower-middle-income countries (81.4%), upper-middle-income countries (77%), as well as high-income countries (80.4%). In 84.5%  of 161 countries with data available, food price inflation was higher than overall inflation. Africa, North America, Latin America, South and Central Asia and Europe all have some of the worst-impacted nations.</a:t>
                      </a:r>
                    </a:p>
                    <a:p>
                      <a:endParaRPr lang="en-GB"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latin typeface="Montserrat" panose="00000500000000000000" pitchFamily="2" charset="0"/>
                        </a:rPr>
                        <a:t>Domestic food price inflation remains high around the world. Information from the latest month between February 2023 and May 2023 for which food price inflation data are available shows high inflation in most low- and middle-income countries, with inflation higher than 5% in in 66.7% of low-income countries, 81.4% of lower-middle-income countries, and 77% of upper-middle-income countries, with many experiencing double-digit inflation. In addition, 80.4% of high-income countries are experiencing high food price inflation. The most-affected countries are in Africa, North America, Latin America, South Asia, Europe, and Central Asia. In real terms, food price inflation exceeded overall inflation in 84.5% from 161 countries where data is available. (World Bank, 2023).</a:t>
                      </a:r>
                    </a:p>
                    <a:p>
                      <a:endParaRPr lang="en-GB"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867025"/>
                  </a:ext>
                </a:extLst>
              </a:tr>
            </a:tbl>
          </a:graphicData>
        </a:graphic>
      </p:graphicFrame>
    </p:spTree>
    <p:extLst>
      <p:ext uri="{BB962C8B-B14F-4D97-AF65-F5344CB8AC3E}">
        <p14:creationId xmlns:p14="http://schemas.microsoft.com/office/powerpoint/2010/main" val="1604890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pic>
        <p:nvPicPr>
          <p:cNvPr id="2" name="Graphic 29">
            <a:extLst>
              <a:ext uri="{FF2B5EF4-FFF2-40B4-BE49-F238E27FC236}">
                <a16:creationId xmlns:a16="http://schemas.microsoft.com/office/drawing/2014/main" id="{630002D8-A85C-4601-9D5A-443E73F1F3C5}"/>
              </a:ext>
            </a:extLst>
          </p:cNvPr>
          <p:cNvPicPr>
            <a:picLocks noChangeAspect="1"/>
          </p:cNvPicPr>
          <p:nvPr/>
        </p:nvPicPr>
        <p:blipFill>
          <a:blip r:embed="rId3"/>
          <a:stretch>
            <a:fillRect/>
          </a:stretch>
        </p:blipFill>
        <p:spPr>
          <a:xfrm>
            <a:off x="238502" y="302474"/>
            <a:ext cx="960376" cy="664384"/>
          </a:xfrm>
          <a:prstGeom prst="rect">
            <a:avLst/>
          </a:prstGeom>
          <a:noFill/>
          <a:ln cap="flat">
            <a:noFill/>
          </a:ln>
        </p:spPr>
      </p:pic>
      <p:sp>
        <p:nvSpPr>
          <p:cNvPr id="3" name="Text Placeholder 4">
            <a:extLst>
              <a:ext uri="{FF2B5EF4-FFF2-40B4-BE49-F238E27FC236}">
                <a16:creationId xmlns:a16="http://schemas.microsoft.com/office/drawing/2014/main" id="{59F3E314-B3E4-4595-87B6-2295E7637452}"/>
              </a:ext>
            </a:extLst>
          </p:cNvPr>
          <p:cNvSpPr txBox="1"/>
          <p:nvPr/>
        </p:nvSpPr>
        <p:spPr>
          <a:xfrm>
            <a:off x="1286060" y="21110"/>
            <a:ext cx="9165631" cy="1142430"/>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800" dirty="0">
                <a:solidFill>
                  <a:srgbClr val="000000"/>
                </a:solidFill>
                <a:latin typeface="Krana Fat B" panose="00000B00000000000000" pitchFamily="50" charset="0"/>
              </a:rPr>
              <a:t>Aspect 4: From source to text - Upholding scholarly standards</a:t>
            </a:r>
            <a:r>
              <a:rPr lang="en-GB" sz="2800" b="0" i="0" u="none" strike="noStrike" kern="1200" cap="none" spc="0" baseline="0" dirty="0">
                <a:solidFill>
                  <a:srgbClr val="000000"/>
                </a:solidFill>
                <a:uFillTx/>
                <a:latin typeface="Krana Fat B" panose="00000B00000000000000" pitchFamily="50" charset="0"/>
              </a:rPr>
              <a:t> </a:t>
            </a:r>
          </a:p>
        </p:txBody>
      </p:sp>
      <p:sp>
        <p:nvSpPr>
          <p:cNvPr id="6" name="Rectangle 5">
            <a:extLst>
              <a:ext uri="{FF2B5EF4-FFF2-40B4-BE49-F238E27FC236}">
                <a16:creationId xmlns:a16="http://schemas.microsoft.com/office/drawing/2014/main" id="{48C830CB-03F2-4B83-A4D1-08A07C4CA854}"/>
              </a:ext>
            </a:extLst>
          </p:cNvPr>
          <p:cNvSpPr/>
          <p:nvPr/>
        </p:nvSpPr>
        <p:spPr>
          <a:xfrm>
            <a:off x="9939921" y="260503"/>
            <a:ext cx="1939954" cy="369335"/>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1" i="0" u="none" strike="noStrike" kern="1200" cap="none" spc="0" baseline="0">
                <a:solidFill>
                  <a:srgbClr val="F3622C"/>
                </a:solidFill>
                <a:uFillTx/>
                <a:latin typeface="Montserrat" pitchFamily="2"/>
              </a:rPr>
              <a:t>The ACE Team</a:t>
            </a:r>
            <a:endParaRPr lang="en-GB" sz="1800" b="1" i="0" u="none" strike="noStrike" kern="1200" cap="none" spc="0" baseline="0">
              <a:solidFill>
                <a:srgbClr val="000000"/>
              </a:solidFill>
              <a:uFillTx/>
              <a:latin typeface="Calibri"/>
            </a:endParaRPr>
          </a:p>
        </p:txBody>
      </p:sp>
      <p:sp>
        <p:nvSpPr>
          <p:cNvPr id="7" name="Slide Number Placeholder 1">
            <a:extLst>
              <a:ext uri="{FF2B5EF4-FFF2-40B4-BE49-F238E27FC236}">
                <a16:creationId xmlns:a16="http://schemas.microsoft.com/office/drawing/2014/main" id="{74DAC752-D410-4CA0-9116-874D4EEE625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BA9698A-DD2D-4A59-AAAA-69C6E1ED352F}" type="slidenum">
              <a:rPr/>
              <a:t>14</a:t>
            </a:fld>
            <a:endParaRPr lang="en-GB" sz="1200" b="0" i="0" u="none" strike="noStrike" kern="1200" cap="none" spc="0" baseline="0">
              <a:solidFill>
                <a:srgbClr val="898989"/>
              </a:solidFill>
              <a:uFillTx/>
              <a:latin typeface="Calibri"/>
            </a:endParaRPr>
          </a:p>
        </p:txBody>
      </p:sp>
      <p:graphicFrame>
        <p:nvGraphicFramePr>
          <p:cNvPr id="8" name="Table 8">
            <a:extLst>
              <a:ext uri="{FF2B5EF4-FFF2-40B4-BE49-F238E27FC236}">
                <a16:creationId xmlns:a16="http://schemas.microsoft.com/office/drawing/2014/main" id="{F9120989-61A3-D895-F25A-5A0F8B50F7FB}"/>
              </a:ext>
            </a:extLst>
          </p:cNvPr>
          <p:cNvGraphicFramePr>
            <a:graphicFrameLocks noGrp="1"/>
          </p:cNvGraphicFramePr>
          <p:nvPr>
            <p:extLst>
              <p:ext uri="{D42A27DB-BD31-4B8C-83A1-F6EECF244321}">
                <p14:modId xmlns:p14="http://schemas.microsoft.com/office/powerpoint/2010/main" val="2062783754"/>
              </p:ext>
            </p:extLst>
          </p:nvPr>
        </p:nvGraphicFramePr>
        <p:xfrm>
          <a:off x="647700" y="1163540"/>
          <a:ext cx="10791825" cy="5303520"/>
        </p:xfrm>
        <a:graphic>
          <a:graphicData uri="http://schemas.openxmlformats.org/drawingml/2006/table">
            <a:tbl>
              <a:tblPr firstRow="1" bandRow="1">
                <a:tableStyleId>{0E3FDE45-AF77-4B5C-9715-49D594BDF05E}</a:tableStyleId>
              </a:tblPr>
              <a:tblGrid>
                <a:gridCol w="10791825">
                  <a:extLst>
                    <a:ext uri="{9D8B030D-6E8A-4147-A177-3AD203B41FA5}">
                      <a16:colId xmlns:a16="http://schemas.microsoft.com/office/drawing/2014/main" val="378278009"/>
                    </a:ext>
                  </a:extLst>
                </a:gridCol>
              </a:tblGrid>
              <a:tr h="370840">
                <a:tc>
                  <a:txBody>
                    <a:bodyPr/>
                    <a:lstStyle/>
                    <a:p>
                      <a:pPr marL="0" indent="0">
                        <a:buFontTx/>
                        <a:buNone/>
                      </a:pPr>
                      <a:r>
                        <a:rPr lang="en-GB" dirty="0">
                          <a:solidFill>
                            <a:schemeClr val="tx1"/>
                          </a:solidFill>
                          <a:latin typeface="Montserrat" panose="00000500000000000000" pitchFamily="2" charset="0"/>
                        </a:rPr>
                        <a:t>Which of these do you prefer? Why?</a:t>
                      </a:r>
                    </a:p>
                    <a:p>
                      <a:pPr marL="0" indent="0">
                        <a:buFontTx/>
                        <a:buNone/>
                      </a:pPr>
                      <a:endParaRPr lang="en-GB" dirty="0">
                        <a:solidFill>
                          <a:schemeClr val="tx1"/>
                        </a:solidFill>
                        <a:latin typeface="Montserrat"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latin typeface="Montserrat" panose="00000500000000000000" pitchFamily="2" charset="0"/>
                        </a:rPr>
                        <a:t>1 </a:t>
                      </a:r>
                      <a:r>
                        <a:rPr lang="en-GB" dirty="0">
                          <a:latin typeface="Montserrat" panose="00000500000000000000" pitchFamily="2" charset="0"/>
                        </a:rPr>
                        <a:t>According to the World Bank (2023), food price inflation continues to be elevated across the globe. Data from February to May 2023, the most up-to-date available, demonstrates inflation higher than 5% and in many cases 10% or above in the majority of low-income countries (66.7%), lower-middle-income countries (81.4%), upper-middle-income countries (77%), as well as high-income countries (80.4%). In 84.5%  of 161 countries with data available, food price inflation was higher than overall inflation. Africa, North America, Latin America, South and Central Asia and Europe all have some of the worst-impacted nations.</a:t>
                      </a:r>
                    </a:p>
                    <a:p>
                      <a:pPr marL="0" indent="0">
                        <a:buFontTx/>
                        <a:buNone/>
                      </a:pPr>
                      <a:endParaRPr lang="en-GB" dirty="0">
                        <a:solidFill>
                          <a:schemeClr val="tx1"/>
                        </a:solidFill>
                        <a:latin typeface="Montserrat" panose="00000500000000000000" pitchFamily="2" charset="0"/>
                      </a:endParaRPr>
                    </a:p>
                    <a:p>
                      <a:pPr marL="0" indent="0">
                        <a:buFontTx/>
                        <a:buNone/>
                      </a:pPr>
                      <a:r>
                        <a:rPr lang="en-GB" dirty="0">
                          <a:solidFill>
                            <a:schemeClr val="tx1"/>
                          </a:solidFill>
                          <a:latin typeface="Montserrat" panose="00000500000000000000" pitchFamily="2" charset="0"/>
                        </a:rPr>
                        <a:t>2 The World Bank (2023) highlights the global persistence of high food inflation, with countries across all income bands affected. N (2023) confirms this picture and predicts … It therefore seems likely that national governments will need to continue working on security of supply chains and …… </a:t>
                      </a:r>
                    </a:p>
                    <a:p>
                      <a:pPr marL="0" indent="0">
                        <a:buFontTx/>
                        <a:buNone/>
                      </a:pPr>
                      <a:endParaRPr lang="en-GB" dirty="0">
                        <a:solidFill>
                          <a:schemeClr val="tx1"/>
                        </a:solidFill>
                        <a:latin typeface="Montserrat" panose="00000500000000000000" pitchFamily="2" charset="0"/>
                      </a:endParaRPr>
                    </a:p>
                    <a:p>
                      <a:pPr marL="0" indent="0">
                        <a:buFontTx/>
                        <a:buNone/>
                      </a:pPr>
                      <a:r>
                        <a:rPr lang="en-GB" dirty="0">
                          <a:solidFill>
                            <a:schemeClr val="tx1"/>
                          </a:solidFill>
                          <a:latin typeface="Montserrat" panose="00000500000000000000" pitchFamily="2" charset="0"/>
                        </a:rPr>
                        <a:t>3 Table 1 illustrates rates of overall and food price inflation for a sub-set of countries in different income categories (World Bank, 2023). From these figures, it appears that … </a:t>
                      </a:r>
                    </a:p>
                    <a:p>
                      <a:pPr marL="0" indent="0">
                        <a:buFontTx/>
                        <a:buNone/>
                      </a:pPr>
                      <a:endParaRPr lang="en-GB" dirty="0">
                        <a:solidFill>
                          <a:schemeClr val="tx1"/>
                        </a:solidFill>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5041441"/>
                  </a:ext>
                </a:extLst>
              </a:tr>
            </a:tbl>
          </a:graphicData>
        </a:graphic>
      </p:graphicFrame>
    </p:spTree>
    <p:extLst>
      <p:ext uri="{BB962C8B-B14F-4D97-AF65-F5344CB8AC3E}">
        <p14:creationId xmlns:p14="http://schemas.microsoft.com/office/powerpoint/2010/main" val="3633183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pic>
        <p:nvPicPr>
          <p:cNvPr id="2" name="Graphic 29">
            <a:extLst>
              <a:ext uri="{FF2B5EF4-FFF2-40B4-BE49-F238E27FC236}">
                <a16:creationId xmlns:a16="http://schemas.microsoft.com/office/drawing/2014/main" id="{630002D8-A85C-4601-9D5A-443E73F1F3C5}"/>
              </a:ext>
            </a:extLst>
          </p:cNvPr>
          <p:cNvPicPr>
            <a:picLocks noChangeAspect="1"/>
          </p:cNvPicPr>
          <p:nvPr/>
        </p:nvPicPr>
        <p:blipFill>
          <a:blip r:embed="rId3"/>
          <a:stretch>
            <a:fillRect/>
          </a:stretch>
        </p:blipFill>
        <p:spPr>
          <a:xfrm>
            <a:off x="238502" y="302474"/>
            <a:ext cx="960376" cy="664384"/>
          </a:xfrm>
          <a:prstGeom prst="rect">
            <a:avLst/>
          </a:prstGeom>
          <a:noFill/>
          <a:ln cap="flat">
            <a:noFill/>
          </a:ln>
        </p:spPr>
      </p:pic>
      <p:sp>
        <p:nvSpPr>
          <p:cNvPr id="3" name="Text Placeholder 4">
            <a:extLst>
              <a:ext uri="{FF2B5EF4-FFF2-40B4-BE49-F238E27FC236}">
                <a16:creationId xmlns:a16="http://schemas.microsoft.com/office/drawing/2014/main" id="{59F3E314-B3E4-4595-87B6-2295E7637452}"/>
              </a:ext>
            </a:extLst>
          </p:cNvPr>
          <p:cNvSpPr txBox="1"/>
          <p:nvPr/>
        </p:nvSpPr>
        <p:spPr>
          <a:xfrm>
            <a:off x="1286060" y="21110"/>
            <a:ext cx="9165631" cy="1142430"/>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800" dirty="0">
                <a:solidFill>
                  <a:srgbClr val="000000"/>
                </a:solidFill>
                <a:latin typeface="Krana Fat B" panose="00000B00000000000000" pitchFamily="50" charset="0"/>
              </a:rPr>
              <a:t>Aspect 4: From source to text - Upholding scholarly standards</a:t>
            </a:r>
            <a:r>
              <a:rPr lang="en-GB" sz="2800" b="0" i="0" u="none" strike="noStrike" kern="1200" cap="none" spc="0" baseline="0" dirty="0">
                <a:solidFill>
                  <a:srgbClr val="000000"/>
                </a:solidFill>
                <a:uFillTx/>
                <a:latin typeface="Krana Fat B" panose="00000B00000000000000" pitchFamily="50" charset="0"/>
              </a:rPr>
              <a:t> </a:t>
            </a:r>
          </a:p>
        </p:txBody>
      </p:sp>
      <p:sp>
        <p:nvSpPr>
          <p:cNvPr id="6" name="Rectangle 5">
            <a:extLst>
              <a:ext uri="{FF2B5EF4-FFF2-40B4-BE49-F238E27FC236}">
                <a16:creationId xmlns:a16="http://schemas.microsoft.com/office/drawing/2014/main" id="{48C830CB-03F2-4B83-A4D1-08A07C4CA854}"/>
              </a:ext>
            </a:extLst>
          </p:cNvPr>
          <p:cNvSpPr/>
          <p:nvPr/>
        </p:nvSpPr>
        <p:spPr>
          <a:xfrm>
            <a:off x="9939921" y="260503"/>
            <a:ext cx="1939954" cy="369335"/>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1" i="0" u="none" strike="noStrike" kern="1200" cap="none" spc="0" baseline="0">
                <a:solidFill>
                  <a:srgbClr val="F3622C"/>
                </a:solidFill>
                <a:uFillTx/>
                <a:latin typeface="Montserrat" pitchFamily="2"/>
              </a:rPr>
              <a:t>The ACE Team</a:t>
            </a:r>
            <a:endParaRPr lang="en-GB" sz="1800" b="1" i="0" u="none" strike="noStrike" kern="1200" cap="none" spc="0" baseline="0">
              <a:solidFill>
                <a:srgbClr val="000000"/>
              </a:solidFill>
              <a:uFillTx/>
              <a:latin typeface="Calibri"/>
            </a:endParaRPr>
          </a:p>
        </p:txBody>
      </p:sp>
      <p:sp>
        <p:nvSpPr>
          <p:cNvPr id="7" name="Slide Number Placeholder 1">
            <a:extLst>
              <a:ext uri="{FF2B5EF4-FFF2-40B4-BE49-F238E27FC236}">
                <a16:creationId xmlns:a16="http://schemas.microsoft.com/office/drawing/2014/main" id="{74DAC752-D410-4CA0-9116-874D4EEE625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BA9698A-DD2D-4A59-AAAA-69C6E1ED352F}" type="slidenum">
              <a:rPr/>
              <a:t>15</a:t>
            </a:fld>
            <a:endParaRPr lang="en-GB" sz="1200" b="0" i="0" u="none" strike="noStrike" kern="1200" cap="none" spc="0" baseline="0">
              <a:solidFill>
                <a:srgbClr val="898989"/>
              </a:solidFill>
              <a:uFillTx/>
              <a:latin typeface="Calibri"/>
            </a:endParaRPr>
          </a:p>
        </p:txBody>
      </p:sp>
      <p:graphicFrame>
        <p:nvGraphicFramePr>
          <p:cNvPr id="8" name="Table 8">
            <a:extLst>
              <a:ext uri="{FF2B5EF4-FFF2-40B4-BE49-F238E27FC236}">
                <a16:creationId xmlns:a16="http://schemas.microsoft.com/office/drawing/2014/main" id="{F9120989-61A3-D895-F25A-5A0F8B50F7FB}"/>
              </a:ext>
            </a:extLst>
          </p:cNvPr>
          <p:cNvGraphicFramePr>
            <a:graphicFrameLocks noGrp="1"/>
          </p:cNvGraphicFramePr>
          <p:nvPr>
            <p:extLst>
              <p:ext uri="{D42A27DB-BD31-4B8C-83A1-F6EECF244321}">
                <p14:modId xmlns:p14="http://schemas.microsoft.com/office/powerpoint/2010/main" val="859887287"/>
              </p:ext>
            </p:extLst>
          </p:nvPr>
        </p:nvGraphicFramePr>
        <p:xfrm>
          <a:off x="647700" y="1163540"/>
          <a:ext cx="10791825" cy="4754880"/>
        </p:xfrm>
        <a:graphic>
          <a:graphicData uri="http://schemas.openxmlformats.org/drawingml/2006/table">
            <a:tbl>
              <a:tblPr firstRow="1" bandRow="1">
                <a:tableStyleId>{0E3FDE45-AF77-4B5C-9715-49D594BDF05E}</a:tableStyleId>
              </a:tblPr>
              <a:tblGrid>
                <a:gridCol w="10791825">
                  <a:extLst>
                    <a:ext uri="{9D8B030D-6E8A-4147-A177-3AD203B41FA5}">
                      <a16:colId xmlns:a16="http://schemas.microsoft.com/office/drawing/2014/main" val="378278009"/>
                    </a:ext>
                  </a:extLst>
                </a:gridCol>
              </a:tblGrid>
              <a:tr h="370840">
                <a:tc>
                  <a:txBody>
                    <a:bodyPr/>
                    <a:lstStyle/>
                    <a:p>
                      <a:pPr marL="0" indent="0">
                        <a:buFontTx/>
                        <a:buNone/>
                      </a:pPr>
                      <a:r>
                        <a:rPr lang="en-GB" dirty="0">
                          <a:solidFill>
                            <a:schemeClr val="tx1"/>
                          </a:solidFill>
                          <a:latin typeface="Montserrat" panose="00000500000000000000" pitchFamily="2" charset="0"/>
                        </a:rPr>
                        <a:t>1 Why does a writer include paraphrase?</a:t>
                      </a:r>
                    </a:p>
                    <a:p>
                      <a:pPr marL="0" indent="0">
                        <a:buFontTx/>
                        <a:buNone/>
                      </a:pPr>
                      <a:endParaRPr lang="en-GB" dirty="0">
                        <a:solidFill>
                          <a:schemeClr val="tx1"/>
                        </a:solidFill>
                        <a:latin typeface="Montserrat" panose="00000500000000000000" pitchFamily="2" charset="0"/>
                      </a:endParaRPr>
                    </a:p>
                    <a:p>
                      <a:pPr marL="0" indent="0">
                        <a:buFontTx/>
                        <a:buNone/>
                      </a:pPr>
                      <a:endParaRPr lang="en-GB" dirty="0">
                        <a:solidFill>
                          <a:schemeClr val="tx1"/>
                        </a:solidFill>
                        <a:latin typeface="Montserrat" panose="00000500000000000000" pitchFamily="2" charset="0"/>
                      </a:endParaRPr>
                    </a:p>
                    <a:p>
                      <a:pPr marL="0" indent="0">
                        <a:buFontTx/>
                        <a:buNone/>
                      </a:pPr>
                      <a:r>
                        <a:rPr lang="en-GB" dirty="0">
                          <a:solidFill>
                            <a:schemeClr val="tx1"/>
                          </a:solidFill>
                          <a:latin typeface="Montserrat" panose="00000500000000000000" pitchFamily="2" charset="0"/>
                        </a:rPr>
                        <a:t>2 Generally, is a good paraphrase </a:t>
                      </a:r>
                    </a:p>
                    <a:p>
                      <a:pPr marL="342900" indent="-342900">
                        <a:buFont typeface="+mj-lt"/>
                        <a:buAutoNum type="alphaLcParenR"/>
                      </a:pPr>
                      <a:r>
                        <a:rPr lang="en-GB" dirty="0">
                          <a:solidFill>
                            <a:schemeClr val="tx1"/>
                          </a:solidFill>
                          <a:latin typeface="Montserrat" panose="00000500000000000000" pitchFamily="2" charset="0"/>
                        </a:rPr>
                        <a:t>The same length as the original text?</a:t>
                      </a:r>
                    </a:p>
                    <a:p>
                      <a:pPr marL="342900" indent="-342900">
                        <a:buFont typeface="+mj-lt"/>
                        <a:buAutoNum type="alphaLcParenR"/>
                      </a:pPr>
                      <a:r>
                        <a:rPr lang="en-GB" dirty="0">
                          <a:solidFill>
                            <a:schemeClr val="tx1"/>
                          </a:solidFill>
                          <a:latin typeface="Montserrat" panose="00000500000000000000" pitchFamily="2" charset="0"/>
                        </a:rPr>
                        <a:t>Shorter than the original text?</a:t>
                      </a:r>
                    </a:p>
                    <a:p>
                      <a:pPr marL="342900" indent="-342900">
                        <a:buFont typeface="+mj-lt"/>
                        <a:buAutoNum type="alphaLcParenR"/>
                      </a:pPr>
                      <a:r>
                        <a:rPr lang="en-GB" dirty="0">
                          <a:solidFill>
                            <a:schemeClr val="tx1"/>
                          </a:solidFill>
                          <a:latin typeface="Montserrat" panose="00000500000000000000" pitchFamily="2" charset="0"/>
                        </a:rPr>
                        <a:t>Longer than the original text? </a:t>
                      </a:r>
                    </a:p>
                    <a:p>
                      <a:pPr marL="0" indent="0">
                        <a:buFont typeface="+mj-lt"/>
                        <a:buNone/>
                      </a:pPr>
                      <a:r>
                        <a:rPr lang="en-GB" dirty="0">
                          <a:solidFill>
                            <a:schemeClr val="tx1"/>
                          </a:solidFill>
                          <a:latin typeface="Montserrat" panose="00000500000000000000" pitchFamily="2" charset="0"/>
                        </a:rPr>
                        <a:t>Why?</a:t>
                      </a:r>
                    </a:p>
                    <a:p>
                      <a:pPr marL="0" indent="0">
                        <a:buFont typeface="+mj-lt"/>
                        <a:buNone/>
                      </a:pPr>
                      <a:endParaRPr lang="en-GB" dirty="0">
                        <a:solidFill>
                          <a:schemeClr val="tx1"/>
                        </a:solidFill>
                        <a:latin typeface="Montserrat" panose="00000500000000000000" pitchFamily="2" charset="0"/>
                      </a:endParaRPr>
                    </a:p>
                    <a:p>
                      <a:pPr marL="0" indent="0">
                        <a:buFontTx/>
                        <a:buNone/>
                      </a:pPr>
                      <a:endParaRPr lang="en-GB" dirty="0">
                        <a:solidFill>
                          <a:schemeClr val="tx1"/>
                        </a:solidFill>
                        <a:latin typeface="Montserrat" panose="00000500000000000000" pitchFamily="2" charset="0"/>
                      </a:endParaRPr>
                    </a:p>
                    <a:p>
                      <a:pPr marL="0" indent="0">
                        <a:buFontTx/>
                        <a:buNone/>
                      </a:pPr>
                      <a:r>
                        <a:rPr lang="en-GB" dirty="0">
                          <a:solidFill>
                            <a:schemeClr val="tx1"/>
                          </a:solidFill>
                          <a:latin typeface="Montserrat" panose="00000500000000000000" pitchFamily="2" charset="0"/>
                        </a:rPr>
                        <a:t>3 Is it helpful to use any of these in constructing a paraphrase:</a:t>
                      </a:r>
                    </a:p>
                    <a:p>
                      <a:pPr marL="342900" indent="-342900">
                        <a:buFont typeface="+mj-lt"/>
                        <a:buAutoNum type="alphaLcParenR"/>
                      </a:pPr>
                      <a:r>
                        <a:rPr lang="en-GB" dirty="0">
                          <a:solidFill>
                            <a:schemeClr val="tx1"/>
                          </a:solidFill>
                          <a:latin typeface="Montserrat" panose="00000500000000000000" pitchFamily="2" charset="0"/>
                        </a:rPr>
                        <a:t>A thesaurus or dictionary</a:t>
                      </a:r>
                    </a:p>
                    <a:p>
                      <a:pPr marL="342900" indent="-342900">
                        <a:buFont typeface="+mj-lt"/>
                        <a:buAutoNum type="alphaLcParenR"/>
                      </a:pPr>
                      <a:r>
                        <a:rPr lang="en-GB" dirty="0">
                          <a:solidFill>
                            <a:schemeClr val="tx1"/>
                          </a:solidFill>
                          <a:latin typeface="Montserrat" panose="00000500000000000000" pitchFamily="2" charset="0"/>
                        </a:rPr>
                        <a:t>A tool like Google Translate</a:t>
                      </a:r>
                    </a:p>
                    <a:p>
                      <a:pPr marL="342900" indent="-342900">
                        <a:buFont typeface="+mj-lt"/>
                        <a:buAutoNum type="alphaLcParenR"/>
                      </a:pPr>
                      <a:r>
                        <a:rPr lang="en-GB" dirty="0">
                          <a:solidFill>
                            <a:schemeClr val="tx1"/>
                          </a:solidFill>
                          <a:latin typeface="Montserrat" panose="00000500000000000000" pitchFamily="2" charset="0"/>
                        </a:rPr>
                        <a:t>A tool like Grammarly GO AI-powered writing assistant / MS Editor. </a:t>
                      </a:r>
                    </a:p>
                    <a:p>
                      <a:pPr marL="0" indent="0">
                        <a:buFontTx/>
                        <a:buNone/>
                      </a:pPr>
                      <a:r>
                        <a:rPr lang="en-GB" dirty="0">
                          <a:solidFill>
                            <a:schemeClr val="tx1"/>
                          </a:solidFill>
                          <a:latin typeface="Montserrat" panose="00000500000000000000" pitchFamily="2" charset="0"/>
                        </a:rPr>
                        <a:t>Why / Why not?</a:t>
                      </a:r>
                    </a:p>
                    <a:p>
                      <a:pPr marL="285750" indent="-285750">
                        <a:buFontTx/>
                        <a:buChar char="-"/>
                      </a:pPr>
                      <a:endParaRPr lang="en-GB" dirty="0">
                        <a:solidFill>
                          <a:schemeClr val="tx1"/>
                        </a:solidFill>
                        <a:latin typeface="Montserrat" panose="00000500000000000000" pitchFamily="2" charset="0"/>
                      </a:endParaRPr>
                    </a:p>
                    <a:p>
                      <a:pPr marL="0" indent="0">
                        <a:buFontTx/>
                        <a:buNone/>
                      </a:pPr>
                      <a:r>
                        <a:rPr lang="en-GB" dirty="0">
                          <a:solidFill>
                            <a:schemeClr val="tx1"/>
                          </a:solidFill>
                          <a:latin typeface="Montserrat" panose="00000500000000000000" pitchFamily="2" charset="0"/>
                        </a:rPr>
                        <a:t>Is this relevant to your own writing?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5041441"/>
                  </a:ext>
                </a:extLst>
              </a:tr>
            </a:tbl>
          </a:graphicData>
        </a:graphic>
      </p:graphicFrame>
    </p:spTree>
    <p:extLst>
      <p:ext uri="{BB962C8B-B14F-4D97-AF65-F5344CB8AC3E}">
        <p14:creationId xmlns:p14="http://schemas.microsoft.com/office/powerpoint/2010/main" val="2812693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pic>
        <p:nvPicPr>
          <p:cNvPr id="2" name="Graphic 29">
            <a:extLst>
              <a:ext uri="{FF2B5EF4-FFF2-40B4-BE49-F238E27FC236}">
                <a16:creationId xmlns:a16="http://schemas.microsoft.com/office/drawing/2014/main" id="{630002D8-A85C-4601-9D5A-443E73F1F3C5}"/>
              </a:ext>
            </a:extLst>
          </p:cNvPr>
          <p:cNvPicPr>
            <a:picLocks noChangeAspect="1"/>
          </p:cNvPicPr>
          <p:nvPr/>
        </p:nvPicPr>
        <p:blipFill>
          <a:blip r:embed="rId3"/>
          <a:stretch>
            <a:fillRect/>
          </a:stretch>
        </p:blipFill>
        <p:spPr>
          <a:xfrm>
            <a:off x="238502" y="302474"/>
            <a:ext cx="960376" cy="664384"/>
          </a:xfrm>
          <a:prstGeom prst="rect">
            <a:avLst/>
          </a:prstGeom>
          <a:noFill/>
          <a:ln cap="flat">
            <a:noFill/>
          </a:ln>
        </p:spPr>
      </p:pic>
      <p:sp>
        <p:nvSpPr>
          <p:cNvPr id="3" name="Text Placeholder 4">
            <a:extLst>
              <a:ext uri="{FF2B5EF4-FFF2-40B4-BE49-F238E27FC236}">
                <a16:creationId xmlns:a16="http://schemas.microsoft.com/office/drawing/2014/main" id="{59F3E314-B3E4-4595-87B6-2295E7637452}"/>
              </a:ext>
            </a:extLst>
          </p:cNvPr>
          <p:cNvSpPr txBox="1"/>
          <p:nvPr/>
        </p:nvSpPr>
        <p:spPr>
          <a:xfrm>
            <a:off x="1286060" y="21110"/>
            <a:ext cx="9165631" cy="1142430"/>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3200" dirty="0">
                <a:solidFill>
                  <a:srgbClr val="000000"/>
                </a:solidFill>
                <a:latin typeface="Krana Fat B" panose="00000B00000000000000" pitchFamily="50" charset="0"/>
              </a:rPr>
              <a:t>Aspect 5: Making every word count</a:t>
            </a:r>
            <a:endParaRPr lang="en-GB" sz="3200" b="0" i="0" u="none" strike="noStrike" kern="1200" cap="none" spc="0" baseline="0" dirty="0">
              <a:solidFill>
                <a:srgbClr val="000000"/>
              </a:solidFill>
              <a:uFillTx/>
              <a:latin typeface="Krana Fat B" panose="00000B00000000000000" pitchFamily="50" charset="0"/>
            </a:endParaRPr>
          </a:p>
        </p:txBody>
      </p:sp>
      <p:sp>
        <p:nvSpPr>
          <p:cNvPr id="6" name="Rectangle 5">
            <a:extLst>
              <a:ext uri="{FF2B5EF4-FFF2-40B4-BE49-F238E27FC236}">
                <a16:creationId xmlns:a16="http://schemas.microsoft.com/office/drawing/2014/main" id="{48C830CB-03F2-4B83-A4D1-08A07C4CA854}"/>
              </a:ext>
            </a:extLst>
          </p:cNvPr>
          <p:cNvSpPr/>
          <p:nvPr/>
        </p:nvSpPr>
        <p:spPr>
          <a:xfrm>
            <a:off x="9939921" y="260503"/>
            <a:ext cx="1939954" cy="369335"/>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1" i="0" u="none" strike="noStrike" kern="1200" cap="none" spc="0" baseline="0">
                <a:solidFill>
                  <a:srgbClr val="F3622C"/>
                </a:solidFill>
                <a:uFillTx/>
                <a:latin typeface="Montserrat" pitchFamily="2"/>
              </a:rPr>
              <a:t>The ACE Team</a:t>
            </a:r>
            <a:endParaRPr lang="en-GB" sz="1800" b="1" i="0" u="none" strike="noStrike" kern="1200" cap="none" spc="0" baseline="0">
              <a:solidFill>
                <a:srgbClr val="000000"/>
              </a:solidFill>
              <a:uFillTx/>
              <a:latin typeface="Calibri"/>
            </a:endParaRPr>
          </a:p>
        </p:txBody>
      </p:sp>
      <p:sp>
        <p:nvSpPr>
          <p:cNvPr id="7" name="Slide Number Placeholder 1">
            <a:extLst>
              <a:ext uri="{FF2B5EF4-FFF2-40B4-BE49-F238E27FC236}">
                <a16:creationId xmlns:a16="http://schemas.microsoft.com/office/drawing/2014/main" id="{74DAC752-D410-4CA0-9116-874D4EEE625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BA9698A-DD2D-4A59-AAAA-69C6E1ED352F}" type="slidenum">
              <a:rPr/>
              <a:t>16</a:t>
            </a:fld>
            <a:endParaRPr lang="en-GB" sz="1200" b="0" i="0" u="none" strike="noStrike" kern="1200" cap="none" spc="0" baseline="0">
              <a:solidFill>
                <a:srgbClr val="898989"/>
              </a:solidFill>
              <a:uFillTx/>
              <a:latin typeface="Calibri"/>
            </a:endParaRPr>
          </a:p>
        </p:txBody>
      </p:sp>
      <p:graphicFrame>
        <p:nvGraphicFramePr>
          <p:cNvPr id="8" name="Table 8">
            <a:extLst>
              <a:ext uri="{FF2B5EF4-FFF2-40B4-BE49-F238E27FC236}">
                <a16:creationId xmlns:a16="http://schemas.microsoft.com/office/drawing/2014/main" id="{F9120989-61A3-D895-F25A-5A0F8B50F7FB}"/>
              </a:ext>
            </a:extLst>
          </p:cNvPr>
          <p:cNvGraphicFramePr>
            <a:graphicFrameLocks noGrp="1"/>
          </p:cNvGraphicFramePr>
          <p:nvPr>
            <p:extLst>
              <p:ext uri="{D42A27DB-BD31-4B8C-83A1-F6EECF244321}">
                <p14:modId xmlns:p14="http://schemas.microsoft.com/office/powerpoint/2010/main" val="293355511"/>
              </p:ext>
            </p:extLst>
          </p:nvPr>
        </p:nvGraphicFramePr>
        <p:xfrm>
          <a:off x="485776" y="1052831"/>
          <a:ext cx="10868028" cy="5029200"/>
        </p:xfrm>
        <a:graphic>
          <a:graphicData uri="http://schemas.openxmlformats.org/drawingml/2006/table">
            <a:tbl>
              <a:tblPr firstRow="1" bandRow="1">
                <a:tableStyleId>{0E3FDE45-AF77-4B5C-9715-49D594BDF05E}</a:tableStyleId>
              </a:tblPr>
              <a:tblGrid>
                <a:gridCol w="10868028">
                  <a:extLst>
                    <a:ext uri="{9D8B030D-6E8A-4147-A177-3AD203B41FA5}">
                      <a16:colId xmlns:a16="http://schemas.microsoft.com/office/drawing/2014/main" val="378278009"/>
                    </a:ext>
                  </a:extLst>
                </a:gridCol>
              </a:tblGrid>
              <a:tr h="4843144">
                <a:tc>
                  <a:txBody>
                    <a:bodyPr/>
                    <a:lstStyle/>
                    <a:p>
                      <a:pPr marL="0" indent="0">
                        <a:buFontTx/>
                        <a:buNone/>
                      </a:pPr>
                      <a:r>
                        <a:rPr lang="en-GB" dirty="0">
                          <a:solidFill>
                            <a:schemeClr val="tx1"/>
                          </a:solidFill>
                          <a:latin typeface="Montserrat" panose="00000500000000000000" pitchFamily="2" charset="0"/>
                        </a:rPr>
                        <a:t>How do these examples differ? Which do you prefer? Why? </a:t>
                      </a:r>
                    </a:p>
                    <a:p>
                      <a:pPr marL="0" indent="0">
                        <a:buFontTx/>
                        <a:buNone/>
                      </a:pPr>
                      <a:endParaRPr lang="en-GB" dirty="0">
                        <a:solidFill>
                          <a:schemeClr val="tx1"/>
                        </a:solidFill>
                        <a:latin typeface="Montserrat" panose="00000500000000000000" pitchFamily="2" charset="0"/>
                      </a:endParaRPr>
                    </a:p>
                    <a:p>
                      <a:pPr marL="0" indent="0">
                        <a:buFontTx/>
                        <a:buNone/>
                      </a:pPr>
                      <a:r>
                        <a:rPr lang="en-GB" dirty="0">
                          <a:solidFill>
                            <a:schemeClr val="tx1"/>
                          </a:solidFill>
                          <a:latin typeface="Montserrat" panose="00000500000000000000" pitchFamily="2" charset="0"/>
                        </a:rPr>
                        <a:t>1 X’s (2018) theory argues that learning is almost entirely a process within the individual, involving cognitive processes and the creation of associations between what the person  already knows and the new information or skill. This theory proposes highly personalised learning, based on constant assessment of the individual’s current stage. It therefore sees online learning as a convenient tool and its continued use following the pandemic as potentially beneficial.</a:t>
                      </a:r>
                    </a:p>
                    <a:p>
                      <a:pPr marL="0" indent="0">
                        <a:buFontTx/>
                        <a:buNone/>
                      </a:pPr>
                      <a:endParaRPr lang="en-GB" dirty="0">
                        <a:solidFill>
                          <a:schemeClr val="tx1"/>
                        </a:solidFill>
                        <a:latin typeface="Montserrat" panose="00000500000000000000" pitchFamily="2" charset="0"/>
                      </a:endParaRPr>
                    </a:p>
                    <a:p>
                      <a:pPr marL="0" indent="0">
                        <a:buFontTx/>
                        <a:buNone/>
                      </a:pPr>
                      <a:r>
                        <a:rPr lang="en-GB" dirty="0">
                          <a:solidFill>
                            <a:schemeClr val="tx1"/>
                          </a:solidFill>
                          <a:latin typeface="Montserrat" panose="00000500000000000000" pitchFamily="2" charset="0"/>
                        </a:rPr>
                        <a:t>2 According to X’s (2018) theory, the shift to online learning prompted by the pandemic would have been beneficial, provided that the learning programmes and resources used were highly personalised to the individual’s current stage.</a:t>
                      </a:r>
                    </a:p>
                    <a:p>
                      <a:pPr marL="0" indent="0">
                        <a:buFontTx/>
                        <a:buNone/>
                      </a:pPr>
                      <a:endParaRPr lang="en-GB" dirty="0">
                        <a:solidFill>
                          <a:schemeClr val="tx1"/>
                        </a:solidFill>
                        <a:latin typeface="Montserrat" panose="00000500000000000000" pitchFamily="2" charset="0"/>
                      </a:endParaRPr>
                    </a:p>
                    <a:p>
                      <a:pPr marL="0" indent="0">
                        <a:buFontTx/>
                        <a:buNone/>
                      </a:pPr>
                      <a:r>
                        <a:rPr lang="en-GB" dirty="0">
                          <a:solidFill>
                            <a:schemeClr val="tx1"/>
                          </a:solidFill>
                          <a:latin typeface="Montserrat" panose="00000500000000000000" pitchFamily="2" charset="0"/>
                        </a:rPr>
                        <a:t>3 The strong focus on the individual in X’s (2018) theory of learning does not take account of recent findings such as G and H (2023), confirming the value of collaboration for developing understanding.  </a:t>
                      </a:r>
                    </a:p>
                    <a:p>
                      <a:pPr marL="0" indent="0">
                        <a:buFontTx/>
                        <a:buNone/>
                      </a:pPr>
                      <a:endParaRPr lang="en-GB" dirty="0">
                        <a:solidFill>
                          <a:schemeClr val="tx1"/>
                        </a:solidFill>
                        <a:latin typeface="Montserrat" panose="00000500000000000000" pitchFamily="2" charset="0"/>
                      </a:endParaRPr>
                    </a:p>
                    <a:p>
                      <a:pPr marL="0" indent="0">
                        <a:buFontTx/>
                        <a:buNone/>
                      </a:pPr>
                      <a:r>
                        <a:rPr lang="en-GB" dirty="0">
                          <a:solidFill>
                            <a:schemeClr val="tx1"/>
                          </a:solidFill>
                          <a:latin typeface="Montserrat" panose="00000500000000000000" pitchFamily="2" charset="0"/>
                        </a:rPr>
                        <a:t>Is this relevant to your own writing?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5041441"/>
                  </a:ext>
                </a:extLst>
              </a:tr>
            </a:tbl>
          </a:graphicData>
        </a:graphic>
      </p:graphicFrame>
    </p:spTree>
    <p:extLst>
      <p:ext uri="{BB962C8B-B14F-4D97-AF65-F5344CB8AC3E}">
        <p14:creationId xmlns:p14="http://schemas.microsoft.com/office/powerpoint/2010/main" val="382399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pic>
        <p:nvPicPr>
          <p:cNvPr id="2" name="Graphic 29">
            <a:extLst>
              <a:ext uri="{FF2B5EF4-FFF2-40B4-BE49-F238E27FC236}">
                <a16:creationId xmlns:a16="http://schemas.microsoft.com/office/drawing/2014/main" id="{287E10AC-3A82-4A41-8858-96E3FD2374C7}"/>
              </a:ext>
            </a:extLst>
          </p:cNvPr>
          <p:cNvPicPr>
            <a:picLocks noChangeAspect="1"/>
          </p:cNvPicPr>
          <p:nvPr/>
        </p:nvPicPr>
        <p:blipFill>
          <a:blip r:embed="rId3"/>
          <a:stretch>
            <a:fillRect/>
          </a:stretch>
        </p:blipFill>
        <p:spPr>
          <a:xfrm>
            <a:off x="238502" y="302474"/>
            <a:ext cx="960376" cy="664384"/>
          </a:xfrm>
          <a:prstGeom prst="rect">
            <a:avLst/>
          </a:prstGeom>
          <a:noFill/>
          <a:ln cap="flat">
            <a:noFill/>
          </a:ln>
        </p:spPr>
      </p:pic>
      <p:sp>
        <p:nvSpPr>
          <p:cNvPr id="4" name="Text Placeholder 4">
            <a:extLst>
              <a:ext uri="{FF2B5EF4-FFF2-40B4-BE49-F238E27FC236}">
                <a16:creationId xmlns:a16="http://schemas.microsoft.com/office/drawing/2014/main" id="{CBAABDB4-B516-4338-8A40-E961CFF82272}"/>
              </a:ext>
            </a:extLst>
          </p:cNvPr>
          <p:cNvSpPr txBox="1"/>
          <p:nvPr/>
        </p:nvSpPr>
        <p:spPr>
          <a:xfrm>
            <a:off x="1702082" y="136986"/>
            <a:ext cx="8042806" cy="1251082"/>
          </a:xfrm>
          <a:prstGeom prst="rect">
            <a:avLst/>
          </a:prstGeom>
          <a:noFill/>
          <a:ln cap="flat">
            <a:noFill/>
          </a:ln>
        </p:spPr>
        <p:txBody>
          <a:bodyPr vert="horz" wrap="square" lIns="91440" tIns="45720" rIns="91440" bIns="45720" anchor="ctr" anchorCtr="0" compatLnSpc="1">
            <a:noAutofit/>
          </a:bodyPr>
          <a:lstStyle/>
          <a:p>
            <a:pPr marL="0" marR="0" lvl="1" indent="0" algn="l" defTabSz="914400" rtl="0" fontAlgn="auto" hangingPunct="1">
              <a:lnSpc>
                <a:spcPct val="100000"/>
              </a:lnSpc>
              <a:spcBef>
                <a:spcPts val="0"/>
              </a:spcBef>
              <a:spcAft>
                <a:spcPts val="1200"/>
              </a:spcAft>
              <a:buNone/>
              <a:tabLst/>
              <a:defRPr sz="1800" b="0" i="0" u="none" strike="noStrike" kern="0" cap="none" spc="0" baseline="0">
                <a:solidFill>
                  <a:srgbClr val="000000"/>
                </a:solidFill>
                <a:uFillTx/>
              </a:defRPr>
            </a:pPr>
            <a:endParaRPr lang="en-GB" sz="3200" b="1" i="0" u="none" strike="noStrike" kern="1200" cap="none" spc="0" baseline="0">
              <a:solidFill>
                <a:srgbClr val="000000"/>
              </a:solidFill>
              <a:uFillTx/>
              <a:latin typeface="Montserrat" pitchFamily="2"/>
            </a:endParaRPr>
          </a:p>
        </p:txBody>
      </p:sp>
      <p:sp>
        <p:nvSpPr>
          <p:cNvPr id="5" name="Rectangle 5">
            <a:extLst>
              <a:ext uri="{FF2B5EF4-FFF2-40B4-BE49-F238E27FC236}">
                <a16:creationId xmlns:a16="http://schemas.microsoft.com/office/drawing/2014/main" id="{A7E0CD13-B86D-4775-BC2F-4109CD6D07F3}"/>
              </a:ext>
            </a:extLst>
          </p:cNvPr>
          <p:cNvSpPr/>
          <p:nvPr/>
        </p:nvSpPr>
        <p:spPr>
          <a:xfrm>
            <a:off x="9939921" y="260503"/>
            <a:ext cx="1939954" cy="369335"/>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1" i="0" u="none" strike="noStrike" kern="1200" cap="none" spc="0" baseline="0">
                <a:solidFill>
                  <a:srgbClr val="F3622C"/>
                </a:solidFill>
                <a:uFillTx/>
                <a:latin typeface="Montserrat" pitchFamily="2"/>
              </a:rPr>
              <a:t>The ACE Team</a:t>
            </a:r>
            <a:endParaRPr lang="en-GB" sz="1800" b="1" i="0" u="none" strike="noStrike" kern="1200" cap="none" spc="0" baseline="0">
              <a:solidFill>
                <a:srgbClr val="000000"/>
              </a:solidFill>
              <a:uFillTx/>
              <a:latin typeface="Calibri"/>
            </a:endParaRPr>
          </a:p>
        </p:txBody>
      </p:sp>
      <p:sp>
        <p:nvSpPr>
          <p:cNvPr id="6" name="Slide Number Placeholder 1">
            <a:extLst>
              <a:ext uri="{FF2B5EF4-FFF2-40B4-BE49-F238E27FC236}">
                <a16:creationId xmlns:a16="http://schemas.microsoft.com/office/drawing/2014/main" id="{A44B9AB1-6E71-43A4-8747-6723E0D300AD}"/>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9791A59-F7AD-4190-AD3B-27DE8EF734F5}" type="slidenum">
              <a:rPr/>
              <a:t>17</a:t>
            </a:fld>
            <a:endParaRPr lang="en-GB" sz="1200" b="0" i="0" u="none" strike="noStrike" kern="1200" cap="none" spc="0" baseline="0">
              <a:solidFill>
                <a:srgbClr val="898989"/>
              </a:solidFill>
              <a:uFillTx/>
              <a:latin typeface="Calibri"/>
            </a:endParaRPr>
          </a:p>
        </p:txBody>
      </p:sp>
      <p:pic>
        <p:nvPicPr>
          <p:cNvPr id="7" name="Picture 2">
            <a:extLst>
              <a:ext uri="{FF2B5EF4-FFF2-40B4-BE49-F238E27FC236}">
                <a16:creationId xmlns:a16="http://schemas.microsoft.com/office/drawing/2014/main" id="{91B2074A-8D6F-487C-A092-3C854F2F64D9}"/>
              </a:ext>
            </a:extLst>
          </p:cNvPr>
          <p:cNvPicPr>
            <a:picLocks noChangeAspect="1"/>
          </p:cNvPicPr>
          <p:nvPr/>
        </p:nvPicPr>
        <p:blipFill>
          <a:blip r:embed="rId4"/>
          <a:stretch>
            <a:fillRect/>
          </a:stretch>
        </p:blipFill>
        <p:spPr>
          <a:xfrm>
            <a:off x="427954" y="1388068"/>
            <a:ext cx="1541848" cy="1541848"/>
          </a:xfrm>
          <a:prstGeom prst="rect">
            <a:avLst/>
          </a:prstGeom>
          <a:noFill/>
          <a:ln cap="flat">
            <a:noFill/>
          </a:ln>
        </p:spPr>
      </p:pic>
      <p:sp>
        <p:nvSpPr>
          <p:cNvPr id="8" name="TextBox 3">
            <a:extLst>
              <a:ext uri="{FF2B5EF4-FFF2-40B4-BE49-F238E27FC236}">
                <a16:creationId xmlns:a16="http://schemas.microsoft.com/office/drawing/2014/main" id="{B853A6AD-4021-4C33-913F-EEC0997337B3}"/>
              </a:ext>
            </a:extLst>
          </p:cNvPr>
          <p:cNvSpPr txBox="1"/>
          <p:nvPr/>
        </p:nvSpPr>
        <p:spPr>
          <a:xfrm>
            <a:off x="427954" y="3060099"/>
            <a:ext cx="1625360" cy="954107"/>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000000"/>
                </a:solidFill>
                <a:uFillTx/>
                <a:latin typeface="Montserrat" panose="00000500000000000000" pitchFamily="2" charset="0"/>
              </a:rPr>
              <a:t>Image of a person thinking (Cliparting.com, no date)  </a:t>
            </a:r>
          </a:p>
        </p:txBody>
      </p:sp>
      <p:sp>
        <p:nvSpPr>
          <p:cNvPr id="9" name="TextBox 8">
            <a:extLst>
              <a:ext uri="{FF2B5EF4-FFF2-40B4-BE49-F238E27FC236}">
                <a16:creationId xmlns:a16="http://schemas.microsoft.com/office/drawing/2014/main" id="{7D221CAD-F14E-481E-A535-67CBBBD50C31}"/>
              </a:ext>
            </a:extLst>
          </p:cNvPr>
          <p:cNvSpPr txBox="1"/>
          <p:nvPr/>
        </p:nvSpPr>
        <p:spPr>
          <a:xfrm>
            <a:off x="1608463" y="320527"/>
            <a:ext cx="9393121" cy="646331"/>
          </a:xfrm>
          <a:prstGeom prst="rect">
            <a:avLst/>
          </a:prstGeom>
          <a:noFill/>
          <a:ln cap="flat">
            <a:noFill/>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en-GB" sz="3600" b="0" i="0" u="none" strike="noStrike" kern="1200" cap="none" spc="0" baseline="0" dirty="0">
                <a:solidFill>
                  <a:srgbClr val="000000"/>
                </a:solidFill>
                <a:uFillTx/>
                <a:latin typeface="Krana Fat B" panose="00000B00000000000000" pitchFamily="50" charset="0"/>
              </a:rPr>
              <a:t>Reflection</a:t>
            </a:r>
            <a:endParaRPr lang="en-GB" b="0" i="0" u="none" strike="noStrike" kern="1200" cap="none" spc="0" baseline="0" dirty="0">
              <a:solidFill>
                <a:srgbClr val="000000"/>
              </a:solidFill>
              <a:uFillTx/>
              <a:latin typeface="Krana Fat B" panose="00000B00000000000000" pitchFamily="50" charset="0"/>
            </a:endParaRPr>
          </a:p>
        </p:txBody>
      </p:sp>
      <p:sp>
        <p:nvSpPr>
          <p:cNvPr id="10" name="Text Placeholder 4">
            <a:extLst>
              <a:ext uri="{FF2B5EF4-FFF2-40B4-BE49-F238E27FC236}">
                <a16:creationId xmlns:a16="http://schemas.microsoft.com/office/drawing/2014/main" id="{06E1FF53-C245-0768-45B7-0026514D934B}"/>
              </a:ext>
            </a:extLst>
          </p:cNvPr>
          <p:cNvSpPr txBox="1"/>
          <p:nvPr/>
        </p:nvSpPr>
        <p:spPr>
          <a:xfrm>
            <a:off x="2438400" y="3060099"/>
            <a:ext cx="9067800" cy="1541848"/>
          </a:xfrm>
          <a:prstGeom prst="rect">
            <a:avLst/>
          </a:prstGeom>
          <a:noFill/>
          <a:ln cap="flat">
            <a:noFill/>
          </a:ln>
        </p:spPr>
        <p:txBody>
          <a:bodyPr vert="horz" wrap="square" lIns="91440" tIns="45720" rIns="91440" bIns="45720" anchor="ctr" anchorCtr="0" compatLnSpc="1">
            <a:noAutofit/>
          </a:bodyPr>
          <a:lstStyle/>
          <a:p>
            <a:endParaRPr lang="en-GB" sz="1400" dirty="0">
              <a:solidFill>
                <a:schemeClr val="tx1"/>
              </a:solidFill>
              <a:latin typeface="Montserrat" panose="00000500000000000000" pitchFamily="2" charset="0"/>
            </a:endParaRPr>
          </a:p>
          <a:p>
            <a:pPr marL="285750" indent="-285750">
              <a:buFontTx/>
              <a:buChar char="-"/>
            </a:pPr>
            <a:endParaRPr lang="en-GB" sz="1400" dirty="0">
              <a:solidFill>
                <a:schemeClr val="tx1"/>
              </a:solidFill>
              <a:latin typeface="Montserrat" panose="00000500000000000000" pitchFamily="2" charset="0"/>
            </a:endParaRPr>
          </a:p>
          <a:p>
            <a:pPr marL="0" indent="0">
              <a:buFontTx/>
              <a:buNone/>
            </a:pPr>
            <a:r>
              <a:rPr lang="en-GB" dirty="0">
                <a:solidFill>
                  <a:schemeClr val="tx1"/>
                </a:solidFill>
                <a:latin typeface="Montserrat" panose="00000500000000000000" pitchFamily="2" charset="0"/>
              </a:rPr>
              <a:t>Organising and integrating the source material to create  a well-structured text with a sense of direction</a:t>
            </a:r>
          </a:p>
          <a:p>
            <a:pPr marL="0" indent="0">
              <a:buFontTx/>
              <a:buNone/>
            </a:pPr>
            <a:endParaRPr lang="en-GB" dirty="0">
              <a:solidFill>
                <a:schemeClr val="tx1"/>
              </a:solidFill>
              <a:latin typeface="Montserrat" panose="00000500000000000000" pitchFamily="2" charset="0"/>
            </a:endParaRPr>
          </a:p>
          <a:p>
            <a:pPr marL="0" indent="0">
              <a:buFontTx/>
              <a:buNone/>
            </a:pPr>
            <a:r>
              <a:rPr lang="en-GB" dirty="0">
                <a:solidFill>
                  <a:schemeClr val="tx1"/>
                </a:solidFill>
                <a:latin typeface="Montserrat" panose="00000500000000000000" pitchFamily="2" charset="0"/>
              </a:rPr>
              <a:t>Making it clear for the reader who is speaking at any time</a:t>
            </a:r>
          </a:p>
          <a:p>
            <a:pPr marL="0" indent="0">
              <a:buFontTx/>
              <a:buNone/>
            </a:pPr>
            <a:endParaRPr lang="en-GB" dirty="0">
              <a:solidFill>
                <a:schemeClr val="tx1"/>
              </a:solidFill>
              <a:latin typeface="Montserrat" panose="00000500000000000000" pitchFamily="2" charset="0"/>
            </a:endParaRPr>
          </a:p>
          <a:p>
            <a:pPr marL="0" indent="0">
              <a:buFontTx/>
              <a:buNone/>
            </a:pPr>
            <a:r>
              <a:rPr lang="en-GB" dirty="0">
                <a:solidFill>
                  <a:schemeClr val="tx1"/>
                </a:solidFill>
                <a:latin typeface="Montserrat" panose="00000500000000000000" pitchFamily="2" charset="0"/>
              </a:rPr>
              <a:t>Using the source material for different purposes and with varying stance</a:t>
            </a:r>
          </a:p>
          <a:p>
            <a:pPr marL="0" indent="0">
              <a:buFontTx/>
              <a:buNone/>
            </a:pPr>
            <a:endParaRPr lang="en-GB" dirty="0">
              <a:solidFill>
                <a:schemeClr val="tx1"/>
              </a:solidFill>
              <a:latin typeface="Montserrat" panose="00000500000000000000" pitchFamily="2" charset="0"/>
            </a:endParaRPr>
          </a:p>
          <a:p>
            <a:pPr marL="0" indent="0">
              <a:buFontTx/>
              <a:buNone/>
            </a:pPr>
            <a:r>
              <a:rPr lang="en-GB" dirty="0">
                <a:solidFill>
                  <a:schemeClr val="tx1"/>
                </a:solidFill>
                <a:latin typeface="Montserrat" panose="00000500000000000000" pitchFamily="2" charset="0"/>
              </a:rPr>
              <a:t>From source to text: Upholding scholarly standards: </a:t>
            </a:r>
          </a:p>
          <a:p>
            <a:pPr marL="0" indent="0">
              <a:buFontTx/>
              <a:buNone/>
            </a:pPr>
            <a:endParaRPr lang="en-GB" dirty="0">
              <a:solidFill>
                <a:schemeClr val="tx1"/>
              </a:solidFill>
              <a:latin typeface="Montserrat" panose="00000500000000000000" pitchFamily="2" charset="0"/>
            </a:endParaRPr>
          </a:p>
          <a:p>
            <a:pPr marL="0" indent="0">
              <a:buFontTx/>
              <a:buNone/>
            </a:pPr>
            <a:r>
              <a:rPr lang="en-GB" dirty="0">
                <a:solidFill>
                  <a:schemeClr val="tx1"/>
                </a:solidFill>
                <a:latin typeface="Montserrat" panose="00000500000000000000" pitchFamily="2" charset="0"/>
              </a:rPr>
              <a:t>Making every word count </a:t>
            </a:r>
          </a:p>
          <a:p>
            <a:pPr marL="0" indent="0">
              <a:buFontTx/>
              <a:buNone/>
            </a:pPr>
            <a:r>
              <a:rPr lang="en-GB" sz="1400" dirty="0">
                <a:solidFill>
                  <a:schemeClr val="tx1"/>
                </a:solidFill>
                <a:latin typeface="Montserrat" panose="00000500000000000000" pitchFamily="2" charset="0"/>
              </a:rPr>
              <a:t> </a:t>
            </a:r>
          </a:p>
          <a:p>
            <a:pPr marL="0" indent="0">
              <a:buFontTx/>
              <a:buNone/>
            </a:pPr>
            <a:endParaRPr lang="en-GB" sz="2000" b="1" dirty="0">
              <a:solidFill>
                <a:schemeClr val="tx1"/>
              </a:solidFill>
              <a:latin typeface="Montserrat" panose="00000500000000000000" pitchFamily="2" charset="0"/>
            </a:endParaRPr>
          </a:p>
          <a:p>
            <a:pPr marL="0" indent="0">
              <a:buFontTx/>
              <a:buNone/>
            </a:pPr>
            <a:r>
              <a:rPr lang="en-GB" sz="2000" b="1" dirty="0">
                <a:latin typeface="Montserrat" panose="00000500000000000000" pitchFamily="2" charset="0"/>
              </a:rPr>
              <a:t>T</a:t>
            </a:r>
            <a:r>
              <a:rPr lang="en-GB" sz="2000" b="1" dirty="0">
                <a:solidFill>
                  <a:schemeClr val="tx1"/>
                </a:solidFill>
                <a:latin typeface="Montserrat" panose="00000500000000000000" pitchFamily="2" charset="0"/>
              </a:rPr>
              <a:t>o what extent do you do these in your own writing? Is there any aspect you would like to work on? </a:t>
            </a:r>
          </a:p>
          <a:p>
            <a:pPr marL="0" indent="0">
              <a:buFontTx/>
              <a:buNone/>
            </a:pPr>
            <a:endParaRPr lang="en-GB" sz="2000" b="1" dirty="0">
              <a:latin typeface="Montserrat" panose="00000500000000000000" pitchFamily="2" charset="0"/>
            </a:endParaRPr>
          </a:p>
          <a:p>
            <a:pPr marL="0" indent="0">
              <a:buFontTx/>
              <a:buNone/>
            </a:pPr>
            <a:endParaRPr lang="en-GB" sz="2000" b="1" dirty="0">
              <a:solidFill>
                <a:schemeClr val="tx1"/>
              </a:solidFill>
              <a:latin typeface="Montserrat" panose="00000500000000000000" pitchFamily="2" charset="0"/>
            </a:endParaRPr>
          </a:p>
          <a:p>
            <a:pPr marL="0" indent="0">
              <a:buFontTx/>
              <a:buNone/>
            </a:pPr>
            <a:endParaRPr lang="en-GB" sz="2000" b="1" dirty="0">
              <a:latin typeface="Montserrat" panose="00000500000000000000" pitchFamily="2" charset="0"/>
            </a:endParaRPr>
          </a:p>
          <a:p>
            <a:pPr marL="0" indent="0">
              <a:buFontTx/>
              <a:buNone/>
            </a:pPr>
            <a:endParaRPr lang="en-GB" sz="2000" b="1" dirty="0">
              <a:solidFill>
                <a:schemeClr val="tx1"/>
              </a:solidFill>
              <a:latin typeface="Montserrat" panose="00000500000000000000" pitchFamily="2" charset="0"/>
            </a:endParaRPr>
          </a:p>
          <a:p>
            <a:pPr marL="0" indent="0">
              <a:buFontTx/>
              <a:buNone/>
            </a:pPr>
            <a:endParaRPr lang="en-GB" sz="2000" b="1" dirty="0">
              <a:latin typeface="Montserrat" panose="00000500000000000000" pitchFamily="2" charset="0"/>
            </a:endParaRPr>
          </a:p>
          <a:p>
            <a:pPr marL="0" indent="0">
              <a:buFontTx/>
              <a:buNone/>
            </a:pPr>
            <a:endParaRPr lang="en-GB" sz="2000" b="1" dirty="0">
              <a:solidFill>
                <a:schemeClr val="tx1"/>
              </a:solidFill>
              <a:latin typeface="Montserrat" panose="00000500000000000000" pitchFamily="2" charset="0"/>
            </a:endParaRPr>
          </a:p>
        </p:txBody>
      </p:sp>
    </p:spTree>
    <p:extLst>
      <p:ext uri="{BB962C8B-B14F-4D97-AF65-F5344CB8AC3E}">
        <p14:creationId xmlns:p14="http://schemas.microsoft.com/office/powerpoint/2010/main" val="3206291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B3C3BF-6A0F-47DA-BA59-73F3F7CA66BA}"/>
              </a:ext>
            </a:extLst>
          </p:cNvPr>
          <p:cNvSpPr txBox="1"/>
          <p:nvPr/>
        </p:nvSpPr>
        <p:spPr>
          <a:xfrm>
            <a:off x="1291345" y="292390"/>
            <a:ext cx="8783325" cy="730322"/>
          </a:xfrm>
          <a:prstGeom prst="rect">
            <a:avLst/>
          </a:prstGeom>
          <a:noFill/>
          <a:ln cap="flat">
            <a:noFill/>
          </a:ln>
        </p:spPr>
        <p:txBody>
          <a:bodyPr vert="horz" wrap="square" lIns="0" tIns="0" rIns="0" bIns="0" anchor="t" anchorCtr="0" compatLnSpc="1">
            <a:noAutofit/>
          </a:bodyPr>
          <a:lstStyle/>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en-GB" sz="3200" b="0" i="0" u="none" strike="noStrike" kern="1200" cap="none" spc="0" baseline="0" dirty="0">
                <a:solidFill>
                  <a:srgbClr val="000000"/>
                </a:solidFill>
                <a:uFillTx/>
                <a:latin typeface="Krana Fat B" panose="00000B00000000000000" pitchFamily="50" charset="0"/>
              </a:rPr>
              <a:t>What next?</a:t>
            </a:r>
          </a:p>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endParaRPr lang="en-GB" sz="3200" b="0" i="0" u="none" strike="noStrike" kern="1200" cap="none" spc="0" baseline="0" dirty="0">
              <a:solidFill>
                <a:srgbClr val="000000"/>
              </a:solidFill>
              <a:uFillTx/>
              <a:latin typeface="Krana Fat B" panose="00000B00000000000000" pitchFamily="50" charset="0"/>
            </a:endParaRPr>
          </a:p>
        </p:txBody>
      </p:sp>
      <p:pic>
        <p:nvPicPr>
          <p:cNvPr id="4" name="Graphic 29">
            <a:extLst>
              <a:ext uri="{FF2B5EF4-FFF2-40B4-BE49-F238E27FC236}">
                <a16:creationId xmlns:a16="http://schemas.microsoft.com/office/drawing/2014/main" id="{B0177157-E371-483A-9B78-5188893FE37F}"/>
              </a:ext>
            </a:extLst>
          </p:cNvPr>
          <p:cNvPicPr>
            <a:picLocks noChangeAspect="1"/>
          </p:cNvPicPr>
          <p:nvPr/>
        </p:nvPicPr>
        <p:blipFill>
          <a:blip r:embed="rId3"/>
          <a:stretch>
            <a:fillRect/>
          </a:stretch>
        </p:blipFill>
        <p:spPr>
          <a:xfrm>
            <a:off x="238502" y="302474"/>
            <a:ext cx="960376" cy="664384"/>
          </a:xfrm>
          <a:prstGeom prst="rect">
            <a:avLst/>
          </a:prstGeom>
          <a:noFill/>
          <a:ln cap="flat">
            <a:noFill/>
          </a:ln>
        </p:spPr>
      </p:pic>
      <p:sp>
        <p:nvSpPr>
          <p:cNvPr id="5" name="Rectangle 4">
            <a:extLst>
              <a:ext uri="{FF2B5EF4-FFF2-40B4-BE49-F238E27FC236}">
                <a16:creationId xmlns:a16="http://schemas.microsoft.com/office/drawing/2014/main" id="{459DCC60-332C-4FEE-89BB-EAD9F52D5069}"/>
              </a:ext>
            </a:extLst>
          </p:cNvPr>
          <p:cNvSpPr/>
          <p:nvPr/>
        </p:nvSpPr>
        <p:spPr>
          <a:xfrm>
            <a:off x="9939921" y="260503"/>
            <a:ext cx="1939954" cy="369335"/>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1" i="0" u="none" strike="noStrike" kern="1200" cap="none" spc="0" baseline="0">
                <a:solidFill>
                  <a:srgbClr val="F3622C"/>
                </a:solidFill>
                <a:uFillTx/>
                <a:latin typeface="Montserrat" pitchFamily="2"/>
              </a:rPr>
              <a:t>The ACE Team</a:t>
            </a:r>
            <a:endParaRPr lang="en-GB" sz="1800" b="1" i="0" u="none" strike="noStrike" kern="1200" cap="none" spc="0" baseline="0">
              <a:solidFill>
                <a:srgbClr val="000000"/>
              </a:solidFill>
              <a:uFillTx/>
              <a:latin typeface="Calibri"/>
            </a:endParaRPr>
          </a:p>
        </p:txBody>
      </p:sp>
      <p:sp>
        <p:nvSpPr>
          <p:cNvPr id="6" name="Slide Number Placeholder 1">
            <a:extLst>
              <a:ext uri="{FF2B5EF4-FFF2-40B4-BE49-F238E27FC236}">
                <a16:creationId xmlns:a16="http://schemas.microsoft.com/office/drawing/2014/main" id="{2A6EB666-1EA2-4E6F-AEDB-98F2EFA6CE19}"/>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B23BFBB-260C-44F6-884B-BCCB78EDC1E2}" type="slidenum">
              <a:rPr/>
              <a:t>18</a:t>
            </a:fld>
            <a:endParaRPr lang="en-GB" sz="1200" b="0" i="0" u="none" strike="noStrike" kern="1200" cap="none" spc="0" baseline="0">
              <a:solidFill>
                <a:srgbClr val="898989"/>
              </a:solidFill>
              <a:uFillTx/>
              <a:latin typeface="Calibri"/>
            </a:endParaRPr>
          </a:p>
        </p:txBody>
      </p:sp>
      <p:sp>
        <p:nvSpPr>
          <p:cNvPr id="9" name="TextBox 8">
            <a:extLst>
              <a:ext uri="{FF2B5EF4-FFF2-40B4-BE49-F238E27FC236}">
                <a16:creationId xmlns:a16="http://schemas.microsoft.com/office/drawing/2014/main" id="{33C872EF-A14F-44FE-9E30-11046C13736D}"/>
              </a:ext>
            </a:extLst>
          </p:cNvPr>
          <p:cNvSpPr txBox="1"/>
          <p:nvPr/>
        </p:nvSpPr>
        <p:spPr>
          <a:xfrm>
            <a:off x="473748" y="5296093"/>
            <a:ext cx="9217732" cy="369332"/>
          </a:xfrm>
          <a:prstGeom prst="rect">
            <a:avLst/>
          </a:prstGeom>
          <a:noFill/>
        </p:spPr>
        <p:txBody>
          <a:bodyPr wrap="square" rtlCol="0">
            <a:spAutoFit/>
          </a:bodyPr>
          <a:lstStyle/>
          <a:p>
            <a:r>
              <a:rPr lang="en-GB" dirty="0"/>
              <a:t> </a:t>
            </a:r>
          </a:p>
        </p:txBody>
      </p:sp>
      <p:sp>
        <p:nvSpPr>
          <p:cNvPr id="12" name="TextBox 11">
            <a:extLst>
              <a:ext uri="{FF2B5EF4-FFF2-40B4-BE49-F238E27FC236}">
                <a16:creationId xmlns:a16="http://schemas.microsoft.com/office/drawing/2014/main" id="{529C5E92-7CD7-4073-88B8-047CD98F72F6}"/>
              </a:ext>
            </a:extLst>
          </p:cNvPr>
          <p:cNvSpPr txBox="1"/>
          <p:nvPr/>
        </p:nvSpPr>
        <p:spPr>
          <a:xfrm>
            <a:off x="2570478" y="1054599"/>
            <a:ext cx="8783325" cy="3877985"/>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en-GB" sz="2400" dirty="0">
                <a:latin typeface="Montserrat" panose="00000500000000000000" pitchFamily="2" charset="0"/>
              </a:rPr>
              <a:t>Anything else that needs to be picked up another time? </a:t>
            </a:r>
          </a:p>
          <a:p>
            <a:pPr marL="342900" marR="0" lvl="1" indent="-342900" algn="l" defTabSz="914400" rtl="0" fontAlgn="auto" hangingPunct="1">
              <a:lnSpc>
                <a:spcPct val="100000"/>
              </a:lnSpc>
              <a:spcBef>
                <a:spcPts val="0"/>
              </a:spcBef>
              <a:spcAft>
                <a:spcPts val="1200"/>
              </a:spcAft>
              <a:buSzPct val="125000"/>
              <a:buFont typeface="Wingdings" panose="05000000000000000000" pitchFamily="2" charset="2"/>
              <a:buChar char="§"/>
              <a:tabLst/>
              <a:defRPr sz="1800" b="0" i="0" u="none" strike="noStrike" kern="0" cap="none" spc="0" baseline="0">
                <a:solidFill>
                  <a:srgbClr val="000000"/>
                </a:solidFill>
                <a:uFillTx/>
              </a:defRPr>
            </a:pPr>
            <a:r>
              <a:rPr lang="en-GB" sz="2400" dirty="0">
                <a:solidFill>
                  <a:srgbClr val="000000"/>
                </a:solidFill>
                <a:latin typeface="Montserrat" panose="00000500000000000000" pitchFamily="2" charset="0"/>
              </a:rPr>
              <a:t>A follow-up drop-in session or </a:t>
            </a:r>
            <a:r>
              <a:rPr lang="en-GB" sz="2400" dirty="0">
                <a:latin typeface="Montserrat" panose="00000500000000000000" pitchFamily="2" charset="0"/>
              </a:rPr>
              <a:t>tutorial?</a:t>
            </a:r>
          </a:p>
          <a:p>
            <a:pPr marL="342900" marR="0" lvl="1" indent="-342900" algn="l" defTabSz="914400" rtl="0" fontAlgn="auto" hangingPunct="1">
              <a:lnSpc>
                <a:spcPct val="100000"/>
              </a:lnSpc>
              <a:spcBef>
                <a:spcPts val="0"/>
              </a:spcBef>
              <a:spcAft>
                <a:spcPts val="1200"/>
              </a:spcAft>
              <a:buSzPct val="125000"/>
              <a:buFont typeface="Wingdings" panose="05000000000000000000" pitchFamily="2" charset="2"/>
              <a:buChar char="§"/>
              <a:tabLst/>
              <a:defRPr sz="1800" b="0" i="0" u="none" strike="noStrike" kern="0" cap="none" spc="0" baseline="0">
                <a:solidFill>
                  <a:srgbClr val="000000"/>
                </a:solidFill>
                <a:uFillTx/>
              </a:defRPr>
            </a:pPr>
            <a:r>
              <a:rPr lang="en-GB" sz="2400" dirty="0">
                <a:latin typeface="Montserrat" panose="00000500000000000000" pitchFamily="2" charset="0"/>
              </a:rPr>
              <a:t>ACE resources on </a:t>
            </a:r>
            <a:r>
              <a:rPr lang="en-GB" sz="2400" i="1" dirty="0">
                <a:latin typeface="Montserrat" panose="00000500000000000000" pitchFamily="2" charset="0"/>
              </a:rPr>
              <a:t>Writing assignments </a:t>
            </a:r>
            <a:r>
              <a:rPr lang="en-GB" sz="2400" dirty="0">
                <a:latin typeface="Montserrat" panose="00000500000000000000" pitchFamily="2" charset="0"/>
              </a:rPr>
              <a:t>– </a:t>
            </a:r>
            <a:r>
              <a:rPr lang="en-GB" sz="2400" i="1" dirty="0">
                <a:latin typeface="Montserrat" panose="00000500000000000000" pitchFamily="2" charset="0"/>
              </a:rPr>
              <a:t>Being a critical academic</a:t>
            </a:r>
          </a:p>
          <a:p>
            <a:pPr marL="342900" marR="0" lvl="1" indent="-342900" algn="l" defTabSz="914400" rtl="0" fontAlgn="auto" hangingPunct="1">
              <a:lnSpc>
                <a:spcPct val="100000"/>
              </a:lnSpc>
              <a:spcBef>
                <a:spcPts val="0"/>
              </a:spcBef>
              <a:spcAft>
                <a:spcPts val="1200"/>
              </a:spcAft>
              <a:buSzPct val="125000"/>
              <a:buFont typeface="Wingdings" panose="05000000000000000000" pitchFamily="2" charset="2"/>
              <a:buChar char="§"/>
              <a:tabLst/>
              <a:defRPr sz="1800" b="0" i="0" u="none" strike="noStrike" kern="0" cap="none" spc="0" baseline="0">
                <a:solidFill>
                  <a:srgbClr val="000000"/>
                </a:solidFill>
                <a:uFillTx/>
              </a:defRPr>
            </a:pPr>
            <a:r>
              <a:rPr lang="en-GB" sz="2400" dirty="0">
                <a:solidFill>
                  <a:srgbClr val="000000"/>
                </a:solidFill>
                <a:latin typeface="Montserrat" panose="00000500000000000000" pitchFamily="2" charset="0"/>
              </a:rPr>
              <a:t>University of Manchester Academic </a:t>
            </a:r>
            <a:r>
              <a:rPr lang="en-GB" sz="2400" dirty="0" err="1">
                <a:solidFill>
                  <a:srgbClr val="000000"/>
                </a:solidFill>
                <a:latin typeface="Montserrat" panose="00000500000000000000" pitchFamily="2" charset="0"/>
              </a:rPr>
              <a:t>Phrasebank</a:t>
            </a:r>
            <a:r>
              <a:rPr lang="en-GB" sz="2400" dirty="0">
                <a:solidFill>
                  <a:srgbClr val="000000"/>
                </a:solidFill>
                <a:latin typeface="Montserrat" panose="00000500000000000000" pitchFamily="2" charset="0"/>
              </a:rPr>
              <a:t> (see ref list)</a:t>
            </a:r>
          </a:p>
          <a:p>
            <a:pPr marL="342900" marR="0" lvl="1" indent="-342900" algn="l" defTabSz="914400" rtl="0" fontAlgn="auto" hangingPunct="1">
              <a:lnSpc>
                <a:spcPct val="100000"/>
              </a:lnSpc>
              <a:spcBef>
                <a:spcPts val="0"/>
              </a:spcBef>
              <a:spcAft>
                <a:spcPts val="1200"/>
              </a:spcAft>
              <a:buSzPct val="125000"/>
              <a:buFont typeface="Wingdings" panose="05000000000000000000" pitchFamily="2" charset="2"/>
              <a:buChar char="§"/>
              <a:tabLst/>
              <a:defRPr sz="1800" b="0" i="0" u="none" strike="noStrike" kern="0" cap="none" spc="0" baseline="0">
                <a:solidFill>
                  <a:srgbClr val="000000"/>
                </a:solidFill>
                <a:uFillTx/>
              </a:defRPr>
            </a:pPr>
            <a:r>
              <a:rPr lang="en-GB" sz="2400" dirty="0">
                <a:solidFill>
                  <a:srgbClr val="000000"/>
                </a:solidFill>
                <a:latin typeface="Montserrat" panose="00000500000000000000" pitchFamily="2" charset="0"/>
              </a:rPr>
              <a:t> </a:t>
            </a:r>
            <a:r>
              <a:rPr lang="en-GB" sz="2400" dirty="0">
                <a:solidFill>
                  <a:srgbClr val="000000"/>
                </a:solidFill>
                <a:latin typeface="Montserrat" pitchFamily="2"/>
              </a:rPr>
              <a:t>Article on writer’s voice – Robbins, 2016 (see ref list)</a:t>
            </a:r>
            <a:endParaRPr lang="en-GB" sz="2400" dirty="0">
              <a:solidFill>
                <a:srgbClr val="FF0000"/>
              </a:solidFill>
              <a:latin typeface="Montserrat" panose="00000500000000000000" pitchFamily="2" charset="0"/>
            </a:endParaRPr>
          </a:p>
        </p:txBody>
      </p:sp>
      <p:pic>
        <p:nvPicPr>
          <p:cNvPr id="3" name="Picture 32" descr="Yellow QA arrow" title="QA arrow">
            <a:extLst>
              <a:ext uri="{FF2B5EF4-FFF2-40B4-BE49-F238E27FC236}">
                <a16:creationId xmlns:a16="http://schemas.microsoft.com/office/drawing/2014/main" id="{87DF2F84-B10A-9AB8-6453-5BCB3ACAA64F}"/>
              </a:ext>
            </a:extLst>
          </p:cNvPr>
          <p:cNvPicPr>
            <a:picLocks noChangeAspect="1"/>
          </p:cNvPicPr>
          <p:nvPr/>
        </p:nvPicPr>
        <p:blipFill>
          <a:blip r:embed="rId4"/>
          <a:stretch>
            <a:fillRect/>
          </a:stretch>
        </p:blipFill>
        <p:spPr>
          <a:xfrm>
            <a:off x="66675" y="2519276"/>
            <a:ext cx="2066925" cy="909724"/>
          </a:xfrm>
          <a:prstGeom prst="rect">
            <a:avLst/>
          </a:prstGeom>
          <a:noFill/>
          <a:ln cap="flat">
            <a:noFill/>
          </a:ln>
        </p:spPr>
      </p:pic>
    </p:spTree>
    <p:extLst>
      <p:ext uri="{BB962C8B-B14F-4D97-AF65-F5344CB8AC3E}">
        <p14:creationId xmlns:p14="http://schemas.microsoft.com/office/powerpoint/2010/main" val="3291273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Slide102">
    <p:bg>
      <p:bgPr>
        <a:solidFill>
          <a:srgbClr val="FEF6F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97ADA-DD39-4BD4-875E-D84041CFA11F}"/>
              </a:ext>
            </a:extLst>
          </p:cNvPr>
          <p:cNvSpPr txBox="1">
            <a:spLocks noGrp="1"/>
          </p:cNvSpPr>
          <p:nvPr>
            <p:ph type="title"/>
          </p:nvPr>
        </p:nvSpPr>
        <p:spPr>
          <a:xfrm>
            <a:off x="1076852" y="809628"/>
            <a:ext cx="10515600" cy="2204508"/>
          </a:xfrm>
        </p:spPr>
        <p:txBody>
          <a:bodyPr anchorCtr="1"/>
          <a:lstStyle/>
          <a:p>
            <a:pPr lvl="0">
              <a:lnSpc>
                <a:spcPct val="100000"/>
              </a:lnSpc>
            </a:pPr>
            <a:r>
              <a:rPr lang="en-GB" sz="3200" b="1" dirty="0">
                <a:latin typeface="Montserrat" panose="00000500000000000000" pitchFamily="2" charset="0"/>
                <a:cs typeface="Arial" pitchFamily="34"/>
              </a:rPr>
              <a:t>Thank you for attending ‘Using your reading in your writing - Advanced’ today. </a:t>
            </a:r>
            <a:br>
              <a:rPr lang="en-GB" sz="3200" b="1" dirty="0">
                <a:latin typeface="Montserrat" panose="00000500000000000000" pitchFamily="2" charset="0"/>
                <a:cs typeface="Arial" pitchFamily="34"/>
              </a:rPr>
            </a:br>
            <a:r>
              <a:rPr lang="en-GB" sz="3200" b="1" dirty="0">
                <a:latin typeface="Montserrat" panose="00000500000000000000" pitchFamily="2" charset="0"/>
                <a:cs typeface="Arial" pitchFamily="34"/>
              </a:rPr>
              <a:t>We would be grateful if you could take 5 minutes to complete our feedback form.</a:t>
            </a:r>
          </a:p>
        </p:txBody>
      </p:sp>
      <p:sp>
        <p:nvSpPr>
          <p:cNvPr id="3" name="Content Placeholder 3">
            <a:extLst>
              <a:ext uri="{FF2B5EF4-FFF2-40B4-BE49-F238E27FC236}">
                <a16:creationId xmlns:a16="http://schemas.microsoft.com/office/drawing/2014/main" id="{09516975-44B3-4130-A461-0DF0C8FF6020}"/>
              </a:ext>
            </a:extLst>
          </p:cNvPr>
          <p:cNvSpPr txBox="1">
            <a:spLocks noGrp="1"/>
          </p:cNvSpPr>
          <p:nvPr>
            <p:ph type="body" idx="1"/>
          </p:nvPr>
        </p:nvSpPr>
        <p:spPr>
          <a:xfrm>
            <a:off x="1076851" y="3172355"/>
            <a:ext cx="5070603" cy="1785235"/>
          </a:xfrm>
        </p:spPr>
        <p:txBody>
          <a:bodyPr anchor="t"/>
          <a:lstStyle/>
          <a:p>
            <a:pPr marL="228600" lvl="0" indent="-228600">
              <a:buChar char="•"/>
            </a:pPr>
            <a:r>
              <a:rPr lang="en-GB" sz="2800" b="0" dirty="0">
                <a:latin typeface="Montserrat" panose="00000500000000000000" pitchFamily="2" charset="0"/>
              </a:rPr>
              <a:t>Via the </a:t>
            </a:r>
            <a:r>
              <a:rPr lang="en-GB" sz="2800" b="0" dirty="0">
                <a:latin typeface="Montserrat" panose="00000500000000000000" pitchFamily="2" charset="0"/>
                <a:hlinkClick r:id="rId3"/>
              </a:rPr>
              <a:t>URL</a:t>
            </a:r>
            <a:r>
              <a:rPr lang="en-GB" sz="2800" b="0" dirty="0">
                <a:latin typeface="Montserrat" panose="00000500000000000000" pitchFamily="2" charset="0"/>
              </a:rPr>
              <a:t> in the Chat Box</a:t>
            </a:r>
          </a:p>
          <a:p>
            <a:pPr marL="228600" lvl="0" indent="-228600">
              <a:buChar char="•"/>
            </a:pPr>
            <a:endParaRPr lang="en-GB" sz="2800" b="0" dirty="0"/>
          </a:p>
          <a:p>
            <a:pPr marL="228600" lvl="0" indent="-228600">
              <a:buChar char="•"/>
            </a:pPr>
            <a:endParaRPr lang="en-GB" sz="2800" b="0" dirty="0"/>
          </a:p>
        </p:txBody>
      </p:sp>
      <p:sp>
        <p:nvSpPr>
          <p:cNvPr id="4" name="Content Placeholder 5">
            <a:extLst>
              <a:ext uri="{FF2B5EF4-FFF2-40B4-BE49-F238E27FC236}">
                <a16:creationId xmlns:a16="http://schemas.microsoft.com/office/drawing/2014/main" id="{C7B95047-ED8D-493E-BADC-5E901F64618C}"/>
              </a:ext>
            </a:extLst>
          </p:cNvPr>
          <p:cNvSpPr txBox="1">
            <a:spLocks noGrp="1"/>
          </p:cNvSpPr>
          <p:nvPr>
            <p:ph type="body" idx="3"/>
          </p:nvPr>
        </p:nvSpPr>
        <p:spPr>
          <a:xfrm>
            <a:off x="6172200" y="3172355"/>
            <a:ext cx="5183184" cy="3684583"/>
          </a:xfrm>
        </p:spPr>
        <p:txBody>
          <a:bodyPr anchor="t"/>
          <a:lstStyle/>
          <a:p>
            <a:pPr marL="228600" lvl="0" indent="-228600">
              <a:buChar char="•"/>
            </a:pPr>
            <a:r>
              <a:rPr lang="en-GB" sz="2800" b="0" dirty="0">
                <a:latin typeface="Montserrat" panose="00000500000000000000" pitchFamily="2" charset="0"/>
              </a:rPr>
              <a:t>By scanning the QR Code</a:t>
            </a:r>
          </a:p>
        </p:txBody>
      </p:sp>
      <p:pic>
        <p:nvPicPr>
          <p:cNvPr id="5" name="Picture 2">
            <a:extLst>
              <a:ext uri="{FF2B5EF4-FFF2-40B4-BE49-F238E27FC236}">
                <a16:creationId xmlns:a16="http://schemas.microsoft.com/office/drawing/2014/main" id="{BFFB4C8A-728E-434E-849A-6A86DD456A32}"/>
              </a:ext>
            </a:extLst>
          </p:cNvPr>
          <p:cNvPicPr>
            <a:picLocks noChangeAspect="1"/>
          </p:cNvPicPr>
          <p:nvPr/>
        </p:nvPicPr>
        <p:blipFill>
          <a:blip r:embed="rId4"/>
          <a:stretch>
            <a:fillRect/>
          </a:stretch>
        </p:blipFill>
        <p:spPr>
          <a:xfrm>
            <a:off x="7613651" y="3585901"/>
            <a:ext cx="2857500" cy="2857500"/>
          </a:xfrm>
          <a:prstGeom prst="rect">
            <a:avLst/>
          </a:prstGeom>
          <a:noFill/>
          <a:ln cap="flat">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pic>
        <p:nvPicPr>
          <p:cNvPr id="2" name="Graphic 29">
            <a:extLst>
              <a:ext uri="{FF2B5EF4-FFF2-40B4-BE49-F238E27FC236}">
                <a16:creationId xmlns:a16="http://schemas.microsoft.com/office/drawing/2014/main" id="{630002D8-A85C-4601-9D5A-443E73F1F3C5}"/>
              </a:ext>
            </a:extLst>
          </p:cNvPr>
          <p:cNvPicPr>
            <a:picLocks noChangeAspect="1"/>
          </p:cNvPicPr>
          <p:nvPr/>
        </p:nvPicPr>
        <p:blipFill>
          <a:blip r:embed="rId3"/>
          <a:stretch>
            <a:fillRect/>
          </a:stretch>
        </p:blipFill>
        <p:spPr>
          <a:xfrm>
            <a:off x="238502" y="302474"/>
            <a:ext cx="960376" cy="664384"/>
          </a:xfrm>
          <a:prstGeom prst="rect">
            <a:avLst/>
          </a:prstGeom>
          <a:noFill/>
          <a:ln cap="flat">
            <a:noFill/>
          </a:ln>
        </p:spPr>
      </p:pic>
      <p:sp>
        <p:nvSpPr>
          <p:cNvPr id="3" name="Text Placeholder 4">
            <a:extLst>
              <a:ext uri="{FF2B5EF4-FFF2-40B4-BE49-F238E27FC236}">
                <a16:creationId xmlns:a16="http://schemas.microsoft.com/office/drawing/2014/main" id="{59F3E314-B3E4-4595-87B6-2295E7637452}"/>
              </a:ext>
            </a:extLst>
          </p:cNvPr>
          <p:cNvSpPr txBox="1"/>
          <p:nvPr/>
        </p:nvSpPr>
        <p:spPr>
          <a:xfrm>
            <a:off x="1394569" y="181108"/>
            <a:ext cx="8349660" cy="907212"/>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3200" dirty="0">
                <a:solidFill>
                  <a:srgbClr val="000000"/>
                </a:solidFill>
                <a:latin typeface="Krana Fat B" panose="00000B00000000000000" pitchFamily="50" charset="0"/>
              </a:rPr>
              <a:t>The story so far</a:t>
            </a:r>
            <a:endParaRPr lang="en-GB" sz="3200" b="0" i="0" u="none" strike="noStrike" kern="1200" cap="none" spc="0" baseline="0" dirty="0">
              <a:solidFill>
                <a:srgbClr val="000000"/>
              </a:solidFill>
              <a:uFillTx/>
              <a:latin typeface="Krana Fat B" panose="00000B00000000000000" pitchFamily="50" charset="0"/>
            </a:endParaRPr>
          </a:p>
        </p:txBody>
      </p:sp>
      <p:sp>
        <p:nvSpPr>
          <p:cNvPr id="6" name="Rectangle 5">
            <a:extLst>
              <a:ext uri="{FF2B5EF4-FFF2-40B4-BE49-F238E27FC236}">
                <a16:creationId xmlns:a16="http://schemas.microsoft.com/office/drawing/2014/main" id="{48C830CB-03F2-4B83-A4D1-08A07C4CA854}"/>
              </a:ext>
            </a:extLst>
          </p:cNvPr>
          <p:cNvSpPr/>
          <p:nvPr/>
        </p:nvSpPr>
        <p:spPr>
          <a:xfrm>
            <a:off x="9939921" y="260503"/>
            <a:ext cx="1939954" cy="369335"/>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1" i="0" u="none" strike="noStrike" kern="1200" cap="none" spc="0" baseline="0">
                <a:solidFill>
                  <a:srgbClr val="F3622C"/>
                </a:solidFill>
                <a:uFillTx/>
                <a:latin typeface="Montserrat" pitchFamily="2"/>
              </a:rPr>
              <a:t>The ACE Team</a:t>
            </a:r>
            <a:endParaRPr lang="en-GB" sz="1800" b="1" i="0" u="none" strike="noStrike" kern="1200" cap="none" spc="0" baseline="0">
              <a:solidFill>
                <a:srgbClr val="000000"/>
              </a:solidFill>
              <a:uFillTx/>
              <a:latin typeface="Calibri"/>
            </a:endParaRPr>
          </a:p>
        </p:txBody>
      </p:sp>
      <p:sp>
        <p:nvSpPr>
          <p:cNvPr id="7" name="Slide Number Placeholder 1">
            <a:extLst>
              <a:ext uri="{FF2B5EF4-FFF2-40B4-BE49-F238E27FC236}">
                <a16:creationId xmlns:a16="http://schemas.microsoft.com/office/drawing/2014/main" id="{74DAC752-D410-4CA0-9116-874D4EEE625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BA9698A-DD2D-4A59-AAAA-69C6E1ED352F}" type="slidenum">
              <a:rPr/>
              <a:t>2</a:t>
            </a:fld>
            <a:endParaRPr lang="en-GB" sz="1200" b="0" i="0" u="none" strike="noStrike" kern="1200" cap="none" spc="0" baseline="0">
              <a:solidFill>
                <a:srgbClr val="898989"/>
              </a:solidFill>
              <a:uFillTx/>
              <a:latin typeface="Calibri"/>
            </a:endParaRPr>
          </a:p>
        </p:txBody>
      </p:sp>
      <p:graphicFrame>
        <p:nvGraphicFramePr>
          <p:cNvPr id="5" name="Table 7">
            <a:extLst>
              <a:ext uri="{FF2B5EF4-FFF2-40B4-BE49-F238E27FC236}">
                <a16:creationId xmlns:a16="http://schemas.microsoft.com/office/drawing/2014/main" id="{0A0F79AF-3E35-247D-555C-EA79B68CCAF0}"/>
              </a:ext>
            </a:extLst>
          </p:cNvPr>
          <p:cNvGraphicFramePr>
            <a:graphicFrameLocks noGrp="1"/>
          </p:cNvGraphicFramePr>
          <p:nvPr>
            <p:extLst>
              <p:ext uri="{D42A27DB-BD31-4B8C-83A1-F6EECF244321}">
                <p14:modId xmlns:p14="http://schemas.microsoft.com/office/powerpoint/2010/main" val="2125329845"/>
              </p:ext>
            </p:extLst>
          </p:nvPr>
        </p:nvGraphicFramePr>
        <p:xfrm>
          <a:off x="509586" y="1627622"/>
          <a:ext cx="11001375" cy="4395862"/>
        </p:xfrm>
        <a:graphic>
          <a:graphicData uri="http://schemas.openxmlformats.org/drawingml/2006/table">
            <a:tbl>
              <a:tblPr firstRow="1" bandRow="1">
                <a:tableStyleId>{0E3FDE45-AF77-4B5C-9715-49D594BDF05E}</a:tableStyleId>
              </a:tblPr>
              <a:tblGrid>
                <a:gridCol w="3645961">
                  <a:extLst>
                    <a:ext uri="{9D8B030D-6E8A-4147-A177-3AD203B41FA5}">
                      <a16:colId xmlns:a16="http://schemas.microsoft.com/office/drawing/2014/main" val="3183385261"/>
                    </a:ext>
                  </a:extLst>
                </a:gridCol>
                <a:gridCol w="3677707">
                  <a:extLst>
                    <a:ext uri="{9D8B030D-6E8A-4147-A177-3AD203B41FA5}">
                      <a16:colId xmlns:a16="http://schemas.microsoft.com/office/drawing/2014/main" val="782542916"/>
                    </a:ext>
                  </a:extLst>
                </a:gridCol>
                <a:gridCol w="3677707">
                  <a:extLst>
                    <a:ext uri="{9D8B030D-6E8A-4147-A177-3AD203B41FA5}">
                      <a16:colId xmlns:a16="http://schemas.microsoft.com/office/drawing/2014/main" val="4202659652"/>
                    </a:ext>
                  </a:extLst>
                </a:gridCol>
              </a:tblGrid>
              <a:tr h="10833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latin typeface="Montserrat" panose="00000500000000000000" pitchFamily="2" charset="0"/>
                          <a:ea typeface="Calibri" panose="020F0502020204030204" pitchFamily="34" charset="0"/>
                          <a:cs typeface="Calibri" panose="020F0502020204030204" pitchFamily="34" charset="0"/>
                        </a:rPr>
                        <a:t>Select ideas and/or details </a:t>
                      </a:r>
                      <a:r>
                        <a:rPr lang="en-GB" sz="2000" dirty="0">
                          <a:latin typeface="Montserrat" panose="00000500000000000000" pitchFamily="2" charset="0"/>
                          <a:ea typeface="Calibri" panose="020F0502020204030204" pitchFamily="34" charset="0"/>
                          <a:cs typeface="Calibri" panose="020F0502020204030204" pitchFamily="34" charset="0"/>
                        </a:rPr>
                        <a:t>from their reading for different purposes</a:t>
                      </a:r>
                    </a:p>
                    <a:p>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latin typeface="Montserrat" panose="00000500000000000000" pitchFamily="2" charset="0"/>
                          <a:ea typeface="Calibri" panose="020F0502020204030204" pitchFamily="34" charset="0"/>
                          <a:cs typeface="Calibri" panose="020F0502020204030204" pitchFamily="34" charset="0"/>
                        </a:rPr>
                        <a:t>Represent their source material appropriately</a:t>
                      </a:r>
                      <a:endParaRPr lang="en-GB"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latin typeface="Montserrat" panose="00000500000000000000" pitchFamily="2" charset="0"/>
                          <a:ea typeface="Calibri" panose="020F0502020204030204" pitchFamily="34" charset="0"/>
                          <a:cs typeface="Calibri" panose="020F0502020204030204" pitchFamily="34" charset="0"/>
                        </a:rPr>
                        <a:t>Organise their</a:t>
                      </a:r>
                      <a:r>
                        <a:rPr lang="en-GB" sz="2000" dirty="0">
                          <a:latin typeface="Montserrat" panose="00000500000000000000" pitchFamily="2" charset="0"/>
                          <a:ea typeface="Calibri" panose="020F0502020204030204" pitchFamily="34" charset="0"/>
                          <a:cs typeface="Calibri" panose="020F0502020204030204" pitchFamily="34" charset="0"/>
                        </a:rPr>
                        <a:t> points and supporting evidence into coherent stories or arguments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88123351"/>
                  </a:ext>
                </a:extLst>
              </a:tr>
              <a:tr h="3085222">
                <a:tc>
                  <a:txBody>
                    <a:bodyPr/>
                    <a:lstStyle/>
                    <a:p>
                      <a:pPr marL="285750" indent="-285750">
                        <a:buFont typeface="Wingdings" panose="05000000000000000000" pitchFamily="2" charset="2"/>
                        <a:buChar char="§"/>
                      </a:pPr>
                      <a:r>
                        <a:rPr lang="en-GB" sz="2000" b="0" dirty="0">
                          <a:solidFill>
                            <a:schemeClr val="tx1"/>
                          </a:solidFill>
                          <a:latin typeface="Montserrat" panose="00000500000000000000" pitchFamily="2" charset="0"/>
                          <a:ea typeface="Calibri" panose="020F0502020204030204" pitchFamily="34" charset="0"/>
                          <a:cs typeface="Calibri" panose="020F0502020204030204" pitchFamily="34" charset="0"/>
                        </a:rPr>
                        <a:t>To provide background information</a:t>
                      </a:r>
                    </a:p>
                    <a:p>
                      <a:pPr marL="285750" indent="-285750">
                        <a:buFont typeface="Wingdings" panose="05000000000000000000" pitchFamily="2" charset="2"/>
                        <a:buChar char="§"/>
                      </a:pPr>
                      <a:r>
                        <a:rPr lang="en-GB" sz="2000" b="0" dirty="0">
                          <a:solidFill>
                            <a:schemeClr val="tx1"/>
                          </a:solidFill>
                          <a:latin typeface="Montserrat" panose="00000500000000000000" pitchFamily="2" charset="0"/>
                          <a:ea typeface="Calibri" panose="020F0502020204030204" pitchFamily="34" charset="0"/>
                          <a:cs typeface="Calibri" panose="020F0502020204030204" pitchFamily="34" charset="0"/>
                        </a:rPr>
                        <a:t>To support a point</a:t>
                      </a:r>
                    </a:p>
                    <a:p>
                      <a:pPr marL="285750" indent="-285750">
                        <a:buFont typeface="Wingdings" panose="05000000000000000000" pitchFamily="2" charset="2"/>
                        <a:buChar char="§"/>
                      </a:pPr>
                      <a:r>
                        <a:rPr lang="en-GB" sz="2000" b="0" dirty="0">
                          <a:solidFill>
                            <a:schemeClr val="tx1"/>
                          </a:solidFill>
                          <a:latin typeface="Montserrat" panose="00000500000000000000" pitchFamily="2" charset="0"/>
                          <a:ea typeface="Calibri" panose="020F0502020204030204" pitchFamily="34" charset="0"/>
                          <a:cs typeface="Calibri" panose="020F0502020204030204" pitchFamily="34" charset="0"/>
                        </a:rPr>
                        <a:t>To introduce theories or studies </a:t>
                      </a:r>
                      <a:r>
                        <a:rPr lang="en-GB" sz="2000" b="0" dirty="0">
                          <a:solidFill>
                            <a:schemeClr val="tx1"/>
                          </a:solidFill>
                          <a:latin typeface="Montserrat" panose="00000500000000000000" pitchFamily="2" charset="0"/>
                        </a:rPr>
                        <a:t>illustrating different viewpoints or current debates in the literature   </a:t>
                      </a:r>
                    </a:p>
                    <a:p>
                      <a:pPr marL="285750" indent="-285750">
                        <a:buFont typeface="Wingdings" panose="05000000000000000000" pitchFamily="2" charset="2"/>
                        <a:buChar char="§"/>
                      </a:pPr>
                      <a:r>
                        <a:rPr lang="en-GB" sz="2000" b="0" dirty="0">
                          <a:solidFill>
                            <a:schemeClr val="tx1"/>
                          </a:solidFill>
                          <a:latin typeface="Montserrat" panose="00000500000000000000" pitchFamily="2" charset="0"/>
                        </a:rPr>
                        <a:t>To lead to a comparison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2000" b="0" dirty="0">
                          <a:solidFill>
                            <a:schemeClr val="tx1"/>
                          </a:solidFill>
                          <a:latin typeface="Montserrat" panose="00000500000000000000" pitchFamily="2" charset="0"/>
                          <a:ea typeface="Calibri" panose="020F0502020204030204" pitchFamily="34" charset="0"/>
                          <a:cs typeface="Calibri" panose="020F0502020204030204" pitchFamily="34" charset="0"/>
                        </a:rPr>
                        <a:t>Through selective summary and paraphrase</a:t>
                      </a:r>
                    </a:p>
                    <a:p>
                      <a:pPr marL="285750" indent="-285750">
                        <a:buFont typeface="Wingdings" panose="05000000000000000000" pitchFamily="2" charset="2"/>
                        <a:buChar char="§"/>
                      </a:pPr>
                      <a:r>
                        <a:rPr lang="en-GB" sz="2000" b="0" dirty="0">
                          <a:solidFill>
                            <a:schemeClr val="tx1"/>
                          </a:solidFill>
                          <a:latin typeface="Montserrat" panose="00000500000000000000" pitchFamily="2" charset="0"/>
                        </a:rPr>
                        <a:t>Without distortion of meaning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indent="-342900">
                        <a:buFont typeface="Wingdings" panose="05000000000000000000" pitchFamily="2" charset="2"/>
                        <a:buChar char="§"/>
                      </a:pPr>
                      <a:r>
                        <a:rPr lang="en-GB" sz="2000" b="0" dirty="0">
                          <a:solidFill>
                            <a:schemeClr val="tx1"/>
                          </a:solidFill>
                          <a:latin typeface="Montserrat" panose="00000500000000000000" pitchFamily="2" charset="0"/>
                        </a:rPr>
                        <a:t>Apply theory / models / frameworks to a particular case or situation</a:t>
                      </a:r>
                    </a:p>
                    <a:p>
                      <a:pPr marL="342900" indent="-342900">
                        <a:buFont typeface="Wingdings" panose="05000000000000000000" pitchFamily="2" charset="2"/>
                        <a:buChar char="§"/>
                      </a:pPr>
                      <a:r>
                        <a:rPr lang="en-GB" sz="2000" b="0" dirty="0">
                          <a:solidFill>
                            <a:schemeClr val="tx1"/>
                          </a:solidFill>
                          <a:latin typeface="Montserrat" panose="00000500000000000000" pitchFamily="2" charset="0"/>
                        </a:rPr>
                        <a:t>Include comment and evaluation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72786095"/>
                  </a:ext>
                </a:extLst>
              </a:tr>
            </a:tbl>
          </a:graphicData>
        </a:graphic>
      </p:graphicFrame>
      <p:sp>
        <p:nvSpPr>
          <p:cNvPr id="8" name="TextBox 7">
            <a:extLst>
              <a:ext uri="{FF2B5EF4-FFF2-40B4-BE49-F238E27FC236}">
                <a16:creationId xmlns:a16="http://schemas.microsoft.com/office/drawing/2014/main" id="{2F48776C-91C5-2B26-8C07-2213F1E4D8BF}"/>
              </a:ext>
            </a:extLst>
          </p:cNvPr>
          <p:cNvSpPr txBox="1"/>
          <p:nvPr/>
        </p:nvSpPr>
        <p:spPr>
          <a:xfrm>
            <a:off x="509586" y="1097185"/>
            <a:ext cx="11001375" cy="400110"/>
          </a:xfrm>
          <a:prstGeom prst="rect">
            <a:avLst/>
          </a:prstGeom>
          <a:noFill/>
        </p:spPr>
        <p:txBody>
          <a:bodyPr wrap="square" rtlCol="0">
            <a:spAutoFit/>
          </a:bodyPr>
          <a:lstStyle/>
          <a:p>
            <a:r>
              <a:rPr lang="en-GB" sz="2000" b="1" dirty="0">
                <a:latin typeface="Montserrat" panose="00000500000000000000" pitchFamily="2" charset="0"/>
              </a:rPr>
              <a:t>Effective academic writers have something to say and …</a:t>
            </a:r>
          </a:p>
        </p:txBody>
      </p:sp>
    </p:spTree>
    <p:extLst>
      <p:ext uri="{BB962C8B-B14F-4D97-AF65-F5344CB8AC3E}">
        <p14:creationId xmlns:p14="http://schemas.microsoft.com/office/powerpoint/2010/main" val="3756269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Slide27">
    <p:bg>
      <p:bgPr>
        <a:solidFill>
          <a:srgbClr val="FEF6F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A35588-FC89-4895-826A-EFDCC1E0CBBE}"/>
              </a:ext>
            </a:extLst>
          </p:cNvPr>
          <p:cNvSpPr txBox="1"/>
          <p:nvPr/>
        </p:nvSpPr>
        <p:spPr>
          <a:xfrm>
            <a:off x="1513514" y="404960"/>
            <a:ext cx="8918518" cy="561898"/>
          </a:xfrm>
          <a:prstGeom prst="rect">
            <a:avLst/>
          </a:prstGeom>
          <a:noFill/>
          <a:ln cap="flat">
            <a:noFill/>
          </a:ln>
        </p:spPr>
        <p:txBody>
          <a:bodyPr vert="horz" wrap="square" lIns="0" tIns="0" rIns="0" bIns="0" anchor="t" anchorCtr="0" compatLnSpc="1">
            <a:noAutofit/>
          </a:bodyPr>
          <a:lstStyle/>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en-GB" sz="4000" b="0" i="0" u="none" strike="noStrike" kern="1200" cap="none" spc="0" baseline="0" dirty="0">
                <a:uFillTx/>
                <a:latin typeface="Krana Fat B" panose="00000B00000000000000" pitchFamily="50" charset="0"/>
              </a:rPr>
              <a:t>References</a:t>
            </a:r>
            <a:r>
              <a:rPr lang="en-GB" sz="4000" b="0" i="0" u="none" strike="noStrike" kern="1200" cap="none" spc="0" baseline="0" dirty="0">
                <a:uFillTx/>
                <a:latin typeface="Krana Fat B" pitchFamily="50"/>
              </a:rPr>
              <a:t>  </a:t>
            </a:r>
          </a:p>
        </p:txBody>
      </p:sp>
      <p:sp>
        <p:nvSpPr>
          <p:cNvPr id="3" name="Text Placeholder 2">
            <a:extLst>
              <a:ext uri="{FF2B5EF4-FFF2-40B4-BE49-F238E27FC236}">
                <a16:creationId xmlns:a16="http://schemas.microsoft.com/office/drawing/2014/main" id="{82936D81-1A09-4BA4-BD36-2D4AD8C50936}"/>
              </a:ext>
            </a:extLst>
          </p:cNvPr>
          <p:cNvSpPr txBox="1"/>
          <p:nvPr/>
        </p:nvSpPr>
        <p:spPr>
          <a:xfrm>
            <a:off x="495300" y="1111315"/>
            <a:ext cx="11527137" cy="4573389"/>
          </a:xfrm>
          <a:prstGeom prst="rect">
            <a:avLst/>
          </a:prstGeom>
          <a:noFill/>
          <a:ln cap="flat">
            <a:noFill/>
          </a:ln>
        </p:spPr>
        <p:txBody>
          <a:bodyPr vert="horz" wrap="square" lIns="0" tIns="0" rIns="0" bIns="0" anchor="t" anchorCtr="0" compatLnSpc="1">
            <a:noAutofit/>
          </a:bodyPr>
          <a:lstStyle/>
          <a:p>
            <a:pPr marL="0" marR="0" lvl="0" indent="0" defTabSz="914400" rtl="0" fontAlgn="auto" hangingPunct="1">
              <a:spcBef>
                <a:spcPts val="1000"/>
              </a:spcBef>
              <a:spcAft>
                <a:spcPts val="0"/>
              </a:spcAft>
              <a:buNone/>
              <a:tabLst/>
              <a:defRPr sz="1800" b="0" i="0" u="none" strike="noStrike" kern="0" cap="none" spc="0" baseline="0">
                <a:solidFill>
                  <a:srgbClr val="000000"/>
                </a:solidFill>
                <a:uFillTx/>
              </a:defRPr>
            </a:pPr>
            <a:r>
              <a:rPr lang="en-GB" b="0" i="0" u="none" strike="noStrike" kern="1200" cap="none" spc="0" baseline="0" dirty="0">
                <a:solidFill>
                  <a:srgbClr val="000000"/>
                </a:solidFill>
                <a:uFillTx/>
                <a:latin typeface="Montserrat" panose="00000500000000000000" pitchFamily="2" charset="0"/>
              </a:rPr>
              <a:t>Cliparting.com (no date) </a:t>
            </a:r>
            <a:r>
              <a:rPr lang="en-GB" b="0" i="1" u="none" strike="noStrike" kern="1200" cap="none" spc="0" baseline="0" dirty="0">
                <a:solidFill>
                  <a:srgbClr val="000000"/>
                </a:solidFill>
                <a:uFillTx/>
                <a:latin typeface="Montserrat" panose="00000500000000000000" pitchFamily="2" charset="0"/>
              </a:rPr>
              <a:t>Person - Image 24568</a:t>
            </a:r>
            <a:r>
              <a:rPr lang="en-GB" b="0" i="0" u="none" strike="noStrike" kern="1200" cap="none" spc="0" baseline="0" dirty="0">
                <a:solidFill>
                  <a:srgbClr val="000000"/>
                </a:solidFill>
                <a:uFillTx/>
                <a:latin typeface="Montserrat" panose="00000500000000000000" pitchFamily="2" charset="0"/>
              </a:rPr>
              <a:t>. Available at:</a:t>
            </a:r>
          </a:p>
          <a:p>
            <a:pPr marL="0" marR="0" lvl="0" indent="0" defTabSz="914400" rtl="0" fontAlgn="auto" hangingPunct="1">
              <a:spcBef>
                <a:spcPts val="1000"/>
              </a:spcBef>
              <a:spcAft>
                <a:spcPts val="0"/>
              </a:spcAft>
              <a:buNone/>
              <a:tabLst/>
              <a:defRPr sz="1800" b="0" i="0" u="none" strike="noStrike" kern="0" cap="none" spc="0" baseline="0">
                <a:solidFill>
                  <a:srgbClr val="000000"/>
                </a:solidFill>
                <a:uFillTx/>
              </a:defRPr>
            </a:pPr>
            <a:r>
              <a:rPr lang="en-GB" b="0" i="0" u="none" strike="noStrike" kern="1200" cap="none" spc="0" baseline="0" dirty="0">
                <a:solidFill>
                  <a:srgbClr val="000000"/>
                </a:solidFill>
                <a:uFillTx/>
                <a:latin typeface="Montserrat" panose="00000500000000000000" pitchFamily="2" charset="0"/>
                <a:hlinkClick r:id="rId3"/>
              </a:rPr>
              <a:t>https://cliparting.com/free-person-clipart-24568</a:t>
            </a:r>
            <a:r>
              <a:rPr lang="en-GB" b="0" i="0" u="none" strike="noStrike" kern="1200" cap="none" spc="0" baseline="0" dirty="0">
                <a:solidFill>
                  <a:srgbClr val="000000"/>
                </a:solidFill>
                <a:uFillTx/>
                <a:latin typeface="Montserrat" panose="00000500000000000000" pitchFamily="2" charset="0"/>
              </a:rPr>
              <a:t> (Accessed: 25 July 2020.)</a:t>
            </a:r>
          </a:p>
          <a:p>
            <a:pPr marL="0" marR="0" lvl="0" indent="0" defTabSz="914400" rtl="0" fontAlgn="auto" hangingPunct="1">
              <a:spcBef>
                <a:spcPts val="1000"/>
              </a:spcBef>
              <a:spcAft>
                <a:spcPts val="0"/>
              </a:spcAft>
              <a:buNone/>
              <a:tabLst/>
              <a:defRPr sz="1800" b="0" i="0" u="none" strike="noStrike" kern="0" cap="none" spc="0" baseline="0">
                <a:solidFill>
                  <a:srgbClr val="000000"/>
                </a:solidFill>
                <a:uFillTx/>
              </a:defRPr>
            </a:pPr>
            <a:endParaRPr lang="en-GB" b="0" i="0" u="none" strike="noStrike" kern="1200" cap="none" spc="0" baseline="0" dirty="0">
              <a:solidFill>
                <a:srgbClr val="000000"/>
              </a:solidFill>
              <a:uFillTx/>
              <a:latin typeface="Montserrat" panose="00000500000000000000" pitchFamily="2" charset="0"/>
            </a:endParaRPr>
          </a:p>
          <a:p>
            <a:pPr marL="0" marR="0" lvl="0" indent="0" defTabSz="914400" rtl="0" fontAlgn="auto" hangingPunct="1">
              <a:spcBef>
                <a:spcPts val="1000"/>
              </a:spcBef>
              <a:spcAft>
                <a:spcPts val="0"/>
              </a:spcAft>
              <a:buNone/>
              <a:tabLst/>
              <a:defRPr sz="1800" b="0" i="0" u="none" strike="noStrike" kern="0" cap="none" spc="0" baseline="0">
                <a:solidFill>
                  <a:srgbClr val="000000"/>
                </a:solidFill>
                <a:uFillTx/>
              </a:defRPr>
            </a:pPr>
            <a:r>
              <a:rPr lang="en-GB" dirty="0">
                <a:solidFill>
                  <a:srgbClr val="000000"/>
                </a:solidFill>
                <a:latin typeface="Montserrat" panose="00000500000000000000" pitchFamily="2" charset="0"/>
              </a:rPr>
              <a:t>R</a:t>
            </a:r>
            <a:r>
              <a:rPr lang="en-GB" dirty="0">
                <a:latin typeface="Montserrat" panose="00000500000000000000" pitchFamily="2" charset="0"/>
              </a:rPr>
              <a:t>obbins, S. (2016) ‘Finding your voice as an academic writer (and writing clearly)’,  </a:t>
            </a:r>
            <a:r>
              <a:rPr lang="en-GB" i="1" dirty="0">
                <a:latin typeface="Montserrat" panose="00000500000000000000" pitchFamily="2" charset="0"/>
              </a:rPr>
              <a:t>Journal of Social Work Education </a:t>
            </a:r>
            <a:r>
              <a:rPr lang="en-GB" dirty="0">
                <a:latin typeface="Montserrat" panose="00000500000000000000" pitchFamily="2" charset="0"/>
              </a:rPr>
              <a:t>52 (2): pp 133 – 135. Taylor and Francis. </a:t>
            </a:r>
            <a:r>
              <a:rPr lang="en-GB" dirty="0" err="1">
                <a:latin typeface="Montserrat" panose="00000500000000000000" pitchFamily="2" charset="0"/>
              </a:rPr>
              <a:t>doi</a:t>
            </a:r>
            <a:r>
              <a:rPr lang="en-GB" dirty="0">
                <a:latin typeface="Montserrat" panose="00000500000000000000" pitchFamily="2" charset="0"/>
              </a:rPr>
              <a:t>: 10.1080/10437797.2016.1151267</a:t>
            </a:r>
          </a:p>
          <a:p>
            <a:pPr marL="0" marR="0" lvl="0" indent="0" defTabSz="914400" rtl="0" fontAlgn="auto" hangingPunct="1">
              <a:spcBef>
                <a:spcPts val="1000"/>
              </a:spcBef>
              <a:spcAft>
                <a:spcPts val="0"/>
              </a:spcAft>
              <a:buNone/>
              <a:tabLst/>
              <a:defRPr sz="1800" b="0" i="0" u="none" strike="noStrike" kern="0" cap="none" spc="0" baseline="0">
                <a:solidFill>
                  <a:srgbClr val="000000"/>
                </a:solidFill>
                <a:uFillTx/>
              </a:defRPr>
            </a:pPr>
            <a:endParaRPr lang="en-GB" dirty="0">
              <a:latin typeface="Montserrat" panose="00000500000000000000" pitchFamily="2" charset="0"/>
            </a:endParaRPr>
          </a:p>
          <a:p>
            <a:pPr marL="0" marR="0" lvl="0" indent="0" defTabSz="914400" rtl="0" fontAlgn="auto" hangingPunct="1">
              <a:spcBef>
                <a:spcPts val="1000"/>
              </a:spcBef>
              <a:spcAft>
                <a:spcPts val="0"/>
              </a:spcAft>
              <a:buNone/>
              <a:tabLst/>
              <a:defRPr sz="1800" b="0" i="0" u="none" strike="noStrike" kern="0" cap="none" spc="0" baseline="0">
                <a:solidFill>
                  <a:srgbClr val="000000"/>
                </a:solidFill>
                <a:uFillTx/>
              </a:defRPr>
            </a:pPr>
            <a:r>
              <a:rPr lang="en-GB" dirty="0">
                <a:latin typeface="Montserrat" panose="00000500000000000000" pitchFamily="2" charset="0"/>
              </a:rPr>
              <a:t>University of Manchester (no date) </a:t>
            </a:r>
            <a:r>
              <a:rPr lang="en-GB" i="1" dirty="0">
                <a:latin typeface="Montserrat" panose="00000500000000000000" pitchFamily="2" charset="0"/>
              </a:rPr>
              <a:t>Academic </a:t>
            </a:r>
            <a:r>
              <a:rPr lang="en-GB" i="1" dirty="0" err="1">
                <a:latin typeface="Montserrat" panose="00000500000000000000" pitchFamily="2" charset="0"/>
              </a:rPr>
              <a:t>Phrasebank</a:t>
            </a:r>
            <a:r>
              <a:rPr lang="en-GB" i="1" dirty="0">
                <a:latin typeface="Montserrat" panose="00000500000000000000" pitchFamily="2" charset="0"/>
              </a:rPr>
              <a:t>. </a:t>
            </a:r>
            <a:r>
              <a:rPr lang="en-GB" dirty="0">
                <a:latin typeface="Montserrat" panose="00000500000000000000" pitchFamily="2" charset="0"/>
              </a:rPr>
              <a:t>Available at: </a:t>
            </a:r>
            <a:r>
              <a:rPr lang="en-GB" dirty="0">
                <a:latin typeface="Montserrat" panose="00000500000000000000" pitchFamily="2" charset="0"/>
                <a:hlinkClick r:id="rId4"/>
              </a:rPr>
              <a:t>https://www.phrasebank.manchester.ac.uk</a:t>
            </a:r>
            <a:r>
              <a:rPr lang="en-GB" dirty="0">
                <a:latin typeface="Montserrat" panose="00000500000000000000" pitchFamily="2" charset="0"/>
              </a:rPr>
              <a:t>  (Accessed: 4 July 2023).</a:t>
            </a:r>
          </a:p>
          <a:p>
            <a:pPr marL="0" marR="0" lvl="0" indent="0" defTabSz="914400" rtl="0" fontAlgn="auto" hangingPunct="1">
              <a:spcBef>
                <a:spcPts val="1000"/>
              </a:spcBef>
              <a:spcAft>
                <a:spcPts val="0"/>
              </a:spcAft>
              <a:buNone/>
              <a:tabLst/>
              <a:defRPr sz="1800" b="0" i="0" u="none" strike="noStrike" kern="0" cap="none" spc="0" baseline="0">
                <a:solidFill>
                  <a:srgbClr val="000000"/>
                </a:solidFill>
                <a:uFillTx/>
              </a:defRPr>
            </a:pPr>
            <a:endParaRPr lang="en-GB" dirty="0">
              <a:highlight>
                <a:srgbClr val="FFFF00"/>
              </a:highlight>
              <a:latin typeface="Montserrat" panose="00000500000000000000" pitchFamily="2" charset="0"/>
            </a:endParaRPr>
          </a:p>
          <a:p>
            <a:pPr>
              <a:spcBef>
                <a:spcPts val="1000"/>
              </a:spcBef>
              <a:defRPr sz="1800" b="0" i="0" u="none" strike="noStrike" kern="0" cap="none" spc="0" baseline="0">
                <a:solidFill>
                  <a:srgbClr val="000000"/>
                </a:solidFill>
                <a:uFillTx/>
              </a:defRPr>
            </a:pPr>
            <a:r>
              <a:rPr lang="en-GB" dirty="0">
                <a:solidFill>
                  <a:srgbClr val="000000"/>
                </a:solidFill>
                <a:latin typeface="Montserrat" panose="00000500000000000000" pitchFamily="2" charset="0"/>
              </a:rPr>
              <a:t>World Bank (2023) </a:t>
            </a:r>
            <a:r>
              <a:rPr lang="en-GB" i="1" dirty="0">
                <a:solidFill>
                  <a:srgbClr val="000000"/>
                </a:solidFill>
                <a:latin typeface="Montserrat" panose="00000500000000000000" pitchFamily="2" charset="0"/>
              </a:rPr>
              <a:t>Food security update. </a:t>
            </a:r>
            <a:r>
              <a:rPr lang="en-GB" dirty="0">
                <a:solidFill>
                  <a:srgbClr val="000000"/>
                </a:solidFill>
                <a:latin typeface="Montserrat" panose="00000500000000000000" pitchFamily="2" charset="0"/>
              </a:rPr>
              <a:t>Available at: </a:t>
            </a:r>
            <a:r>
              <a:rPr lang="en-GB" dirty="0">
                <a:solidFill>
                  <a:srgbClr val="000000"/>
                </a:solidFill>
                <a:latin typeface="Montserrat" panose="00000500000000000000" pitchFamily="2" charset="0"/>
                <a:hlinkClick r:id="rId5"/>
              </a:rPr>
              <a:t>https://www.worldbank.org/en/topic/agriculture/brief/food-security-update?intcid=ecr_hp_BeltA_en_ext</a:t>
            </a:r>
            <a:r>
              <a:rPr lang="en-GB" dirty="0">
                <a:solidFill>
                  <a:srgbClr val="000000"/>
                </a:solidFill>
                <a:latin typeface="Montserrat" panose="00000500000000000000" pitchFamily="2" charset="0"/>
              </a:rPr>
              <a:t> (Accessed: 3 July 2023.)</a:t>
            </a:r>
          </a:p>
          <a:p>
            <a:pPr marL="0" marR="0" lvl="0" indent="0" algn="l"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endParaRPr lang="en-GB" dirty="0">
              <a:highlight>
                <a:srgbClr val="FFFF00"/>
              </a:highlight>
              <a:latin typeface="Montserrat" panose="00000500000000000000" pitchFamily="2" charset="0"/>
            </a:endParaRPr>
          </a:p>
          <a:p>
            <a:pPr marL="0" marR="0" lvl="0" indent="0" algn="l"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endParaRPr lang="en-GB" sz="2400" b="0" i="0" u="none" strike="noStrike" kern="1200" cap="none" spc="0" baseline="0" dirty="0">
              <a:solidFill>
                <a:srgbClr val="000000"/>
              </a:solidFill>
              <a:uFillTx/>
              <a:latin typeface="Abadi" panose="020B0604020104020204" pitchFamily="34" charset="0"/>
            </a:endParaRPr>
          </a:p>
        </p:txBody>
      </p:sp>
      <p:pic>
        <p:nvPicPr>
          <p:cNvPr id="4" name="Graphic 29">
            <a:extLst>
              <a:ext uri="{FF2B5EF4-FFF2-40B4-BE49-F238E27FC236}">
                <a16:creationId xmlns:a16="http://schemas.microsoft.com/office/drawing/2014/main" id="{BD638383-AD8E-4FAF-8092-3C471F17E49C}"/>
              </a:ext>
            </a:extLst>
          </p:cNvPr>
          <p:cNvPicPr>
            <a:picLocks noChangeAspect="1"/>
          </p:cNvPicPr>
          <p:nvPr/>
        </p:nvPicPr>
        <p:blipFill>
          <a:blip r:embed="rId6"/>
          <a:stretch>
            <a:fillRect/>
          </a:stretch>
        </p:blipFill>
        <p:spPr>
          <a:xfrm>
            <a:off x="238502" y="302474"/>
            <a:ext cx="960376" cy="664384"/>
          </a:xfrm>
          <a:prstGeom prst="rect">
            <a:avLst/>
          </a:prstGeom>
          <a:noFill/>
          <a:ln cap="flat">
            <a:noFill/>
          </a:ln>
        </p:spPr>
      </p:pic>
      <p:sp>
        <p:nvSpPr>
          <p:cNvPr id="5" name="Rectangle 4">
            <a:extLst>
              <a:ext uri="{FF2B5EF4-FFF2-40B4-BE49-F238E27FC236}">
                <a16:creationId xmlns:a16="http://schemas.microsoft.com/office/drawing/2014/main" id="{A2A4C731-6CDC-490F-BEF5-E36FBF610B5F}"/>
              </a:ext>
            </a:extLst>
          </p:cNvPr>
          <p:cNvSpPr/>
          <p:nvPr/>
        </p:nvSpPr>
        <p:spPr>
          <a:xfrm>
            <a:off x="9939921" y="260503"/>
            <a:ext cx="1939954" cy="369335"/>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1" i="0" u="none" strike="noStrike" kern="1200" cap="none" spc="0" baseline="0">
                <a:solidFill>
                  <a:srgbClr val="F3622C"/>
                </a:solidFill>
                <a:uFillTx/>
                <a:latin typeface="Montserrat" pitchFamily="2"/>
              </a:rPr>
              <a:t>The ACE Team</a:t>
            </a:r>
            <a:endParaRPr lang="en-GB" sz="1800" b="1" i="0" u="none" strike="noStrike" kern="1200" cap="none" spc="0" baseline="0">
              <a:solidFill>
                <a:srgbClr val="000000"/>
              </a:solidFill>
              <a:uFillTx/>
              <a:latin typeface="Calibri"/>
            </a:endParaRPr>
          </a:p>
        </p:txBody>
      </p:sp>
      <p:sp>
        <p:nvSpPr>
          <p:cNvPr id="6" name="Slide Number Placeholder 1">
            <a:extLst>
              <a:ext uri="{FF2B5EF4-FFF2-40B4-BE49-F238E27FC236}">
                <a16:creationId xmlns:a16="http://schemas.microsoft.com/office/drawing/2014/main" id="{14464F41-D40D-4402-8AE1-CF3DC7769AE0}"/>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D040EF6-3382-43CC-AEFA-E433680EAB92}" type="slidenum">
              <a:rPr/>
              <a:t>20</a:t>
            </a:fld>
            <a:endParaRPr lang="en-GB" sz="1200" b="0" i="0" u="none" strike="noStrike" kern="1200" cap="none" spc="0" baseline="0">
              <a:solidFill>
                <a:srgbClr val="898989"/>
              </a:solidFill>
              <a:uFillTx/>
              <a:latin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pic>
        <p:nvPicPr>
          <p:cNvPr id="2" name="Graphic 29">
            <a:extLst>
              <a:ext uri="{FF2B5EF4-FFF2-40B4-BE49-F238E27FC236}">
                <a16:creationId xmlns:a16="http://schemas.microsoft.com/office/drawing/2014/main" id="{630002D8-A85C-4601-9D5A-443E73F1F3C5}"/>
              </a:ext>
            </a:extLst>
          </p:cNvPr>
          <p:cNvPicPr>
            <a:picLocks noChangeAspect="1"/>
          </p:cNvPicPr>
          <p:nvPr/>
        </p:nvPicPr>
        <p:blipFill>
          <a:blip r:embed="rId3"/>
          <a:stretch>
            <a:fillRect/>
          </a:stretch>
        </p:blipFill>
        <p:spPr>
          <a:xfrm>
            <a:off x="238502" y="302474"/>
            <a:ext cx="960376" cy="664384"/>
          </a:xfrm>
          <a:prstGeom prst="rect">
            <a:avLst/>
          </a:prstGeom>
          <a:noFill/>
          <a:ln cap="flat">
            <a:noFill/>
          </a:ln>
        </p:spPr>
      </p:pic>
      <p:sp>
        <p:nvSpPr>
          <p:cNvPr id="3" name="Text Placeholder 4">
            <a:extLst>
              <a:ext uri="{FF2B5EF4-FFF2-40B4-BE49-F238E27FC236}">
                <a16:creationId xmlns:a16="http://schemas.microsoft.com/office/drawing/2014/main" id="{59F3E314-B3E4-4595-87B6-2295E7637452}"/>
              </a:ext>
            </a:extLst>
          </p:cNvPr>
          <p:cNvSpPr txBox="1"/>
          <p:nvPr/>
        </p:nvSpPr>
        <p:spPr>
          <a:xfrm>
            <a:off x="1286060" y="21110"/>
            <a:ext cx="9165631" cy="1142430"/>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3200" dirty="0">
                <a:solidFill>
                  <a:srgbClr val="000000"/>
                </a:solidFill>
                <a:latin typeface="Krana Fat B" panose="00000B00000000000000" pitchFamily="50" charset="0"/>
              </a:rPr>
              <a:t>What’s difficult about using reading in writing?</a:t>
            </a:r>
            <a:r>
              <a:rPr lang="en-GB" sz="3200" b="0" i="0" u="none" strike="noStrike" kern="1200" cap="none" spc="0" baseline="0" dirty="0">
                <a:solidFill>
                  <a:srgbClr val="000000"/>
                </a:solidFill>
                <a:uFillTx/>
                <a:latin typeface="Krana Fat B" panose="00000B00000000000000" pitchFamily="50" charset="0"/>
              </a:rPr>
              <a:t> </a:t>
            </a:r>
          </a:p>
        </p:txBody>
      </p:sp>
      <p:sp>
        <p:nvSpPr>
          <p:cNvPr id="6" name="Rectangle 5">
            <a:extLst>
              <a:ext uri="{FF2B5EF4-FFF2-40B4-BE49-F238E27FC236}">
                <a16:creationId xmlns:a16="http://schemas.microsoft.com/office/drawing/2014/main" id="{48C830CB-03F2-4B83-A4D1-08A07C4CA854}"/>
              </a:ext>
            </a:extLst>
          </p:cNvPr>
          <p:cNvSpPr/>
          <p:nvPr/>
        </p:nvSpPr>
        <p:spPr>
          <a:xfrm>
            <a:off x="9939921" y="260503"/>
            <a:ext cx="1939954" cy="369335"/>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1" i="0" u="none" strike="noStrike" kern="1200" cap="none" spc="0" baseline="0">
                <a:solidFill>
                  <a:srgbClr val="F3622C"/>
                </a:solidFill>
                <a:uFillTx/>
                <a:latin typeface="Montserrat" pitchFamily="2"/>
              </a:rPr>
              <a:t>The ACE Team</a:t>
            </a:r>
            <a:endParaRPr lang="en-GB" sz="1800" b="1" i="0" u="none" strike="noStrike" kern="1200" cap="none" spc="0" baseline="0">
              <a:solidFill>
                <a:srgbClr val="000000"/>
              </a:solidFill>
              <a:uFillTx/>
              <a:latin typeface="Calibri"/>
            </a:endParaRPr>
          </a:p>
        </p:txBody>
      </p:sp>
      <p:sp>
        <p:nvSpPr>
          <p:cNvPr id="7" name="Slide Number Placeholder 1">
            <a:extLst>
              <a:ext uri="{FF2B5EF4-FFF2-40B4-BE49-F238E27FC236}">
                <a16:creationId xmlns:a16="http://schemas.microsoft.com/office/drawing/2014/main" id="{74DAC752-D410-4CA0-9116-874D4EEE625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BA9698A-DD2D-4A59-AAAA-69C6E1ED352F}" type="slidenum">
              <a:rPr/>
              <a:t>3</a:t>
            </a:fld>
            <a:endParaRPr lang="en-GB" sz="1200" b="0" i="0" u="none" strike="noStrike" kern="1200" cap="none" spc="0" baseline="0">
              <a:solidFill>
                <a:srgbClr val="898989"/>
              </a:solidFill>
              <a:uFillTx/>
              <a:latin typeface="Calibri"/>
            </a:endParaRPr>
          </a:p>
        </p:txBody>
      </p:sp>
      <p:graphicFrame>
        <p:nvGraphicFramePr>
          <p:cNvPr id="8" name="Table 8">
            <a:extLst>
              <a:ext uri="{FF2B5EF4-FFF2-40B4-BE49-F238E27FC236}">
                <a16:creationId xmlns:a16="http://schemas.microsoft.com/office/drawing/2014/main" id="{F9120989-61A3-D895-F25A-5A0F8B50F7FB}"/>
              </a:ext>
            </a:extLst>
          </p:cNvPr>
          <p:cNvGraphicFramePr>
            <a:graphicFrameLocks noGrp="1"/>
          </p:cNvGraphicFramePr>
          <p:nvPr>
            <p:extLst>
              <p:ext uri="{D42A27DB-BD31-4B8C-83A1-F6EECF244321}">
                <p14:modId xmlns:p14="http://schemas.microsoft.com/office/powerpoint/2010/main" val="2497637247"/>
              </p:ext>
            </p:extLst>
          </p:nvPr>
        </p:nvGraphicFramePr>
        <p:xfrm>
          <a:off x="828675" y="1240489"/>
          <a:ext cx="10584882" cy="4851400"/>
        </p:xfrm>
        <a:graphic>
          <a:graphicData uri="http://schemas.openxmlformats.org/drawingml/2006/table">
            <a:tbl>
              <a:tblPr firstRow="1" bandRow="1">
                <a:tableStyleId>{0E3FDE45-AF77-4B5C-9715-49D594BDF05E}</a:tableStyleId>
              </a:tblPr>
              <a:tblGrid>
                <a:gridCol w="2151259">
                  <a:extLst>
                    <a:ext uri="{9D8B030D-6E8A-4147-A177-3AD203B41FA5}">
                      <a16:colId xmlns:a16="http://schemas.microsoft.com/office/drawing/2014/main" val="378278009"/>
                    </a:ext>
                  </a:extLst>
                </a:gridCol>
                <a:gridCol w="2428567">
                  <a:extLst>
                    <a:ext uri="{9D8B030D-6E8A-4147-A177-3AD203B41FA5}">
                      <a16:colId xmlns:a16="http://schemas.microsoft.com/office/drawing/2014/main" val="1460042209"/>
                    </a:ext>
                  </a:extLst>
                </a:gridCol>
                <a:gridCol w="2625213">
                  <a:extLst>
                    <a:ext uri="{9D8B030D-6E8A-4147-A177-3AD203B41FA5}">
                      <a16:colId xmlns:a16="http://schemas.microsoft.com/office/drawing/2014/main" val="1890643538"/>
                    </a:ext>
                  </a:extLst>
                </a:gridCol>
                <a:gridCol w="3379843">
                  <a:extLst>
                    <a:ext uri="{9D8B030D-6E8A-4147-A177-3AD203B41FA5}">
                      <a16:colId xmlns:a16="http://schemas.microsoft.com/office/drawing/2014/main" val="2798810027"/>
                    </a:ext>
                  </a:extLst>
                </a:gridCol>
              </a:tblGrid>
              <a:tr h="370840">
                <a:tc gridSpan="4">
                  <a:txBody>
                    <a:bodyPr/>
                    <a:lstStyle/>
                    <a:p>
                      <a:r>
                        <a:rPr lang="en-GB" dirty="0">
                          <a:solidFill>
                            <a:schemeClr val="tx1"/>
                          </a:solidFill>
                          <a:latin typeface="Montserrat" panose="00000500000000000000" pitchFamily="2" charset="0"/>
                        </a:rPr>
                        <a:t>Shaping your own text</a:t>
                      </a:r>
                    </a:p>
                    <a:p>
                      <a:r>
                        <a:rPr lang="en-GB" dirty="0">
                          <a:solidFill>
                            <a:schemeClr val="tx1"/>
                          </a:solidFill>
                          <a:latin typeface="Montserrat" panose="00000500000000000000" pitchFamily="2" charset="0"/>
                        </a:rPr>
                        <a:t>Upholding scholarly standards of integrity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5041441"/>
                  </a:ext>
                </a:extLst>
              </a:tr>
              <a:tr h="370840">
                <a:tc>
                  <a:txBody>
                    <a:bodyPr/>
                    <a:lstStyle/>
                    <a:p>
                      <a:r>
                        <a:rPr lang="en-GB" dirty="0">
                          <a:latin typeface="Montserrat" panose="00000500000000000000" pitchFamily="2" charset="0"/>
                        </a:rPr>
                        <a:t>Variety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latin typeface="Montserrat" panose="00000500000000000000" pitchFamily="2" charset="0"/>
                        </a:rPr>
                        <a:t>Transitions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latin typeface="Montserrat" panose="00000500000000000000" pitchFamily="2" charset="0"/>
                        </a:rPr>
                        <a:t>Economy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latin typeface="Montserrat" panose="00000500000000000000" pitchFamily="2" charset="0"/>
                        </a:rPr>
                        <a:t>Originality and creativity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4381134"/>
                  </a:ext>
                </a:extLst>
              </a:tr>
              <a:tr h="370840">
                <a:tc>
                  <a:txBody>
                    <a:bodyPr/>
                    <a:lstStyle/>
                    <a:p>
                      <a:r>
                        <a:rPr lang="en-GB" dirty="0">
                          <a:latin typeface="Montserrat" panose="00000500000000000000" pitchFamily="2" charset="0"/>
                        </a:rPr>
                        <a:t>In types of source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latin typeface="Montserrat" panose="00000500000000000000" pitchFamily="2" charset="0"/>
                        </a:rPr>
                        <a:t>Source to writer and writer to source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latin typeface="Montserrat" panose="00000500000000000000" pitchFamily="2" charset="0"/>
                        </a:rPr>
                        <a:t>Being selective in use of source points / words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latin typeface="Montserrat" panose="00000500000000000000" pitchFamily="2" charset="0"/>
                        </a:rPr>
                        <a:t>Making connections</a:t>
                      </a:r>
                    </a:p>
                    <a:p>
                      <a:pPr marL="285750" indent="-285750">
                        <a:buFontTx/>
                        <a:buChar char="-"/>
                      </a:pPr>
                      <a:r>
                        <a:rPr lang="en-GB" dirty="0">
                          <a:latin typeface="Montserrat" panose="00000500000000000000" pitchFamily="2" charset="0"/>
                        </a:rPr>
                        <a:t>Between theory and case </a:t>
                      </a:r>
                    </a:p>
                    <a:p>
                      <a:pPr marL="285750" indent="-285750">
                        <a:buFontTx/>
                        <a:buChar char="-"/>
                      </a:pPr>
                      <a:r>
                        <a:rPr lang="en-GB" dirty="0">
                          <a:latin typeface="Montserrat" panose="00000500000000000000" pitchFamily="2" charset="0"/>
                        </a:rPr>
                        <a:t>Between theories</a:t>
                      </a:r>
                    </a:p>
                    <a:p>
                      <a:pPr marL="285750" indent="-285750">
                        <a:buFontTx/>
                        <a:buChar char="-"/>
                      </a:pPr>
                      <a:r>
                        <a:rPr lang="en-GB" dirty="0">
                          <a:latin typeface="Montserrat" panose="00000500000000000000" pitchFamily="2" charset="0"/>
                        </a:rPr>
                        <a:t>Between ideas from different disciplines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50571785"/>
                  </a:ext>
                </a:extLst>
              </a:tr>
              <a:tr h="370840">
                <a:tc>
                  <a:txBody>
                    <a:bodyPr/>
                    <a:lstStyle/>
                    <a:p>
                      <a:r>
                        <a:rPr lang="en-GB" dirty="0">
                          <a:latin typeface="Montserrat" panose="00000500000000000000" pitchFamily="2" charset="0"/>
                        </a:rPr>
                        <a:t>In types of contribution required of the sources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latin typeface="Montserrat" panose="00000500000000000000" pitchFamily="2" charset="0"/>
                        </a:rPr>
                        <a:t>Description to comment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latin typeface="Montserrat" panose="00000500000000000000" pitchFamily="2" charset="0"/>
                        </a:rPr>
                        <a:t>Including only enough 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latin typeface="Montserrat" panose="00000500000000000000" pitchFamily="2" charset="0"/>
                        </a:rPr>
                        <a:t>Seeing gaps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1002485"/>
                  </a:ext>
                </a:extLst>
              </a:tr>
              <a:tr h="370840">
                <a:tc>
                  <a:txBody>
                    <a:bodyPr/>
                    <a:lstStyle/>
                    <a:p>
                      <a:r>
                        <a:rPr lang="en-GB" dirty="0">
                          <a:latin typeface="Montserrat" panose="00000500000000000000" pitchFamily="2" charset="0"/>
                        </a:rPr>
                        <a:t>In stance towards the source material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latin typeface="Montserrat" panose="00000500000000000000" pitchFamily="2" charset="0"/>
                        </a:rPr>
                        <a:t>Flow and sequence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latin typeface="Montserrat" panose="00000500000000000000" pitchFamily="2" charset="0"/>
                        </a:rPr>
                        <a:t>Incorporating comment into 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latin typeface="Montserrat" panose="00000500000000000000" pitchFamily="2" charset="0"/>
                        </a:rPr>
                        <a:t>Seeing possibilities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9901964"/>
                  </a:ext>
                </a:extLst>
              </a:tr>
            </a:tbl>
          </a:graphicData>
        </a:graphic>
      </p:graphicFrame>
    </p:spTree>
    <p:extLst>
      <p:ext uri="{BB962C8B-B14F-4D97-AF65-F5344CB8AC3E}">
        <p14:creationId xmlns:p14="http://schemas.microsoft.com/office/powerpoint/2010/main" val="2118005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pic>
        <p:nvPicPr>
          <p:cNvPr id="2" name="Graphic 29">
            <a:extLst>
              <a:ext uri="{FF2B5EF4-FFF2-40B4-BE49-F238E27FC236}">
                <a16:creationId xmlns:a16="http://schemas.microsoft.com/office/drawing/2014/main" id="{630002D8-A85C-4601-9D5A-443E73F1F3C5}"/>
              </a:ext>
            </a:extLst>
          </p:cNvPr>
          <p:cNvPicPr>
            <a:picLocks noChangeAspect="1"/>
          </p:cNvPicPr>
          <p:nvPr/>
        </p:nvPicPr>
        <p:blipFill>
          <a:blip r:embed="rId3"/>
          <a:stretch>
            <a:fillRect/>
          </a:stretch>
        </p:blipFill>
        <p:spPr>
          <a:xfrm>
            <a:off x="238502" y="302474"/>
            <a:ext cx="960376" cy="664384"/>
          </a:xfrm>
          <a:prstGeom prst="rect">
            <a:avLst/>
          </a:prstGeom>
          <a:noFill/>
          <a:ln cap="flat">
            <a:noFill/>
          </a:ln>
        </p:spPr>
      </p:pic>
      <p:sp>
        <p:nvSpPr>
          <p:cNvPr id="3" name="Text Placeholder 4">
            <a:extLst>
              <a:ext uri="{FF2B5EF4-FFF2-40B4-BE49-F238E27FC236}">
                <a16:creationId xmlns:a16="http://schemas.microsoft.com/office/drawing/2014/main" id="{59F3E314-B3E4-4595-87B6-2295E7637452}"/>
              </a:ext>
            </a:extLst>
          </p:cNvPr>
          <p:cNvSpPr txBox="1"/>
          <p:nvPr/>
        </p:nvSpPr>
        <p:spPr>
          <a:xfrm>
            <a:off x="1286060" y="21110"/>
            <a:ext cx="9165631" cy="1142430"/>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3200" dirty="0">
                <a:solidFill>
                  <a:srgbClr val="000000"/>
                </a:solidFill>
                <a:latin typeface="Krana Fat B" panose="00000B00000000000000" pitchFamily="50" charset="0"/>
              </a:rPr>
              <a:t>Today’s topics: Some aspects a writer needs to consider </a:t>
            </a:r>
            <a:endParaRPr lang="en-GB" sz="3200" b="0" i="0" u="none" strike="noStrike" kern="1200" cap="none" spc="0" baseline="0" dirty="0">
              <a:solidFill>
                <a:srgbClr val="000000"/>
              </a:solidFill>
              <a:uFillTx/>
              <a:latin typeface="Krana Fat B" panose="00000B00000000000000" pitchFamily="50" charset="0"/>
            </a:endParaRPr>
          </a:p>
        </p:txBody>
      </p:sp>
      <p:sp>
        <p:nvSpPr>
          <p:cNvPr id="6" name="Rectangle 5">
            <a:extLst>
              <a:ext uri="{FF2B5EF4-FFF2-40B4-BE49-F238E27FC236}">
                <a16:creationId xmlns:a16="http://schemas.microsoft.com/office/drawing/2014/main" id="{48C830CB-03F2-4B83-A4D1-08A07C4CA854}"/>
              </a:ext>
            </a:extLst>
          </p:cNvPr>
          <p:cNvSpPr/>
          <p:nvPr/>
        </p:nvSpPr>
        <p:spPr>
          <a:xfrm>
            <a:off x="9939921" y="260503"/>
            <a:ext cx="1939954" cy="369335"/>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1" i="0" u="none" strike="noStrike" kern="1200" cap="none" spc="0" baseline="0">
                <a:solidFill>
                  <a:srgbClr val="F3622C"/>
                </a:solidFill>
                <a:uFillTx/>
                <a:latin typeface="Montserrat" pitchFamily="2"/>
              </a:rPr>
              <a:t>The ACE Team</a:t>
            </a:r>
            <a:endParaRPr lang="en-GB" sz="1800" b="1" i="0" u="none" strike="noStrike" kern="1200" cap="none" spc="0" baseline="0">
              <a:solidFill>
                <a:srgbClr val="000000"/>
              </a:solidFill>
              <a:uFillTx/>
              <a:latin typeface="Calibri"/>
            </a:endParaRPr>
          </a:p>
        </p:txBody>
      </p:sp>
      <p:sp>
        <p:nvSpPr>
          <p:cNvPr id="7" name="Slide Number Placeholder 1">
            <a:extLst>
              <a:ext uri="{FF2B5EF4-FFF2-40B4-BE49-F238E27FC236}">
                <a16:creationId xmlns:a16="http://schemas.microsoft.com/office/drawing/2014/main" id="{74DAC752-D410-4CA0-9116-874D4EEE625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BA9698A-DD2D-4A59-AAAA-69C6E1ED352F}" type="slidenum">
              <a:rPr/>
              <a:t>4</a:t>
            </a:fld>
            <a:endParaRPr lang="en-GB" sz="1200" b="0" i="0" u="none" strike="noStrike" kern="1200" cap="none" spc="0" baseline="0">
              <a:solidFill>
                <a:srgbClr val="898989"/>
              </a:solidFill>
              <a:uFillTx/>
              <a:latin typeface="Calibri"/>
            </a:endParaRPr>
          </a:p>
        </p:txBody>
      </p:sp>
      <p:graphicFrame>
        <p:nvGraphicFramePr>
          <p:cNvPr id="8" name="Table 8">
            <a:extLst>
              <a:ext uri="{FF2B5EF4-FFF2-40B4-BE49-F238E27FC236}">
                <a16:creationId xmlns:a16="http://schemas.microsoft.com/office/drawing/2014/main" id="{F9120989-61A3-D895-F25A-5A0F8B50F7FB}"/>
              </a:ext>
            </a:extLst>
          </p:cNvPr>
          <p:cNvGraphicFramePr>
            <a:graphicFrameLocks noGrp="1"/>
          </p:cNvGraphicFramePr>
          <p:nvPr>
            <p:extLst>
              <p:ext uri="{D42A27DB-BD31-4B8C-83A1-F6EECF244321}">
                <p14:modId xmlns:p14="http://schemas.microsoft.com/office/powerpoint/2010/main" val="663067074"/>
              </p:ext>
            </p:extLst>
          </p:nvPr>
        </p:nvGraphicFramePr>
        <p:xfrm>
          <a:off x="718690" y="1250533"/>
          <a:ext cx="10583578" cy="4419600"/>
        </p:xfrm>
        <a:graphic>
          <a:graphicData uri="http://schemas.openxmlformats.org/drawingml/2006/table">
            <a:tbl>
              <a:tblPr firstRow="1" bandRow="1">
                <a:tableStyleId>{0E3FDE45-AF77-4B5C-9715-49D594BDF05E}</a:tableStyleId>
              </a:tblPr>
              <a:tblGrid>
                <a:gridCol w="10583578">
                  <a:extLst>
                    <a:ext uri="{9D8B030D-6E8A-4147-A177-3AD203B41FA5}">
                      <a16:colId xmlns:a16="http://schemas.microsoft.com/office/drawing/2014/main" val="378278009"/>
                    </a:ext>
                  </a:extLst>
                </a:gridCol>
              </a:tblGrid>
              <a:tr h="370840">
                <a:tc>
                  <a:txBody>
                    <a:bodyPr/>
                    <a:lstStyle/>
                    <a:p>
                      <a:pPr marL="457200" indent="-457200">
                        <a:buFont typeface="+mj-lt"/>
                        <a:buAutoNum type="arabicParenR"/>
                      </a:pPr>
                      <a:r>
                        <a:rPr lang="en-GB" sz="2400" dirty="0">
                          <a:solidFill>
                            <a:schemeClr val="tx1"/>
                          </a:solidFill>
                          <a:latin typeface="Montserrat" panose="00000500000000000000" pitchFamily="2" charset="0"/>
                        </a:rPr>
                        <a:t>Organising and integrating the source material to create  a well-structured text with a sense of direction</a:t>
                      </a:r>
                    </a:p>
                    <a:p>
                      <a:pPr marL="457200" indent="-457200">
                        <a:buFont typeface="+mj-lt"/>
                        <a:buAutoNum type="arabicParenR"/>
                      </a:pPr>
                      <a:endParaRPr lang="en-GB" sz="2400" dirty="0">
                        <a:solidFill>
                          <a:schemeClr val="tx1"/>
                        </a:solidFill>
                        <a:latin typeface="Montserrat" panose="00000500000000000000" pitchFamily="2" charset="0"/>
                      </a:endParaRPr>
                    </a:p>
                    <a:p>
                      <a:pPr marL="457200" indent="-457200">
                        <a:buFont typeface="+mj-lt"/>
                        <a:buAutoNum type="arabicParenR"/>
                      </a:pPr>
                      <a:r>
                        <a:rPr lang="en-GB" sz="2400" dirty="0">
                          <a:solidFill>
                            <a:schemeClr val="tx1"/>
                          </a:solidFill>
                          <a:latin typeface="Montserrat" panose="00000500000000000000" pitchFamily="2" charset="0"/>
                        </a:rPr>
                        <a:t>Making it clear for the reader who is speaking at any time</a:t>
                      </a:r>
                    </a:p>
                    <a:p>
                      <a:pPr marL="457200" indent="-457200">
                        <a:buFont typeface="+mj-lt"/>
                        <a:buAutoNum type="arabicParenR"/>
                      </a:pPr>
                      <a:endParaRPr lang="en-GB" sz="2400" dirty="0">
                        <a:solidFill>
                          <a:schemeClr val="tx1"/>
                        </a:solidFill>
                        <a:latin typeface="Montserrat" panose="00000500000000000000" pitchFamily="2" charset="0"/>
                      </a:endParaRPr>
                    </a:p>
                    <a:p>
                      <a:pPr marL="457200" indent="-457200">
                        <a:buFont typeface="+mj-lt"/>
                        <a:buAutoNum type="arabicParenR"/>
                      </a:pPr>
                      <a:r>
                        <a:rPr lang="en-GB" sz="2400" dirty="0">
                          <a:solidFill>
                            <a:schemeClr val="tx1"/>
                          </a:solidFill>
                          <a:latin typeface="Montserrat" panose="00000500000000000000" pitchFamily="2" charset="0"/>
                        </a:rPr>
                        <a:t>Using the source material for different purposes and with varying stance</a:t>
                      </a:r>
                    </a:p>
                    <a:p>
                      <a:pPr marL="457200" indent="-457200">
                        <a:buFont typeface="+mj-lt"/>
                        <a:buAutoNum type="arabicParenR"/>
                      </a:pPr>
                      <a:endParaRPr lang="en-GB" sz="2400" dirty="0">
                        <a:solidFill>
                          <a:schemeClr val="tx1"/>
                        </a:solidFill>
                        <a:latin typeface="Montserrat" panose="00000500000000000000" pitchFamily="2" charset="0"/>
                      </a:endParaRPr>
                    </a:p>
                    <a:p>
                      <a:pPr marL="457200" indent="-457200">
                        <a:buFont typeface="+mj-lt"/>
                        <a:buAutoNum type="arabicParenR"/>
                      </a:pPr>
                      <a:r>
                        <a:rPr lang="en-GB" sz="2400" dirty="0">
                          <a:solidFill>
                            <a:schemeClr val="tx1"/>
                          </a:solidFill>
                          <a:latin typeface="Montserrat" panose="00000500000000000000" pitchFamily="2" charset="0"/>
                        </a:rPr>
                        <a:t>From source to text: Upholding scholarly standards</a:t>
                      </a:r>
                    </a:p>
                    <a:p>
                      <a:pPr marL="457200" indent="-457200">
                        <a:buFont typeface="+mj-lt"/>
                        <a:buAutoNum type="arabicParenR"/>
                      </a:pPr>
                      <a:endParaRPr lang="en-GB" sz="2400" dirty="0">
                        <a:solidFill>
                          <a:schemeClr val="tx1"/>
                        </a:solidFill>
                        <a:latin typeface="Montserrat" panose="00000500000000000000" pitchFamily="2" charset="0"/>
                      </a:endParaRPr>
                    </a:p>
                    <a:p>
                      <a:pPr marL="457200" indent="-457200">
                        <a:buFont typeface="+mj-lt"/>
                        <a:buAutoNum type="arabicParenR"/>
                      </a:pPr>
                      <a:r>
                        <a:rPr lang="en-GB" sz="2400" dirty="0">
                          <a:solidFill>
                            <a:schemeClr val="tx1"/>
                          </a:solidFill>
                          <a:latin typeface="Montserrat" panose="00000500000000000000" pitchFamily="2" charset="0"/>
                        </a:rPr>
                        <a:t>Making every word count </a:t>
                      </a:r>
                    </a:p>
                    <a:p>
                      <a:pPr marL="0" indent="0">
                        <a:buFont typeface="+mj-lt"/>
                        <a:buNone/>
                      </a:pPr>
                      <a:endParaRPr lang="en-GB" sz="2000" dirty="0">
                        <a:solidFill>
                          <a:schemeClr val="tx1"/>
                        </a:solidFill>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5041441"/>
                  </a:ext>
                </a:extLst>
              </a:tr>
            </a:tbl>
          </a:graphicData>
        </a:graphic>
      </p:graphicFrame>
    </p:spTree>
    <p:extLst>
      <p:ext uri="{BB962C8B-B14F-4D97-AF65-F5344CB8AC3E}">
        <p14:creationId xmlns:p14="http://schemas.microsoft.com/office/powerpoint/2010/main" val="2638699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pic>
        <p:nvPicPr>
          <p:cNvPr id="2" name="Graphic 29">
            <a:extLst>
              <a:ext uri="{FF2B5EF4-FFF2-40B4-BE49-F238E27FC236}">
                <a16:creationId xmlns:a16="http://schemas.microsoft.com/office/drawing/2014/main" id="{630002D8-A85C-4601-9D5A-443E73F1F3C5}"/>
              </a:ext>
            </a:extLst>
          </p:cNvPr>
          <p:cNvPicPr>
            <a:picLocks noChangeAspect="1"/>
          </p:cNvPicPr>
          <p:nvPr/>
        </p:nvPicPr>
        <p:blipFill>
          <a:blip r:embed="rId3"/>
          <a:stretch>
            <a:fillRect/>
          </a:stretch>
        </p:blipFill>
        <p:spPr>
          <a:xfrm>
            <a:off x="238502" y="302474"/>
            <a:ext cx="960376" cy="664384"/>
          </a:xfrm>
          <a:prstGeom prst="rect">
            <a:avLst/>
          </a:prstGeom>
          <a:noFill/>
          <a:ln cap="flat">
            <a:noFill/>
          </a:ln>
        </p:spPr>
      </p:pic>
      <p:sp>
        <p:nvSpPr>
          <p:cNvPr id="3" name="Text Placeholder 4">
            <a:extLst>
              <a:ext uri="{FF2B5EF4-FFF2-40B4-BE49-F238E27FC236}">
                <a16:creationId xmlns:a16="http://schemas.microsoft.com/office/drawing/2014/main" id="{59F3E314-B3E4-4595-87B6-2295E7637452}"/>
              </a:ext>
            </a:extLst>
          </p:cNvPr>
          <p:cNvSpPr txBox="1"/>
          <p:nvPr/>
        </p:nvSpPr>
        <p:spPr>
          <a:xfrm>
            <a:off x="1286060" y="21110"/>
            <a:ext cx="8858065" cy="1142430"/>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800" dirty="0">
                <a:solidFill>
                  <a:srgbClr val="000000"/>
                </a:solidFill>
                <a:latin typeface="Krana Fat B" panose="00000B00000000000000" pitchFamily="50" charset="0"/>
              </a:rPr>
              <a:t>1</a:t>
            </a:r>
            <a:r>
              <a:rPr lang="en-GB" sz="2800" baseline="30000" dirty="0">
                <a:solidFill>
                  <a:srgbClr val="000000"/>
                </a:solidFill>
                <a:latin typeface="Krana Fat B" panose="00000B00000000000000" pitchFamily="50" charset="0"/>
              </a:rPr>
              <a:t>st</a:t>
            </a:r>
            <a:r>
              <a:rPr lang="en-GB" sz="2800" dirty="0">
                <a:solidFill>
                  <a:srgbClr val="000000"/>
                </a:solidFill>
                <a:latin typeface="Krana Fat B" panose="00000B00000000000000" pitchFamily="50" charset="0"/>
              </a:rPr>
              <a:t> aspect: Creating a well-structured text with a sense of direction</a:t>
            </a:r>
            <a:r>
              <a:rPr lang="en-GB" sz="2800" b="0" i="0" u="none" strike="noStrike" kern="1200" cap="none" spc="0" baseline="0" dirty="0">
                <a:solidFill>
                  <a:srgbClr val="000000"/>
                </a:solidFill>
                <a:uFillTx/>
                <a:latin typeface="Krana Fat B" panose="00000B00000000000000" pitchFamily="50" charset="0"/>
              </a:rPr>
              <a:t> </a:t>
            </a:r>
          </a:p>
        </p:txBody>
      </p:sp>
      <p:sp>
        <p:nvSpPr>
          <p:cNvPr id="6" name="Rectangle 5">
            <a:extLst>
              <a:ext uri="{FF2B5EF4-FFF2-40B4-BE49-F238E27FC236}">
                <a16:creationId xmlns:a16="http://schemas.microsoft.com/office/drawing/2014/main" id="{48C830CB-03F2-4B83-A4D1-08A07C4CA854}"/>
              </a:ext>
            </a:extLst>
          </p:cNvPr>
          <p:cNvSpPr/>
          <p:nvPr/>
        </p:nvSpPr>
        <p:spPr>
          <a:xfrm>
            <a:off x="9939921" y="260503"/>
            <a:ext cx="1939954" cy="369335"/>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1" i="0" u="none" strike="noStrike" kern="1200" cap="none" spc="0" baseline="0">
                <a:solidFill>
                  <a:srgbClr val="F3622C"/>
                </a:solidFill>
                <a:uFillTx/>
                <a:latin typeface="Montserrat" pitchFamily="2"/>
              </a:rPr>
              <a:t>The ACE Team</a:t>
            </a:r>
            <a:endParaRPr lang="en-GB" sz="1800" b="1" i="0" u="none" strike="noStrike" kern="1200" cap="none" spc="0" baseline="0">
              <a:solidFill>
                <a:srgbClr val="000000"/>
              </a:solidFill>
              <a:uFillTx/>
              <a:latin typeface="Calibri"/>
            </a:endParaRPr>
          </a:p>
        </p:txBody>
      </p:sp>
      <p:sp>
        <p:nvSpPr>
          <p:cNvPr id="7" name="Slide Number Placeholder 1">
            <a:extLst>
              <a:ext uri="{FF2B5EF4-FFF2-40B4-BE49-F238E27FC236}">
                <a16:creationId xmlns:a16="http://schemas.microsoft.com/office/drawing/2014/main" id="{74DAC752-D410-4CA0-9116-874D4EEE625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BA9698A-DD2D-4A59-AAAA-69C6E1ED352F}" type="slidenum">
              <a:rPr/>
              <a:t>5</a:t>
            </a:fld>
            <a:endParaRPr lang="en-GB" sz="1200" b="0" i="0" u="none" strike="noStrike" kern="1200" cap="none" spc="0" baseline="0">
              <a:solidFill>
                <a:srgbClr val="898989"/>
              </a:solidFill>
              <a:uFillTx/>
              <a:latin typeface="Calibri"/>
            </a:endParaRPr>
          </a:p>
        </p:txBody>
      </p:sp>
      <p:graphicFrame>
        <p:nvGraphicFramePr>
          <p:cNvPr id="8" name="Table 8">
            <a:extLst>
              <a:ext uri="{FF2B5EF4-FFF2-40B4-BE49-F238E27FC236}">
                <a16:creationId xmlns:a16="http://schemas.microsoft.com/office/drawing/2014/main" id="{F9120989-61A3-D895-F25A-5A0F8B50F7FB}"/>
              </a:ext>
            </a:extLst>
          </p:cNvPr>
          <p:cNvGraphicFramePr>
            <a:graphicFrameLocks noGrp="1"/>
          </p:cNvGraphicFramePr>
          <p:nvPr>
            <p:extLst>
              <p:ext uri="{D42A27DB-BD31-4B8C-83A1-F6EECF244321}">
                <p14:modId xmlns:p14="http://schemas.microsoft.com/office/powerpoint/2010/main" val="2876062238"/>
              </p:ext>
            </p:extLst>
          </p:nvPr>
        </p:nvGraphicFramePr>
        <p:xfrm>
          <a:off x="389425" y="1233805"/>
          <a:ext cx="11413150" cy="5852160"/>
        </p:xfrm>
        <a:graphic>
          <a:graphicData uri="http://schemas.openxmlformats.org/drawingml/2006/table">
            <a:tbl>
              <a:tblPr firstRow="1" bandRow="1">
                <a:tableStyleId>{0E3FDE45-AF77-4B5C-9715-49D594BDF05E}</a:tableStyleId>
              </a:tblPr>
              <a:tblGrid>
                <a:gridCol w="11413150">
                  <a:extLst>
                    <a:ext uri="{9D8B030D-6E8A-4147-A177-3AD203B41FA5}">
                      <a16:colId xmlns:a16="http://schemas.microsoft.com/office/drawing/2014/main" val="378278009"/>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Montserrat" panose="00000500000000000000" pitchFamily="2" charset="0"/>
                        </a:rPr>
                        <a:t>How is the argument presented in each of these mini-texts? What comes from the writer? Which of these do you like best as writing? Why?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latin typeface="Montserrat"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Montserrat" panose="00000500000000000000" pitchFamily="2" charset="0"/>
                        </a:rPr>
                        <a:t>A.</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Montserrat" panose="00000500000000000000" pitchFamily="2" charset="0"/>
                        </a:rPr>
                        <a:t>Thomas (2021) identifies a number of very positive aspects resulting from the largescale shift to online learning prompted by the pandemic. These include X, Y and Z. However, there also seem to be significant disadvantages. Some of the most serious of these can be identified as U, V and W (Rowlands, 2021).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latin typeface="Montserrat"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Montserrat" panose="00000500000000000000" pitchFamily="2" charset="0"/>
                        </a:rPr>
                        <a:t>B.</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Montserrat" panose="00000500000000000000" pitchFamily="2" charset="0"/>
                        </a:rPr>
                        <a:t>One important advantage of more widespread use of online learning has been … (Ali, 2021). Benson (2022) also points to …. Another benefit is … (Charles, 2022). On the other hand, Delaney (2023) identifies an issue with …, while doubts have also been raised about …. (Edwards, 2022).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latin typeface="Montserrat"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Montserrat" panose="00000500000000000000" pitchFamily="2" charset="0"/>
                        </a:rPr>
                        <a:t>C.</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Montserrat" panose="00000500000000000000" pitchFamily="2" charset="0"/>
                        </a:rPr>
                        <a:t>While the widespread use of online learning has both benefits and drawbacks, it seems that the benefits may be greater for the individual and the drawbacks greater for the development of collaborative working. Thus for example Thomas (2021) identifies …. while Rowlands (2021) warns of ...</a:t>
                      </a:r>
                    </a:p>
                    <a:p>
                      <a:pPr marL="0" indent="0">
                        <a:buFontTx/>
                        <a:buNone/>
                      </a:pPr>
                      <a:endParaRPr lang="en-GB" dirty="0">
                        <a:solidFill>
                          <a:srgbClr val="FF0000"/>
                        </a:solidFill>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5041441"/>
                  </a:ext>
                </a:extLst>
              </a:tr>
            </a:tbl>
          </a:graphicData>
        </a:graphic>
      </p:graphicFrame>
    </p:spTree>
    <p:extLst>
      <p:ext uri="{BB962C8B-B14F-4D97-AF65-F5344CB8AC3E}">
        <p14:creationId xmlns:p14="http://schemas.microsoft.com/office/powerpoint/2010/main" val="2133109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pic>
        <p:nvPicPr>
          <p:cNvPr id="2" name="Graphic 29">
            <a:extLst>
              <a:ext uri="{FF2B5EF4-FFF2-40B4-BE49-F238E27FC236}">
                <a16:creationId xmlns:a16="http://schemas.microsoft.com/office/drawing/2014/main" id="{630002D8-A85C-4601-9D5A-443E73F1F3C5}"/>
              </a:ext>
            </a:extLst>
          </p:cNvPr>
          <p:cNvPicPr>
            <a:picLocks noChangeAspect="1"/>
          </p:cNvPicPr>
          <p:nvPr/>
        </p:nvPicPr>
        <p:blipFill>
          <a:blip r:embed="rId3"/>
          <a:stretch>
            <a:fillRect/>
          </a:stretch>
        </p:blipFill>
        <p:spPr>
          <a:xfrm>
            <a:off x="238502" y="302474"/>
            <a:ext cx="960376" cy="664384"/>
          </a:xfrm>
          <a:prstGeom prst="rect">
            <a:avLst/>
          </a:prstGeom>
          <a:noFill/>
          <a:ln cap="flat">
            <a:noFill/>
          </a:ln>
        </p:spPr>
      </p:pic>
      <p:sp>
        <p:nvSpPr>
          <p:cNvPr id="3" name="Text Placeholder 4">
            <a:extLst>
              <a:ext uri="{FF2B5EF4-FFF2-40B4-BE49-F238E27FC236}">
                <a16:creationId xmlns:a16="http://schemas.microsoft.com/office/drawing/2014/main" id="{59F3E314-B3E4-4595-87B6-2295E7637452}"/>
              </a:ext>
            </a:extLst>
          </p:cNvPr>
          <p:cNvSpPr txBox="1"/>
          <p:nvPr/>
        </p:nvSpPr>
        <p:spPr>
          <a:xfrm>
            <a:off x="1286060" y="21110"/>
            <a:ext cx="8858065" cy="1142430"/>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800" dirty="0">
                <a:solidFill>
                  <a:srgbClr val="000000"/>
                </a:solidFill>
                <a:latin typeface="Krana Fat B" panose="00000B00000000000000" pitchFamily="50" charset="0"/>
              </a:rPr>
              <a:t>Creating a well-structured text with a sense of direction</a:t>
            </a:r>
            <a:endParaRPr lang="en-GB" sz="2800" b="0" i="0" u="none" strike="noStrike" kern="1200" cap="none" spc="0" baseline="0" dirty="0">
              <a:solidFill>
                <a:srgbClr val="000000"/>
              </a:solidFill>
              <a:uFillTx/>
              <a:latin typeface="Krana Fat B" panose="00000B00000000000000" pitchFamily="50" charset="0"/>
            </a:endParaRPr>
          </a:p>
        </p:txBody>
      </p:sp>
      <p:sp>
        <p:nvSpPr>
          <p:cNvPr id="6" name="Rectangle 5">
            <a:extLst>
              <a:ext uri="{FF2B5EF4-FFF2-40B4-BE49-F238E27FC236}">
                <a16:creationId xmlns:a16="http://schemas.microsoft.com/office/drawing/2014/main" id="{48C830CB-03F2-4B83-A4D1-08A07C4CA854}"/>
              </a:ext>
            </a:extLst>
          </p:cNvPr>
          <p:cNvSpPr/>
          <p:nvPr/>
        </p:nvSpPr>
        <p:spPr>
          <a:xfrm>
            <a:off x="9939921" y="260503"/>
            <a:ext cx="1939954" cy="369335"/>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1" i="0" u="none" strike="noStrike" kern="1200" cap="none" spc="0" baseline="0">
                <a:solidFill>
                  <a:srgbClr val="F3622C"/>
                </a:solidFill>
                <a:uFillTx/>
                <a:latin typeface="Montserrat" pitchFamily="2"/>
              </a:rPr>
              <a:t>The ACE Team</a:t>
            </a:r>
            <a:endParaRPr lang="en-GB" sz="1800" b="1" i="0" u="none" strike="noStrike" kern="1200" cap="none" spc="0" baseline="0">
              <a:solidFill>
                <a:srgbClr val="000000"/>
              </a:solidFill>
              <a:uFillTx/>
              <a:latin typeface="Calibri"/>
            </a:endParaRPr>
          </a:p>
        </p:txBody>
      </p:sp>
      <p:sp>
        <p:nvSpPr>
          <p:cNvPr id="7" name="Slide Number Placeholder 1">
            <a:extLst>
              <a:ext uri="{FF2B5EF4-FFF2-40B4-BE49-F238E27FC236}">
                <a16:creationId xmlns:a16="http://schemas.microsoft.com/office/drawing/2014/main" id="{74DAC752-D410-4CA0-9116-874D4EEE625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BA9698A-DD2D-4A59-AAAA-69C6E1ED352F}" type="slidenum">
              <a:rPr/>
              <a:t>6</a:t>
            </a:fld>
            <a:endParaRPr lang="en-GB" sz="1200" b="0" i="0" u="none" strike="noStrike" kern="1200" cap="none" spc="0" baseline="0">
              <a:solidFill>
                <a:srgbClr val="898989"/>
              </a:solidFill>
              <a:uFillTx/>
              <a:latin typeface="Calibri"/>
            </a:endParaRPr>
          </a:p>
        </p:txBody>
      </p:sp>
      <p:graphicFrame>
        <p:nvGraphicFramePr>
          <p:cNvPr id="8" name="Table 8">
            <a:extLst>
              <a:ext uri="{FF2B5EF4-FFF2-40B4-BE49-F238E27FC236}">
                <a16:creationId xmlns:a16="http://schemas.microsoft.com/office/drawing/2014/main" id="{F9120989-61A3-D895-F25A-5A0F8B50F7FB}"/>
              </a:ext>
            </a:extLst>
          </p:cNvPr>
          <p:cNvGraphicFramePr>
            <a:graphicFrameLocks noGrp="1"/>
          </p:cNvGraphicFramePr>
          <p:nvPr>
            <p:extLst>
              <p:ext uri="{D42A27DB-BD31-4B8C-83A1-F6EECF244321}">
                <p14:modId xmlns:p14="http://schemas.microsoft.com/office/powerpoint/2010/main" val="2093475889"/>
              </p:ext>
            </p:extLst>
          </p:nvPr>
        </p:nvGraphicFramePr>
        <p:xfrm>
          <a:off x="371475" y="1233805"/>
          <a:ext cx="11431100" cy="5321721"/>
        </p:xfrm>
        <a:graphic>
          <a:graphicData uri="http://schemas.openxmlformats.org/drawingml/2006/table">
            <a:tbl>
              <a:tblPr firstRow="1" bandRow="1">
                <a:tableStyleId>{0E3FDE45-AF77-4B5C-9715-49D594BDF05E}</a:tableStyleId>
              </a:tblPr>
              <a:tblGrid>
                <a:gridCol w="11431100">
                  <a:extLst>
                    <a:ext uri="{9D8B030D-6E8A-4147-A177-3AD203B41FA5}">
                      <a16:colId xmlns:a16="http://schemas.microsoft.com/office/drawing/2014/main" val="378278009"/>
                    </a:ext>
                  </a:extLst>
                </a:gridCol>
              </a:tblGrid>
              <a:tr h="53217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latin typeface="Montserrat" panose="00000500000000000000" pitchFamily="2" charset="0"/>
                        </a:rPr>
                        <a:t>Key: </a:t>
                      </a:r>
                      <a:r>
                        <a:rPr lang="en-GB" dirty="0">
                          <a:solidFill>
                            <a:schemeClr val="tx1"/>
                          </a:solidFill>
                          <a:highlight>
                            <a:srgbClr val="FFFF00"/>
                          </a:highlight>
                          <a:latin typeface="Montserrat" panose="00000500000000000000" pitchFamily="2" charset="0"/>
                        </a:rPr>
                        <a:t>1</a:t>
                      </a:r>
                      <a:r>
                        <a:rPr lang="en-GB" baseline="30000" dirty="0">
                          <a:solidFill>
                            <a:schemeClr val="tx1"/>
                          </a:solidFill>
                          <a:highlight>
                            <a:srgbClr val="FFFF00"/>
                          </a:highlight>
                          <a:latin typeface="Montserrat" panose="00000500000000000000" pitchFamily="2" charset="0"/>
                        </a:rPr>
                        <a:t>st</a:t>
                      </a:r>
                      <a:r>
                        <a:rPr lang="en-GB" dirty="0">
                          <a:solidFill>
                            <a:schemeClr val="tx1"/>
                          </a:solidFill>
                          <a:highlight>
                            <a:srgbClr val="FFFF00"/>
                          </a:highlight>
                          <a:latin typeface="Montserrat" panose="00000500000000000000" pitchFamily="2" charset="0"/>
                        </a:rPr>
                        <a:t> source or view.</a:t>
                      </a:r>
                      <a:r>
                        <a:rPr lang="en-GB" dirty="0">
                          <a:solidFill>
                            <a:schemeClr val="tx1"/>
                          </a:solidFill>
                          <a:latin typeface="Montserrat" panose="00000500000000000000" pitchFamily="2" charset="0"/>
                        </a:rPr>
                        <a:t>   </a:t>
                      </a:r>
                      <a:r>
                        <a:rPr lang="en-GB" dirty="0">
                          <a:solidFill>
                            <a:schemeClr val="tx1"/>
                          </a:solidFill>
                          <a:highlight>
                            <a:srgbClr val="00FFFF"/>
                          </a:highlight>
                          <a:latin typeface="Montserrat" panose="00000500000000000000" pitchFamily="2" charset="0"/>
                        </a:rPr>
                        <a:t>2</a:t>
                      </a:r>
                      <a:r>
                        <a:rPr lang="en-GB" baseline="30000" dirty="0">
                          <a:solidFill>
                            <a:schemeClr val="tx1"/>
                          </a:solidFill>
                          <a:highlight>
                            <a:srgbClr val="00FFFF"/>
                          </a:highlight>
                          <a:latin typeface="Montserrat" panose="00000500000000000000" pitchFamily="2" charset="0"/>
                        </a:rPr>
                        <a:t>nd</a:t>
                      </a:r>
                      <a:r>
                        <a:rPr lang="en-GB" dirty="0">
                          <a:solidFill>
                            <a:schemeClr val="tx1"/>
                          </a:solidFill>
                          <a:highlight>
                            <a:srgbClr val="00FFFF"/>
                          </a:highlight>
                          <a:latin typeface="Montserrat" panose="00000500000000000000" pitchFamily="2" charset="0"/>
                        </a:rPr>
                        <a:t> source or point of view.</a:t>
                      </a:r>
                      <a:r>
                        <a:rPr lang="en-GB" dirty="0">
                          <a:solidFill>
                            <a:schemeClr val="tx1"/>
                          </a:solidFill>
                          <a:latin typeface="Montserrat" panose="00000500000000000000" pitchFamily="2" charset="0"/>
                        </a:rPr>
                        <a:t>   No highlighting = from the writer. </a:t>
                      </a:r>
                      <a:endParaRPr lang="en-GB" sz="1800" dirty="0">
                        <a:latin typeface="Montserrat"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highlight>
                          <a:srgbClr val="FFFF00"/>
                        </a:highlight>
                        <a:latin typeface="Montserrat"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highlight>
                            <a:srgbClr val="FFFF00"/>
                          </a:highlight>
                          <a:latin typeface="Montserrat" panose="00000500000000000000" pitchFamily="2" charset="0"/>
                        </a:rPr>
                        <a:t>A. Thomas (2021) identifies a number of very positive aspects resulting from the largescale shift to online learning prompted by the pandemic. These include X, Y and Z. </a:t>
                      </a:r>
                      <a:r>
                        <a:rPr lang="en-GB" sz="1800" dirty="0">
                          <a:latin typeface="Montserrat" panose="00000500000000000000" pitchFamily="2" charset="0"/>
                        </a:rPr>
                        <a:t>However, there also seem to be significant disadvantages. Some of the most serious of these can be identified </a:t>
                      </a:r>
                      <a:r>
                        <a:rPr lang="en-GB" sz="1800" dirty="0">
                          <a:highlight>
                            <a:srgbClr val="00FFFF"/>
                          </a:highlight>
                          <a:latin typeface="Montserrat" panose="00000500000000000000" pitchFamily="2" charset="0"/>
                        </a:rPr>
                        <a:t>as U, V and W (Rowlands, 2021).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latin typeface="Montserrat"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Montserrat" panose="00000500000000000000" pitchFamily="2" charset="0"/>
                        </a:rPr>
                        <a:t>B.</a:t>
                      </a:r>
                      <a:r>
                        <a:rPr lang="en-GB" sz="1800" dirty="0">
                          <a:highlight>
                            <a:srgbClr val="FFFF00"/>
                          </a:highlight>
                          <a:latin typeface="Montserrat" panose="00000500000000000000" pitchFamily="2" charset="0"/>
                        </a:rPr>
                        <a:t> One important advantage of more widespread use of online learning has been … (Ali, 2021). Benson (2022) also points to …. Another benefit is … (Charles, 2022). </a:t>
                      </a:r>
                      <a:r>
                        <a:rPr lang="en-GB" sz="1800" dirty="0">
                          <a:latin typeface="Montserrat" panose="00000500000000000000" pitchFamily="2" charset="0"/>
                        </a:rPr>
                        <a:t>On the other hand, </a:t>
                      </a:r>
                      <a:r>
                        <a:rPr lang="en-GB" sz="1800" dirty="0">
                          <a:highlight>
                            <a:srgbClr val="00FFFF"/>
                          </a:highlight>
                          <a:latin typeface="Montserrat" panose="00000500000000000000" pitchFamily="2" charset="0"/>
                        </a:rPr>
                        <a:t>Delaney (2023) identifies an issue with …, while doubts have also been raised about …. (Edwards, 2022).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latin typeface="Montserrat"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Montserrat" panose="00000500000000000000" pitchFamily="2" charset="0"/>
                        </a:rPr>
                        <a:t>C. While the widespread use of online learning has both benefits and drawbacks, it seems that the benefits may be greater for the individual and the drawbacks greater for the development of collaborative working. Thus for example </a:t>
                      </a:r>
                      <a:r>
                        <a:rPr lang="en-GB" sz="1800" dirty="0">
                          <a:highlight>
                            <a:srgbClr val="FFFF00"/>
                          </a:highlight>
                          <a:latin typeface="Montserrat" panose="00000500000000000000" pitchFamily="2" charset="0"/>
                        </a:rPr>
                        <a:t>Thomas (2021) identifies …. </a:t>
                      </a:r>
                      <a:r>
                        <a:rPr lang="en-GB" sz="1800" dirty="0">
                          <a:latin typeface="Montserrat" panose="00000500000000000000" pitchFamily="2" charset="0"/>
                        </a:rPr>
                        <a:t>while </a:t>
                      </a:r>
                      <a:r>
                        <a:rPr lang="en-GB" sz="1800" dirty="0">
                          <a:highlight>
                            <a:srgbClr val="00FFFF"/>
                          </a:highlight>
                          <a:latin typeface="Montserrat" panose="00000500000000000000" pitchFamily="2" charset="0"/>
                        </a:rPr>
                        <a:t>Rowlands (2021) warns of ... </a:t>
                      </a:r>
                      <a:endParaRPr lang="en-GB" dirty="0">
                        <a:solidFill>
                          <a:schemeClr val="tx1"/>
                        </a:solidFill>
                        <a:latin typeface="Montserrat"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schemeClr val="tx1"/>
                        </a:solidFill>
                        <a:highlight>
                          <a:srgbClr val="00FF00"/>
                        </a:highlight>
                        <a:latin typeface="Montserrat"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latin typeface="Montserrat" panose="00000500000000000000" pitchFamily="2" charset="0"/>
                        </a:rPr>
                        <a:t>Is this relevant to your own writing?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5041441"/>
                  </a:ext>
                </a:extLst>
              </a:tr>
            </a:tbl>
          </a:graphicData>
        </a:graphic>
      </p:graphicFrame>
    </p:spTree>
    <p:extLst>
      <p:ext uri="{BB962C8B-B14F-4D97-AF65-F5344CB8AC3E}">
        <p14:creationId xmlns:p14="http://schemas.microsoft.com/office/powerpoint/2010/main" val="405627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pic>
        <p:nvPicPr>
          <p:cNvPr id="2" name="Graphic 29">
            <a:extLst>
              <a:ext uri="{FF2B5EF4-FFF2-40B4-BE49-F238E27FC236}">
                <a16:creationId xmlns:a16="http://schemas.microsoft.com/office/drawing/2014/main" id="{630002D8-A85C-4601-9D5A-443E73F1F3C5}"/>
              </a:ext>
            </a:extLst>
          </p:cNvPr>
          <p:cNvPicPr>
            <a:picLocks noChangeAspect="1"/>
          </p:cNvPicPr>
          <p:nvPr/>
        </p:nvPicPr>
        <p:blipFill>
          <a:blip r:embed="rId3"/>
          <a:stretch>
            <a:fillRect/>
          </a:stretch>
        </p:blipFill>
        <p:spPr>
          <a:xfrm>
            <a:off x="238502" y="302474"/>
            <a:ext cx="960376" cy="664384"/>
          </a:xfrm>
          <a:prstGeom prst="rect">
            <a:avLst/>
          </a:prstGeom>
          <a:noFill/>
          <a:ln cap="flat">
            <a:noFill/>
          </a:ln>
        </p:spPr>
      </p:pic>
      <p:sp>
        <p:nvSpPr>
          <p:cNvPr id="3" name="Text Placeholder 4">
            <a:extLst>
              <a:ext uri="{FF2B5EF4-FFF2-40B4-BE49-F238E27FC236}">
                <a16:creationId xmlns:a16="http://schemas.microsoft.com/office/drawing/2014/main" id="{59F3E314-B3E4-4595-87B6-2295E7637452}"/>
              </a:ext>
            </a:extLst>
          </p:cNvPr>
          <p:cNvSpPr txBox="1"/>
          <p:nvPr/>
        </p:nvSpPr>
        <p:spPr>
          <a:xfrm>
            <a:off x="1286060" y="21110"/>
            <a:ext cx="9165631" cy="1142430"/>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800" dirty="0">
                <a:solidFill>
                  <a:srgbClr val="000000"/>
                </a:solidFill>
                <a:latin typeface="Krana Fat B" panose="00000B00000000000000" pitchFamily="50" charset="0"/>
              </a:rPr>
              <a:t>2</a:t>
            </a:r>
            <a:r>
              <a:rPr lang="en-GB" sz="2800" baseline="30000" dirty="0">
                <a:solidFill>
                  <a:srgbClr val="000000"/>
                </a:solidFill>
                <a:latin typeface="Krana Fat B" panose="00000B00000000000000" pitchFamily="50" charset="0"/>
              </a:rPr>
              <a:t>nd</a:t>
            </a:r>
            <a:r>
              <a:rPr lang="en-GB" sz="2800" dirty="0">
                <a:solidFill>
                  <a:srgbClr val="000000"/>
                </a:solidFill>
                <a:latin typeface="Krana Fat B" panose="00000B00000000000000" pitchFamily="50" charset="0"/>
              </a:rPr>
              <a:t> aspect: Making it clear who is speaking at any time</a:t>
            </a:r>
            <a:endParaRPr lang="en-GB" sz="2800" b="0" i="0" u="none" strike="noStrike" kern="1200" cap="none" spc="0" baseline="0" dirty="0">
              <a:solidFill>
                <a:srgbClr val="000000"/>
              </a:solidFill>
              <a:uFillTx/>
              <a:latin typeface="Krana Fat B" panose="00000B00000000000000" pitchFamily="50" charset="0"/>
            </a:endParaRPr>
          </a:p>
        </p:txBody>
      </p:sp>
      <p:sp>
        <p:nvSpPr>
          <p:cNvPr id="6" name="Rectangle 5">
            <a:extLst>
              <a:ext uri="{FF2B5EF4-FFF2-40B4-BE49-F238E27FC236}">
                <a16:creationId xmlns:a16="http://schemas.microsoft.com/office/drawing/2014/main" id="{48C830CB-03F2-4B83-A4D1-08A07C4CA854}"/>
              </a:ext>
            </a:extLst>
          </p:cNvPr>
          <p:cNvSpPr/>
          <p:nvPr/>
        </p:nvSpPr>
        <p:spPr>
          <a:xfrm>
            <a:off x="9939921" y="260503"/>
            <a:ext cx="1939954" cy="369335"/>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1" i="0" u="none" strike="noStrike" kern="1200" cap="none" spc="0" baseline="0">
                <a:solidFill>
                  <a:srgbClr val="F3622C"/>
                </a:solidFill>
                <a:uFillTx/>
                <a:latin typeface="Montserrat" pitchFamily="2"/>
              </a:rPr>
              <a:t>The ACE Team</a:t>
            </a:r>
            <a:endParaRPr lang="en-GB" sz="1800" b="1" i="0" u="none" strike="noStrike" kern="1200" cap="none" spc="0" baseline="0">
              <a:solidFill>
                <a:srgbClr val="000000"/>
              </a:solidFill>
              <a:uFillTx/>
              <a:latin typeface="Calibri"/>
            </a:endParaRPr>
          </a:p>
        </p:txBody>
      </p:sp>
      <p:sp>
        <p:nvSpPr>
          <p:cNvPr id="7" name="Slide Number Placeholder 1">
            <a:extLst>
              <a:ext uri="{FF2B5EF4-FFF2-40B4-BE49-F238E27FC236}">
                <a16:creationId xmlns:a16="http://schemas.microsoft.com/office/drawing/2014/main" id="{74DAC752-D410-4CA0-9116-874D4EEE625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BA9698A-DD2D-4A59-AAAA-69C6E1ED352F}" type="slidenum">
              <a:rPr/>
              <a:t>7</a:t>
            </a:fld>
            <a:endParaRPr lang="en-GB" sz="1200" b="0" i="0" u="none" strike="noStrike" kern="1200" cap="none" spc="0" baseline="0">
              <a:solidFill>
                <a:srgbClr val="898989"/>
              </a:solidFill>
              <a:uFillTx/>
              <a:latin typeface="Calibri"/>
            </a:endParaRPr>
          </a:p>
        </p:txBody>
      </p:sp>
      <p:graphicFrame>
        <p:nvGraphicFramePr>
          <p:cNvPr id="8" name="Table 8">
            <a:extLst>
              <a:ext uri="{FF2B5EF4-FFF2-40B4-BE49-F238E27FC236}">
                <a16:creationId xmlns:a16="http://schemas.microsoft.com/office/drawing/2014/main" id="{F9120989-61A3-D895-F25A-5A0F8B50F7FB}"/>
              </a:ext>
            </a:extLst>
          </p:cNvPr>
          <p:cNvGraphicFramePr>
            <a:graphicFrameLocks noGrp="1"/>
          </p:cNvGraphicFramePr>
          <p:nvPr>
            <p:extLst>
              <p:ext uri="{D42A27DB-BD31-4B8C-83A1-F6EECF244321}">
                <p14:modId xmlns:p14="http://schemas.microsoft.com/office/powerpoint/2010/main" val="3752602499"/>
              </p:ext>
            </p:extLst>
          </p:nvPr>
        </p:nvGraphicFramePr>
        <p:xfrm>
          <a:off x="962025" y="1240489"/>
          <a:ext cx="10451532" cy="4785360"/>
        </p:xfrm>
        <a:graphic>
          <a:graphicData uri="http://schemas.openxmlformats.org/drawingml/2006/table">
            <a:tbl>
              <a:tblPr firstRow="1" bandRow="1">
                <a:tableStyleId>{0E3FDE45-AF77-4B5C-9715-49D594BDF05E}</a:tableStyleId>
              </a:tblPr>
              <a:tblGrid>
                <a:gridCol w="10451532">
                  <a:extLst>
                    <a:ext uri="{9D8B030D-6E8A-4147-A177-3AD203B41FA5}">
                      <a16:colId xmlns:a16="http://schemas.microsoft.com/office/drawing/2014/main" val="378278009"/>
                    </a:ext>
                  </a:extLst>
                </a:gridCol>
              </a:tblGrid>
              <a:tr h="370840">
                <a:tc>
                  <a:txBody>
                    <a:bodyPr/>
                    <a:lstStyle/>
                    <a:p>
                      <a:pPr marL="0" indent="0">
                        <a:buFontTx/>
                        <a:buNone/>
                      </a:pPr>
                      <a:r>
                        <a:rPr lang="en-GB" sz="2000" dirty="0">
                          <a:solidFill>
                            <a:schemeClr val="tx1"/>
                          </a:solidFill>
                          <a:latin typeface="Montserrat" panose="00000500000000000000" pitchFamily="2" charset="0"/>
                        </a:rPr>
                        <a:t>Where does the writer stop drawing on T?</a:t>
                      </a:r>
                    </a:p>
                    <a:p>
                      <a:pPr marL="0" indent="0">
                        <a:buFontTx/>
                        <a:buNone/>
                      </a:pPr>
                      <a:r>
                        <a:rPr lang="en-GB" sz="2000" dirty="0">
                          <a:solidFill>
                            <a:schemeClr val="tx1"/>
                          </a:solidFill>
                          <a:latin typeface="Montserrat" panose="00000500000000000000" pitchFamily="2" charset="0"/>
                        </a:rPr>
                        <a:t>Where does the writer start drawing on R?</a:t>
                      </a:r>
                    </a:p>
                    <a:p>
                      <a:pPr marL="0" indent="0">
                        <a:buFontTx/>
                        <a:buNone/>
                      </a:pPr>
                      <a:endParaRPr lang="en-GB" sz="2000" dirty="0">
                        <a:solidFill>
                          <a:schemeClr val="tx1"/>
                        </a:solidFill>
                        <a:latin typeface="Montserrat" panose="00000500000000000000" pitchFamily="2" charset="0"/>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en-GB" sz="2000" dirty="0">
                          <a:latin typeface="Montserrat" panose="00000500000000000000" pitchFamily="2" charset="0"/>
                        </a:rPr>
                        <a:t>T (2021) identifies a number of very positive aspects resulting from the largescale shift to online learning prompted by the pandemic. These include prospects for far greater flexibility in content, pace and time of studying, as well as savings in time and money. However, there also seem to be significant disadvantages. Some of the most serious of these can be identified as barriers to effective collaboration, reduced sense of belonging to a community and potential eye strain (R, 2021).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latin typeface="Montserrat" panose="00000500000000000000" pitchFamily="2" charset="0"/>
                      </a:endParaRPr>
                    </a:p>
                    <a:p>
                      <a:pPr marL="0" indent="0">
                        <a:buFontTx/>
                        <a:buNone/>
                      </a:pPr>
                      <a:endParaRPr lang="en-GB" dirty="0">
                        <a:solidFill>
                          <a:srgbClr val="FF0000"/>
                        </a:solidFill>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5041441"/>
                  </a:ext>
                </a:extLst>
              </a:tr>
            </a:tbl>
          </a:graphicData>
        </a:graphic>
      </p:graphicFrame>
    </p:spTree>
    <p:extLst>
      <p:ext uri="{BB962C8B-B14F-4D97-AF65-F5344CB8AC3E}">
        <p14:creationId xmlns:p14="http://schemas.microsoft.com/office/powerpoint/2010/main" val="175412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pic>
        <p:nvPicPr>
          <p:cNvPr id="2" name="Graphic 29">
            <a:extLst>
              <a:ext uri="{FF2B5EF4-FFF2-40B4-BE49-F238E27FC236}">
                <a16:creationId xmlns:a16="http://schemas.microsoft.com/office/drawing/2014/main" id="{630002D8-A85C-4601-9D5A-443E73F1F3C5}"/>
              </a:ext>
            </a:extLst>
          </p:cNvPr>
          <p:cNvPicPr>
            <a:picLocks noChangeAspect="1"/>
          </p:cNvPicPr>
          <p:nvPr/>
        </p:nvPicPr>
        <p:blipFill>
          <a:blip r:embed="rId3"/>
          <a:stretch>
            <a:fillRect/>
          </a:stretch>
        </p:blipFill>
        <p:spPr>
          <a:xfrm>
            <a:off x="238502" y="302474"/>
            <a:ext cx="960376" cy="664384"/>
          </a:xfrm>
          <a:prstGeom prst="rect">
            <a:avLst/>
          </a:prstGeom>
          <a:noFill/>
          <a:ln cap="flat">
            <a:noFill/>
          </a:ln>
        </p:spPr>
      </p:pic>
      <p:sp>
        <p:nvSpPr>
          <p:cNvPr id="3" name="Text Placeholder 4">
            <a:extLst>
              <a:ext uri="{FF2B5EF4-FFF2-40B4-BE49-F238E27FC236}">
                <a16:creationId xmlns:a16="http://schemas.microsoft.com/office/drawing/2014/main" id="{59F3E314-B3E4-4595-87B6-2295E7637452}"/>
              </a:ext>
            </a:extLst>
          </p:cNvPr>
          <p:cNvSpPr txBox="1"/>
          <p:nvPr/>
        </p:nvSpPr>
        <p:spPr>
          <a:xfrm>
            <a:off x="1286060" y="21110"/>
            <a:ext cx="9165631" cy="1142430"/>
          </a:xfrm>
          <a:prstGeom prst="rect">
            <a:avLst/>
          </a:prstGeom>
          <a:noFill/>
          <a:ln cap="flat">
            <a:noFill/>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800" dirty="0">
                <a:solidFill>
                  <a:srgbClr val="000000"/>
                </a:solidFill>
                <a:latin typeface="Krana Fat B" panose="00000B00000000000000" pitchFamily="50" charset="0"/>
              </a:rPr>
              <a:t>2</a:t>
            </a:r>
            <a:r>
              <a:rPr lang="en-GB" sz="2800" baseline="30000" dirty="0">
                <a:solidFill>
                  <a:srgbClr val="000000"/>
                </a:solidFill>
                <a:latin typeface="Krana Fat B" panose="00000B00000000000000" pitchFamily="50" charset="0"/>
              </a:rPr>
              <a:t>nd</a:t>
            </a:r>
            <a:r>
              <a:rPr lang="en-GB" sz="2800" dirty="0">
                <a:solidFill>
                  <a:srgbClr val="000000"/>
                </a:solidFill>
                <a:latin typeface="Krana Fat B" panose="00000B00000000000000" pitchFamily="50" charset="0"/>
              </a:rPr>
              <a:t> aspect: Making it clear who is speaking at any time</a:t>
            </a:r>
            <a:endParaRPr lang="en-GB" sz="2800" b="0" i="0" u="none" strike="noStrike" kern="1200" cap="none" spc="0" baseline="0" dirty="0">
              <a:solidFill>
                <a:srgbClr val="000000"/>
              </a:solidFill>
              <a:uFillTx/>
              <a:latin typeface="Krana Fat B" panose="00000B00000000000000" pitchFamily="50" charset="0"/>
            </a:endParaRPr>
          </a:p>
        </p:txBody>
      </p:sp>
      <p:sp>
        <p:nvSpPr>
          <p:cNvPr id="6" name="Rectangle 5">
            <a:extLst>
              <a:ext uri="{FF2B5EF4-FFF2-40B4-BE49-F238E27FC236}">
                <a16:creationId xmlns:a16="http://schemas.microsoft.com/office/drawing/2014/main" id="{48C830CB-03F2-4B83-A4D1-08A07C4CA854}"/>
              </a:ext>
            </a:extLst>
          </p:cNvPr>
          <p:cNvSpPr/>
          <p:nvPr/>
        </p:nvSpPr>
        <p:spPr>
          <a:xfrm>
            <a:off x="9939921" y="260503"/>
            <a:ext cx="1939954" cy="369335"/>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1" i="0" u="none" strike="noStrike" kern="1200" cap="none" spc="0" baseline="0">
                <a:solidFill>
                  <a:srgbClr val="F3622C"/>
                </a:solidFill>
                <a:uFillTx/>
                <a:latin typeface="Montserrat" pitchFamily="2"/>
              </a:rPr>
              <a:t>The ACE Team</a:t>
            </a:r>
            <a:endParaRPr lang="en-GB" sz="1800" b="1" i="0" u="none" strike="noStrike" kern="1200" cap="none" spc="0" baseline="0">
              <a:solidFill>
                <a:srgbClr val="000000"/>
              </a:solidFill>
              <a:uFillTx/>
              <a:latin typeface="Calibri"/>
            </a:endParaRPr>
          </a:p>
        </p:txBody>
      </p:sp>
      <p:sp>
        <p:nvSpPr>
          <p:cNvPr id="7" name="Slide Number Placeholder 1">
            <a:extLst>
              <a:ext uri="{FF2B5EF4-FFF2-40B4-BE49-F238E27FC236}">
                <a16:creationId xmlns:a16="http://schemas.microsoft.com/office/drawing/2014/main" id="{74DAC752-D410-4CA0-9116-874D4EEE625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BA9698A-DD2D-4A59-AAAA-69C6E1ED352F}" type="slidenum">
              <a:rPr/>
              <a:t>8</a:t>
            </a:fld>
            <a:endParaRPr lang="en-GB" sz="1200" b="0" i="0" u="none" strike="noStrike" kern="1200" cap="none" spc="0" baseline="0">
              <a:solidFill>
                <a:srgbClr val="898989"/>
              </a:solidFill>
              <a:uFillTx/>
              <a:latin typeface="Calibri"/>
            </a:endParaRPr>
          </a:p>
        </p:txBody>
      </p:sp>
      <p:graphicFrame>
        <p:nvGraphicFramePr>
          <p:cNvPr id="8" name="Table 8">
            <a:extLst>
              <a:ext uri="{FF2B5EF4-FFF2-40B4-BE49-F238E27FC236}">
                <a16:creationId xmlns:a16="http://schemas.microsoft.com/office/drawing/2014/main" id="{F9120989-61A3-D895-F25A-5A0F8B50F7FB}"/>
              </a:ext>
            </a:extLst>
          </p:cNvPr>
          <p:cNvGraphicFramePr>
            <a:graphicFrameLocks noGrp="1"/>
          </p:cNvGraphicFramePr>
          <p:nvPr>
            <p:extLst>
              <p:ext uri="{D42A27DB-BD31-4B8C-83A1-F6EECF244321}">
                <p14:modId xmlns:p14="http://schemas.microsoft.com/office/powerpoint/2010/main" val="2675315334"/>
              </p:ext>
            </p:extLst>
          </p:nvPr>
        </p:nvGraphicFramePr>
        <p:xfrm>
          <a:off x="962025" y="1240489"/>
          <a:ext cx="10451532" cy="4632960"/>
        </p:xfrm>
        <a:graphic>
          <a:graphicData uri="http://schemas.openxmlformats.org/drawingml/2006/table">
            <a:tbl>
              <a:tblPr firstRow="1" bandRow="1">
                <a:tableStyleId>{0E3FDE45-AF77-4B5C-9715-49D594BDF05E}</a:tableStyleId>
              </a:tblPr>
              <a:tblGrid>
                <a:gridCol w="10451532">
                  <a:extLst>
                    <a:ext uri="{9D8B030D-6E8A-4147-A177-3AD203B41FA5}">
                      <a16:colId xmlns:a16="http://schemas.microsoft.com/office/drawing/2014/main" val="378278009"/>
                    </a:ext>
                  </a:extLst>
                </a:gridCol>
              </a:tblGrid>
              <a:tr h="370840">
                <a:tc>
                  <a:txBody>
                    <a:bodyPr/>
                    <a:lstStyle/>
                    <a:p>
                      <a:pPr marL="0" indent="0">
                        <a:buFontTx/>
                        <a:buNone/>
                      </a:pPr>
                      <a:r>
                        <a:rPr lang="en-GB" sz="2000" dirty="0">
                          <a:solidFill>
                            <a:schemeClr val="tx1"/>
                          </a:solidFill>
                          <a:latin typeface="Montserrat" panose="00000500000000000000" pitchFamily="2" charset="0"/>
                        </a:rPr>
                        <a:t>Where does the writer stop drawing on </a:t>
                      </a:r>
                      <a:r>
                        <a:rPr lang="en-GB" sz="2000" dirty="0">
                          <a:solidFill>
                            <a:schemeClr val="tx1"/>
                          </a:solidFill>
                          <a:highlight>
                            <a:srgbClr val="FFFF00"/>
                          </a:highlight>
                          <a:latin typeface="Montserrat" panose="00000500000000000000" pitchFamily="2" charset="0"/>
                        </a:rPr>
                        <a:t>T?</a:t>
                      </a:r>
                    </a:p>
                    <a:p>
                      <a:pPr marL="0" indent="0">
                        <a:buFontTx/>
                        <a:buNone/>
                      </a:pPr>
                      <a:r>
                        <a:rPr lang="en-GB" sz="2000" dirty="0">
                          <a:solidFill>
                            <a:schemeClr val="tx1"/>
                          </a:solidFill>
                          <a:latin typeface="Montserrat" panose="00000500000000000000" pitchFamily="2" charset="0"/>
                        </a:rPr>
                        <a:t>Where does the writer start drawing on </a:t>
                      </a:r>
                      <a:r>
                        <a:rPr lang="en-GB" sz="2000" dirty="0">
                          <a:solidFill>
                            <a:schemeClr val="tx1"/>
                          </a:solidFill>
                          <a:highlight>
                            <a:srgbClr val="00FFFF"/>
                          </a:highlight>
                          <a:latin typeface="Montserrat" panose="00000500000000000000" pitchFamily="2" charset="0"/>
                        </a:rPr>
                        <a:t>R?</a:t>
                      </a:r>
                    </a:p>
                    <a:p>
                      <a:pPr marL="0" indent="0">
                        <a:buFontTx/>
                        <a:buNone/>
                      </a:pPr>
                      <a:endParaRPr lang="en-GB" sz="2000" dirty="0">
                        <a:solidFill>
                          <a:schemeClr val="tx1"/>
                        </a:solidFill>
                        <a:latin typeface="Montserrat"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highlight>
                            <a:srgbClr val="FFFF00"/>
                          </a:highlight>
                          <a:latin typeface="Montserrat" panose="00000500000000000000" pitchFamily="2" charset="0"/>
                        </a:rPr>
                        <a:t>T (2021) identifies a number of very positive aspects resulting from the largescale shift to online learning prompted by the pandemic. These include prospects for far greater flexibility in content, pace and time of studying, as well as savings in time and money. </a:t>
                      </a:r>
                      <a:r>
                        <a:rPr lang="en-GB" sz="2000" dirty="0">
                          <a:latin typeface="Montserrat" panose="00000500000000000000" pitchFamily="2" charset="0"/>
                        </a:rPr>
                        <a:t>However, there also seem to be significant disadvantages. Some of the most serious of these can be identified as </a:t>
                      </a:r>
                      <a:r>
                        <a:rPr lang="en-GB" sz="2000" dirty="0">
                          <a:highlight>
                            <a:srgbClr val="00FFFF"/>
                          </a:highlight>
                          <a:latin typeface="Montserrat" panose="00000500000000000000" pitchFamily="2" charset="0"/>
                        </a:rPr>
                        <a:t>barriers to effective collaboration, reduced sense of belonging to a community and potential eye strain (R, 2021).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latin typeface="Montserrat"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Montserrat" panose="00000500000000000000" pitchFamily="2" charset="0"/>
                        </a:rPr>
                        <a:t>Do you agree with this analysis?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Montserrat" panose="00000500000000000000" pitchFamily="2" charset="0"/>
                        </a:rPr>
                        <a:t>Could the transitions be made more clear? Should they?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Montserrat" panose="00000500000000000000" pitchFamily="2" charset="0"/>
                        </a:rPr>
                        <a:t>Is this relevant to your own writing?</a:t>
                      </a:r>
                    </a:p>
                    <a:p>
                      <a:pPr marL="0" indent="0">
                        <a:buFontTx/>
                        <a:buNone/>
                      </a:pPr>
                      <a:endParaRPr lang="en-GB" dirty="0">
                        <a:solidFill>
                          <a:srgbClr val="FF0000"/>
                        </a:solidFill>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5041441"/>
                  </a:ext>
                </a:extLst>
              </a:tr>
            </a:tbl>
          </a:graphicData>
        </a:graphic>
      </p:graphicFrame>
    </p:spTree>
    <p:extLst>
      <p:ext uri="{BB962C8B-B14F-4D97-AF65-F5344CB8AC3E}">
        <p14:creationId xmlns:p14="http://schemas.microsoft.com/office/powerpoint/2010/main" val="1015274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pic>
        <p:nvPicPr>
          <p:cNvPr id="2" name="Graphic 29">
            <a:extLst>
              <a:ext uri="{FF2B5EF4-FFF2-40B4-BE49-F238E27FC236}">
                <a16:creationId xmlns:a16="http://schemas.microsoft.com/office/drawing/2014/main" id="{630002D8-A85C-4601-9D5A-443E73F1F3C5}"/>
              </a:ext>
            </a:extLst>
          </p:cNvPr>
          <p:cNvPicPr>
            <a:picLocks noChangeAspect="1"/>
          </p:cNvPicPr>
          <p:nvPr/>
        </p:nvPicPr>
        <p:blipFill>
          <a:blip r:embed="rId3"/>
          <a:stretch>
            <a:fillRect/>
          </a:stretch>
        </p:blipFill>
        <p:spPr>
          <a:xfrm>
            <a:off x="238502" y="302474"/>
            <a:ext cx="960376" cy="664384"/>
          </a:xfrm>
          <a:prstGeom prst="rect">
            <a:avLst/>
          </a:prstGeom>
          <a:noFill/>
          <a:ln cap="flat">
            <a:noFill/>
          </a:ln>
        </p:spPr>
      </p:pic>
      <p:sp>
        <p:nvSpPr>
          <p:cNvPr id="3" name="Text Placeholder 4">
            <a:extLst>
              <a:ext uri="{FF2B5EF4-FFF2-40B4-BE49-F238E27FC236}">
                <a16:creationId xmlns:a16="http://schemas.microsoft.com/office/drawing/2014/main" id="{59F3E314-B3E4-4595-87B6-2295E7637452}"/>
              </a:ext>
            </a:extLst>
          </p:cNvPr>
          <p:cNvSpPr txBox="1"/>
          <p:nvPr/>
        </p:nvSpPr>
        <p:spPr>
          <a:xfrm>
            <a:off x="1295585" y="302474"/>
            <a:ext cx="9165631" cy="1142430"/>
          </a:xfrm>
          <a:prstGeom prst="rect">
            <a:avLst/>
          </a:prstGeom>
          <a:noFill/>
          <a:ln cap="flat">
            <a:noFill/>
          </a:ln>
        </p:spPr>
        <p:txBody>
          <a:bodyPr vert="horz" wrap="square" lIns="91440" tIns="45720" rIns="91440" bIns="45720" anchor="ctr" anchorCtr="0" compatLnSpc="1">
            <a:noAutofit/>
          </a:bodyPr>
          <a:lstStyle/>
          <a:p>
            <a:pPr>
              <a:defRPr sz="1800" b="0" i="0" u="none" strike="noStrike" kern="0" cap="none" spc="0" baseline="0">
                <a:solidFill>
                  <a:srgbClr val="000000"/>
                </a:solidFill>
                <a:uFillTx/>
              </a:defRPr>
            </a:pPr>
            <a:r>
              <a:rPr lang="en-GB" sz="2800" dirty="0">
                <a:solidFill>
                  <a:srgbClr val="000000"/>
                </a:solidFill>
                <a:latin typeface="Krana Fat B" panose="00000B00000000000000" pitchFamily="50" charset="0"/>
              </a:rPr>
              <a:t>Aspect 3a: </a:t>
            </a:r>
            <a:r>
              <a:rPr lang="en-GB" sz="2800" dirty="0">
                <a:solidFill>
                  <a:schemeClr val="tx1"/>
                </a:solidFill>
                <a:latin typeface="Krana Fat B" panose="00000B00000000000000" pitchFamily="50" charset="0"/>
              </a:rPr>
              <a:t>Using the source material for different purposes</a:t>
            </a:r>
            <a:endParaRPr lang="en-GB" sz="3200" b="0" i="0" u="none" strike="noStrike" kern="1200" cap="none" spc="0" baseline="0" dirty="0">
              <a:solidFill>
                <a:srgbClr val="000000"/>
              </a:solidFill>
              <a:uFillTx/>
              <a:latin typeface="Krana Fat B" panose="00000B00000000000000" pitchFamily="50" charset="0"/>
            </a:endParaRPr>
          </a:p>
        </p:txBody>
      </p:sp>
      <p:sp>
        <p:nvSpPr>
          <p:cNvPr id="6" name="Rectangle 5">
            <a:extLst>
              <a:ext uri="{FF2B5EF4-FFF2-40B4-BE49-F238E27FC236}">
                <a16:creationId xmlns:a16="http://schemas.microsoft.com/office/drawing/2014/main" id="{48C830CB-03F2-4B83-A4D1-08A07C4CA854}"/>
              </a:ext>
            </a:extLst>
          </p:cNvPr>
          <p:cNvSpPr/>
          <p:nvPr/>
        </p:nvSpPr>
        <p:spPr>
          <a:xfrm>
            <a:off x="9939921" y="260503"/>
            <a:ext cx="1939954" cy="369335"/>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1" i="0" u="none" strike="noStrike" kern="1200" cap="none" spc="0" baseline="0">
                <a:solidFill>
                  <a:srgbClr val="F3622C"/>
                </a:solidFill>
                <a:uFillTx/>
                <a:latin typeface="Montserrat" pitchFamily="2"/>
              </a:rPr>
              <a:t>The ACE Team</a:t>
            </a:r>
            <a:endParaRPr lang="en-GB" sz="1800" b="1" i="0" u="none" strike="noStrike" kern="1200" cap="none" spc="0" baseline="0">
              <a:solidFill>
                <a:srgbClr val="000000"/>
              </a:solidFill>
              <a:uFillTx/>
              <a:latin typeface="Calibri"/>
            </a:endParaRPr>
          </a:p>
        </p:txBody>
      </p:sp>
      <p:sp>
        <p:nvSpPr>
          <p:cNvPr id="7" name="Slide Number Placeholder 1">
            <a:extLst>
              <a:ext uri="{FF2B5EF4-FFF2-40B4-BE49-F238E27FC236}">
                <a16:creationId xmlns:a16="http://schemas.microsoft.com/office/drawing/2014/main" id="{74DAC752-D410-4CA0-9116-874D4EEE625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BA9698A-DD2D-4A59-AAAA-69C6E1ED352F}" type="slidenum">
              <a:rPr/>
              <a:t>9</a:t>
            </a:fld>
            <a:endParaRPr lang="en-GB" sz="1200" b="0" i="0" u="none" strike="noStrike" kern="1200" cap="none" spc="0" baseline="0">
              <a:solidFill>
                <a:srgbClr val="898989"/>
              </a:solidFill>
              <a:uFillTx/>
              <a:latin typeface="Calibri"/>
            </a:endParaRPr>
          </a:p>
        </p:txBody>
      </p:sp>
      <p:graphicFrame>
        <p:nvGraphicFramePr>
          <p:cNvPr id="8" name="Table 8">
            <a:extLst>
              <a:ext uri="{FF2B5EF4-FFF2-40B4-BE49-F238E27FC236}">
                <a16:creationId xmlns:a16="http://schemas.microsoft.com/office/drawing/2014/main" id="{F9120989-61A3-D895-F25A-5A0F8B50F7FB}"/>
              </a:ext>
            </a:extLst>
          </p:cNvPr>
          <p:cNvGraphicFramePr>
            <a:graphicFrameLocks noGrp="1"/>
          </p:cNvGraphicFramePr>
          <p:nvPr>
            <p:extLst>
              <p:ext uri="{D42A27DB-BD31-4B8C-83A1-F6EECF244321}">
                <p14:modId xmlns:p14="http://schemas.microsoft.com/office/powerpoint/2010/main" val="1542662093"/>
              </p:ext>
            </p:extLst>
          </p:nvPr>
        </p:nvGraphicFramePr>
        <p:xfrm>
          <a:off x="334541" y="1493789"/>
          <a:ext cx="10575357" cy="5364480"/>
        </p:xfrm>
        <a:graphic>
          <a:graphicData uri="http://schemas.openxmlformats.org/drawingml/2006/table">
            <a:tbl>
              <a:tblPr firstRow="1" bandRow="1">
                <a:tableStyleId>{0E3FDE45-AF77-4B5C-9715-49D594BDF05E}</a:tableStyleId>
              </a:tblPr>
              <a:tblGrid>
                <a:gridCol w="10575357">
                  <a:extLst>
                    <a:ext uri="{9D8B030D-6E8A-4147-A177-3AD203B41FA5}">
                      <a16:colId xmlns:a16="http://schemas.microsoft.com/office/drawing/2014/main" val="378278009"/>
                    </a:ext>
                  </a:extLst>
                </a:gridCol>
              </a:tblGrid>
              <a:tr h="696929">
                <a:tc>
                  <a:txBody>
                    <a:bodyPr/>
                    <a:lstStyle/>
                    <a:p>
                      <a:pPr marL="0" indent="0">
                        <a:buFontTx/>
                        <a:buNone/>
                      </a:pPr>
                      <a:r>
                        <a:rPr lang="en-GB" sz="1600" dirty="0">
                          <a:solidFill>
                            <a:schemeClr val="tx1"/>
                          </a:solidFill>
                          <a:latin typeface="Montserrat" panose="00000500000000000000" pitchFamily="2" charset="0"/>
                        </a:rPr>
                        <a:t>What roles does the source material fulfil in this paragraph ?</a:t>
                      </a:r>
                    </a:p>
                    <a:p>
                      <a:pPr marL="0" indent="0">
                        <a:buFontTx/>
                        <a:buNone/>
                      </a:pPr>
                      <a:r>
                        <a:rPr lang="en-GB" sz="1600" dirty="0">
                          <a:solidFill>
                            <a:schemeClr val="tx1"/>
                          </a:solidFill>
                          <a:latin typeface="Montserrat" panose="00000500000000000000" pitchFamily="2" charset="0"/>
                        </a:rPr>
                        <a:t>(</a:t>
                      </a:r>
                      <a:r>
                        <a:rPr lang="en-GB" sz="1600" dirty="0" err="1">
                          <a:solidFill>
                            <a:schemeClr val="tx1"/>
                          </a:solidFill>
                          <a:latin typeface="Montserrat" panose="00000500000000000000" pitchFamily="2" charset="0"/>
                        </a:rPr>
                        <a:t>eg</a:t>
                      </a:r>
                      <a:r>
                        <a:rPr lang="en-GB" sz="1600" dirty="0">
                          <a:solidFill>
                            <a:schemeClr val="tx1"/>
                          </a:solidFill>
                          <a:latin typeface="Montserrat" panose="00000500000000000000" pitchFamily="2" charset="0"/>
                        </a:rPr>
                        <a:t> 1 Provides supporting evidence; 2 Provides background information; 3 An object for analysis and/or critique; 4 Theory / model suggested as a useful tool; 5 Other )</a:t>
                      </a:r>
                    </a:p>
                    <a:p>
                      <a:pPr marL="0" indent="0">
                        <a:buFontTx/>
                        <a:buNone/>
                      </a:pPr>
                      <a:endParaRPr lang="en-GB" sz="1600" dirty="0">
                        <a:solidFill>
                          <a:schemeClr val="tx1"/>
                        </a:solidFill>
                        <a:latin typeface="Montserrat" panose="00000500000000000000" pitchFamily="2" charset="0"/>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en-GB" sz="1800" dirty="0">
                          <a:latin typeface="Montserrat" panose="00000500000000000000" pitchFamily="2" charset="0"/>
                        </a:rPr>
                        <a:t>A number of studies have investigated the effects of the largescale shift to online learning prompted by the pandemic, with differing conclusions</a:t>
                      </a:r>
                      <a:r>
                        <a:rPr lang="en-GB" sz="1600" dirty="0">
                          <a:latin typeface="Montserrat" panose="00000500000000000000" pitchFamily="2" charset="0"/>
                        </a:rPr>
                        <a:t>. </a:t>
                      </a:r>
                      <a:r>
                        <a:rPr lang="en-GB" sz="2000" dirty="0">
                          <a:latin typeface="Montserrat" panose="00000500000000000000" pitchFamily="2" charset="0"/>
                        </a:rPr>
                        <a:t>T (2021), </a:t>
                      </a:r>
                      <a:r>
                        <a:rPr lang="en-GB" sz="1600" dirty="0">
                          <a:latin typeface="Montserrat" panose="00000500000000000000" pitchFamily="2" charset="0"/>
                        </a:rPr>
                        <a:t>for example, </a:t>
                      </a:r>
                      <a:r>
                        <a:rPr lang="en-GB" sz="1800" dirty="0">
                          <a:latin typeface="Montserrat" panose="00000500000000000000" pitchFamily="2" charset="0"/>
                        </a:rPr>
                        <a:t>identifies a number of very positive aspects. These include … Savings in travelling time and cost should also be remembered </a:t>
                      </a:r>
                      <a:r>
                        <a:rPr lang="en-GB" sz="2000" dirty="0">
                          <a:latin typeface="Montserrat" panose="00000500000000000000" pitchFamily="2" charset="0"/>
                        </a:rPr>
                        <a:t>(J, 2022). R (2021), </a:t>
                      </a:r>
                      <a:r>
                        <a:rPr lang="en-GB" sz="1800" dirty="0">
                          <a:latin typeface="Montserrat" panose="00000500000000000000" pitchFamily="2" charset="0"/>
                        </a:rPr>
                        <a:t>however, highlights some significant disadvantages, such as …    </a:t>
                      </a:r>
                      <a:r>
                        <a:rPr lang="en-GB" sz="2000" dirty="0">
                          <a:latin typeface="Montserrat" panose="00000500000000000000" pitchFamily="2" charset="0"/>
                        </a:rPr>
                        <a:t>P (2023) </a:t>
                      </a:r>
                      <a:r>
                        <a:rPr lang="en-GB" sz="1800" dirty="0">
                          <a:latin typeface="Montserrat" panose="00000500000000000000" pitchFamily="2" charset="0"/>
                        </a:rPr>
                        <a:t>notes further issues affecting …  This latter study, although recent, was based solely on self-report and its findings would be significantly strengthened if supported by an analysis based on </a:t>
                      </a:r>
                      <a:r>
                        <a:rPr lang="en-GB" sz="2000" dirty="0">
                          <a:latin typeface="Montserrat" panose="00000500000000000000" pitchFamily="2" charset="0"/>
                        </a:rPr>
                        <a:t>N’s (2001)</a:t>
                      </a:r>
                      <a:r>
                        <a:rPr lang="en-GB" sz="1800" dirty="0">
                          <a:latin typeface="Montserrat" panose="00000500000000000000" pitchFamily="2" charset="0"/>
                        </a:rPr>
                        <a:t> framework for evaluating educational developments.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highlight>
                          <a:srgbClr val="FF00FF"/>
                        </a:highlight>
                        <a:latin typeface="Montserrat"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highlight>
                          <a:srgbClr val="FFFF00"/>
                        </a:highlight>
                        <a:latin typeface="Montserrat"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highlight>
                            <a:srgbClr val="FFFF00"/>
                          </a:highlight>
                          <a:latin typeface="Montserrat" panose="00000500000000000000" pitchFamily="2"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5041441"/>
                  </a:ext>
                </a:extLst>
              </a:tr>
            </a:tbl>
          </a:graphicData>
        </a:graphic>
      </p:graphicFrame>
    </p:spTree>
    <p:extLst>
      <p:ext uri="{BB962C8B-B14F-4D97-AF65-F5344CB8AC3E}">
        <p14:creationId xmlns:p14="http://schemas.microsoft.com/office/powerpoint/2010/main" val="27475767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DE1F789FE3C364B8BBA95E922B7AD8C" ma:contentTypeVersion="16" ma:contentTypeDescription="Create a new document." ma:contentTypeScope="" ma:versionID="b5e5ccb7d4b187fc48dd49d5354771c3">
  <xsd:schema xmlns:xsd="http://www.w3.org/2001/XMLSchema" xmlns:xs="http://www.w3.org/2001/XMLSchema" xmlns:p="http://schemas.microsoft.com/office/2006/metadata/properties" xmlns:ns2="8d19e6ba-005b-4b07-9ef0-28173d27cf17" xmlns:ns3="51b58b7f-359e-418a-8fc0-c5d77d026bdc" targetNamespace="http://schemas.microsoft.com/office/2006/metadata/properties" ma:root="true" ma:fieldsID="dec91ca518a420c8f0a8f3be14d21a7f" ns2:_="" ns3:_="">
    <xsd:import namespace="8d19e6ba-005b-4b07-9ef0-28173d27cf17"/>
    <xsd:import namespace="51b58b7f-359e-418a-8fc0-c5d77d026bd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19e6ba-005b-4b07-9ef0-28173d27cf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85f1f1f9-0179-4c93-b971-8e9741e04503"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b58b7f-359e-418a-8fc0-c5d77d026bdc"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78ddf30b-595b-41ab-b90f-5ca4b4c636b7}" ma:internalName="TaxCatchAll" ma:showField="CatchAllData" ma:web="51b58b7f-359e-418a-8fc0-c5d77d026bd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d19e6ba-005b-4b07-9ef0-28173d27cf17">
      <Terms xmlns="http://schemas.microsoft.com/office/infopath/2007/PartnerControls"/>
    </lcf76f155ced4ddcb4097134ff3c332f>
    <TaxCatchAll xmlns="51b58b7f-359e-418a-8fc0-c5d77d026bdc" xsi:nil="true"/>
  </documentManagement>
</p:properties>
</file>

<file path=customXml/itemProps1.xml><?xml version="1.0" encoding="utf-8"?>
<ds:datastoreItem xmlns:ds="http://schemas.openxmlformats.org/officeDocument/2006/customXml" ds:itemID="{C3BC91CB-C04F-4A83-BF5C-B31291613D84}"/>
</file>

<file path=customXml/itemProps2.xml><?xml version="1.0" encoding="utf-8"?>
<ds:datastoreItem xmlns:ds="http://schemas.openxmlformats.org/officeDocument/2006/customXml" ds:itemID="{62D7EBE7-35A2-4D71-A1CE-8A4112BD9196}"/>
</file>

<file path=customXml/itemProps3.xml><?xml version="1.0" encoding="utf-8"?>
<ds:datastoreItem xmlns:ds="http://schemas.openxmlformats.org/officeDocument/2006/customXml" ds:itemID="{B3382291-76C0-4998-B6D0-A0CAC5FD43B3}"/>
</file>

<file path=docProps/app.xml><?xml version="1.0" encoding="utf-8"?>
<Properties xmlns="http://schemas.openxmlformats.org/officeDocument/2006/extended-properties" xmlns:vt="http://schemas.openxmlformats.org/officeDocument/2006/docPropsVTypes">
  <TotalTime>17843</TotalTime>
  <Words>2868</Words>
  <Application>Microsoft Office PowerPoint</Application>
  <PresentationFormat>Widescreen</PresentationFormat>
  <Paragraphs>267</Paragraphs>
  <Slides>20</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Abadi</vt:lpstr>
      <vt:lpstr>Arial</vt:lpstr>
      <vt:lpstr>Calibri</vt:lpstr>
      <vt:lpstr>Calibri Light</vt:lpstr>
      <vt:lpstr>Krana Fat B</vt:lpstr>
      <vt:lpstr>Montserrat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attending ‘Using your reading in your writing - Advanced’ today.  We would be grateful if you could take 5 minutes to complete our feedback form.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your PowerPoint title here</dc:title>
  <dc:creator>Wright, Katherine</dc:creator>
  <cp:lastModifiedBy>Brown, Lorna</cp:lastModifiedBy>
  <cp:revision>487</cp:revision>
  <dcterms:created xsi:type="dcterms:W3CDTF">2020-07-21T14:02:16Z</dcterms:created>
  <dcterms:modified xsi:type="dcterms:W3CDTF">2023-07-05T09:45:03Z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0x0101007DE1F789FE3C364B8BBA95E922B7AD8C</vt:lpwstr>
  </property>
</Properties>
</file>