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6"/>
  </p:notesMasterIdLst>
  <p:sldIdLst>
    <p:sldId id="256" r:id="rId6"/>
    <p:sldId id="257" r:id="rId7"/>
    <p:sldId id="264" r:id="rId8"/>
    <p:sldId id="261" r:id="rId9"/>
    <p:sldId id="259" r:id="rId10"/>
    <p:sldId id="328" r:id="rId11"/>
    <p:sldId id="299" r:id="rId12"/>
    <p:sldId id="329" r:id="rId13"/>
    <p:sldId id="263" r:id="rId14"/>
    <p:sldId id="331" r:id="rId15"/>
    <p:sldId id="301" r:id="rId16"/>
    <p:sldId id="302" r:id="rId17"/>
    <p:sldId id="321" r:id="rId18"/>
    <p:sldId id="303" r:id="rId19"/>
    <p:sldId id="304" r:id="rId20"/>
    <p:sldId id="305" r:id="rId21"/>
    <p:sldId id="306" r:id="rId22"/>
    <p:sldId id="308" r:id="rId23"/>
    <p:sldId id="309" r:id="rId24"/>
    <p:sldId id="307" r:id="rId25"/>
    <p:sldId id="336" r:id="rId26"/>
    <p:sldId id="311" r:id="rId27"/>
    <p:sldId id="293" r:id="rId28"/>
    <p:sldId id="333" r:id="rId29"/>
    <p:sldId id="312" r:id="rId30"/>
    <p:sldId id="334" r:id="rId31"/>
    <p:sldId id="339" r:id="rId32"/>
    <p:sldId id="288" r:id="rId33"/>
    <p:sldId id="338" r:id="rId34"/>
    <p:sldId id="33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46D"/>
    <a:srgbClr val="F3622C"/>
    <a:srgbClr val="F8D237"/>
    <a:srgbClr val="F4632C"/>
    <a:srgbClr val="F58356"/>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p:cViewPr varScale="1">
        <p:scale>
          <a:sx n="62" d="100"/>
          <a:sy n="62" d="100"/>
        </p:scale>
        <p:origin x="12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C885D-1E48-43E8-9D1E-2EA7E4B5E429}" type="datetimeFigureOut">
              <a:rPr lang="en-GB" smtClean="0"/>
              <a:t>17/08/2023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FFF7B-086C-44E4-A6A3-A7505654B4D7}" type="slidenum">
              <a:rPr lang="en-GB" smtClean="0"/>
              <a:t>‹#›</a:t>
            </a:fld>
            <a:endParaRPr lang="en-GB"/>
          </a:p>
        </p:txBody>
      </p:sp>
    </p:spTree>
    <p:extLst>
      <p:ext uri="{BB962C8B-B14F-4D97-AF65-F5344CB8AC3E}">
        <p14:creationId xmlns:p14="http://schemas.microsoft.com/office/powerpoint/2010/main" val="102557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E1FFF7B-086C-44E4-A6A3-A7505654B4D7}" type="slidenum">
              <a:rPr lang="en-GB" smtClean="0"/>
              <a:t>3</a:t>
            </a:fld>
            <a:endParaRPr lang="en-GB"/>
          </a:p>
        </p:txBody>
      </p:sp>
    </p:spTree>
    <p:extLst>
      <p:ext uri="{BB962C8B-B14F-4D97-AF65-F5344CB8AC3E}">
        <p14:creationId xmlns:p14="http://schemas.microsoft.com/office/powerpoint/2010/main" val="2197914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29</a:t>
            </a:fld>
            <a:endParaRPr lang="en-GB"/>
          </a:p>
        </p:txBody>
      </p:sp>
    </p:spTree>
    <p:extLst>
      <p:ext uri="{BB962C8B-B14F-4D97-AF65-F5344CB8AC3E}">
        <p14:creationId xmlns:p14="http://schemas.microsoft.com/office/powerpoint/2010/main" val="190051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E1FFF7B-086C-44E4-A6A3-A7505654B4D7}" type="slidenum">
              <a:rPr lang="en-GB" smtClean="0"/>
              <a:t>4</a:t>
            </a:fld>
            <a:endParaRPr lang="en-GB"/>
          </a:p>
        </p:txBody>
      </p:sp>
    </p:spTree>
    <p:extLst>
      <p:ext uri="{BB962C8B-B14F-4D97-AF65-F5344CB8AC3E}">
        <p14:creationId xmlns:p14="http://schemas.microsoft.com/office/powerpoint/2010/main" val="3549722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7</a:t>
            </a:fld>
            <a:endParaRPr lang="en-GB"/>
          </a:p>
        </p:txBody>
      </p:sp>
    </p:spTree>
    <p:extLst>
      <p:ext uri="{BB962C8B-B14F-4D97-AF65-F5344CB8AC3E}">
        <p14:creationId xmlns:p14="http://schemas.microsoft.com/office/powerpoint/2010/main" val="28898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8</a:t>
            </a:fld>
            <a:endParaRPr lang="en-GB"/>
          </a:p>
        </p:txBody>
      </p:sp>
    </p:spTree>
    <p:extLst>
      <p:ext uri="{BB962C8B-B14F-4D97-AF65-F5344CB8AC3E}">
        <p14:creationId xmlns:p14="http://schemas.microsoft.com/office/powerpoint/2010/main" val="311870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11</a:t>
            </a:fld>
            <a:endParaRPr lang="en-GB"/>
          </a:p>
        </p:txBody>
      </p:sp>
    </p:spTree>
    <p:extLst>
      <p:ext uri="{BB962C8B-B14F-4D97-AF65-F5344CB8AC3E}">
        <p14:creationId xmlns:p14="http://schemas.microsoft.com/office/powerpoint/2010/main" val="4211190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14</a:t>
            </a:fld>
            <a:endParaRPr lang="en-GB"/>
          </a:p>
        </p:txBody>
      </p:sp>
    </p:spTree>
    <p:extLst>
      <p:ext uri="{BB962C8B-B14F-4D97-AF65-F5344CB8AC3E}">
        <p14:creationId xmlns:p14="http://schemas.microsoft.com/office/powerpoint/2010/main" val="370699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15</a:t>
            </a:fld>
            <a:endParaRPr lang="en-GB"/>
          </a:p>
        </p:txBody>
      </p:sp>
    </p:spTree>
    <p:extLst>
      <p:ext uri="{BB962C8B-B14F-4D97-AF65-F5344CB8AC3E}">
        <p14:creationId xmlns:p14="http://schemas.microsoft.com/office/powerpoint/2010/main" val="1634111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21</a:t>
            </a:fld>
            <a:endParaRPr lang="en-GB"/>
          </a:p>
        </p:txBody>
      </p:sp>
    </p:spTree>
    <p:extLst>
      <p:ext uri="{BB962C8B-B14F-4D97-AF65-F5344CB8AC3E}">
        <p14:creationId xmlns:p14="http://schemas.microsoft.com/office/powerpoint/2010/main" val="116245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22</a:t>
            </a:fld>
            <a:endParaRPr lang="en-GB"/>
          </a:p>
        </p:txBody>
      </p:sp>
    </p:spTree>
    <p:extLst>
      <p:ext uri="{BB962C8B-B14F-4D97-AF65-F5344CB8AC3E}">
        <p14:creationId xmlns:p14="http://schemas.microsoft.com/office/powerpoint/2010/main" val="3315875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EF6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785055-77E1-45E3-B58A-7FD5AD00101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grpSp>
        <p:nvGrpSpPr>
          <p:cNvPr id="7" name="Group 6"/>
          <p:cNvGrpSpPr/>
          <p:nvPr userDrawn="1"/>
        </p:nvGrpSpPr>
        <p:grpSpPr>
          <a:xfrm>
            <a:off x="238501" y="260501"/>
            <a:ext cx="11641379" cy="706359"/>
            <a:chOff x="238501" y="260501"/>
            <a:chExt cx="11641379" cy="706359"/>
          </a:xfrm>
        </p:grpSpPr>
        <p:sp>
          <p:nvSpPr>
            <p:cNvPr id="8" name="Rectangle 7"/>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solidFill>
                  <a:srgbClr val="F3622C"/>
                </a:solidFill>
              </a:endParaRPr>
            </a:p>
          </p:txBody>
        </p:sp>
        <p:pic>
          <p:nvPicPr>
            <p:cNvPr id="9" name="Graphic 29" descr="Orange QA logo" title="QA logo">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grpSp>
    </p:spTree>
    <p:extLst>
      <p:ext uri="{BB962C8B-B14F-4D97-AF65-F5344CB8AC3E}">
        <p14:creationId xmlns:p14="http://schemas.microsoft.com/office/powerpoint/2010/main" val="354906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785055-77E1-45E3-B58A-7FD5AD00101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13476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785055-77E1-45E3-B58A-7FD5AD00101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072070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F06A8E-6F8C-40A2-B21A-7F822232F29A}" type="datetime1">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54906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785055-77E1-45E3-B58A-7FD5AD00101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89025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785055-77E1-45E3-B58A-7FD5AD001012}" type="datetimeFigureOut">
              <a:rPr lang="en-GB" smtClean="0"/>
              <a:t>17/08/2023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67028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785055-77E1-45E3-B58A-7FD5AD00101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81529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785055-77E1-45E3-B58A-7FD5AD001012}" type="datetimeFigureOut">
              <a:rPr lang="en-GB" smtClean="0"/>
              <a:t>17/08/2023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25144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785055-77E1-45E3-B58A-7FD5AD001012}" type="datetimeFigureOut">
              <a:rPr lang="en-GB" smtClean="0"/>
              <a:t>17/08/2023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168738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85055-77E1-45E3-B58A-7FD5AD001012}" type="datetimeFigureOut">
              <a:rPr lang="en-GB" smtClean="0"/>
              <a:t>17/08/2023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00052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85055-77E1-45E3-B58A-7FD5AD00101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6020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85055-77E1-45E3-B58A-7FD5AD001012}" type="datetimeFigureOut">
              <a:rPr lang="en-GB" smtClean="0"/>
              <a:t>17/08/2023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52812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422" y="1358272"/>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15527" y="2561495"/>
            <a:ext cx="10493326" cy="348170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85055-77E1-45E3-B58A-7FD5AD001012}" type="datetimeFigureOut">
              <a:rPr lang="en-GB" smtClean="0"/>
              <a:t>17/08/2023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9938C-644C-46DC-A348-D6152A5EE845}" type="slidenum">
              <a:rPr lang="en-GB" smtClean="0"/>
              <a:t>‹#›</a:t>
            </a:fld>
            <a:endParaRPr lang="en-GB"/>
          </a:p>
        </p:txBody>
      </p:sp>
      <p:grpSp>
        <p:nvGrpSpPr>
          <p:cNvPr id="7" name="Group 6"/>
          <p:cNvGrpSpPr/>
          <p:nvPr userDrawn="1"/>
        </p:nvGrpSpPr>
        <p:grpSpPr>
          <a:xfrm>
            <a:off x="238501" y="260501"/>
            <a:ext cx="11641379" cy="706359"/>
            <a:chOff x="238501" y="260501"/>
            <a:chExt cx="11641379" cy="706359"/>
          </a:xfrm>
        </p:grpSpPr>
        <p:sp>
          <p:nvSpPr>
            <p:cNvPr id="8" name="Rectangle 7"/>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solidFill>
                  <a:srgbClr val="F3622C"/>
                </a:solidFill>
              </a:endParaRPr>
            </a:p>
          </p:txBody>
        </p:sp>
        <p:pic>
          <p:nvPicPr>
            <p:cNvPr id="9" name="Graphic 29" descr="Orange QA logo" title="QA logo">
              <a:extLst>
                <a:ext uri="{FF2B5EF4-FFF2-40B4-BE49-F238E27FC236}">
                  <a16:creationId xmlns:a16="http://schemas.microsoft.com/office/drawing/2014/main" id="{572E6A4A-143B-E94B-A1BF-29C50E635AE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grpSp>
    </p:spTree>
    <p:extLst>
      <p:ext uri="{BB962C8B-B14F-4D97-AF65-F5344CB8AC3E}">
        <p14:creationId xmlns:p14="http://schemas.microsoft.com/office/powerpoint/2010/main" val="265537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Krana Fat B" panose="00000B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ontserrat"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01FF9-7568-4EB3-B275-2E9386480F7B}" type="datetime1">
              <a:rPr lang="en-GB" smtClean="0"/>
              <a:t>17/08/2023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9938C-644C-46DC-A348-D6152A5EE845}" type="slidenum">
              <a:rPr lang="en-GB" smtClean="0"/>
              <a:t>‹#›</a:t>
            </a:fld>
            <a:endParaRPr lang="en-GB"/>
          </a:p>
        </p:txBody>
      </p:sp>
    </p:spTree>
    <p:extLst>
      <p:ext uri="{BB962C8B-B14F-4D97-AF65-F5344CB8AC3E}">
        <p14:creationId xmlns:p14="http://schemas.microsoft.com/office/powerpoint/2010/main" val="2655375712"/>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hyperlink" Target="https://forms.office.com/Pages/ResponsePage.aspx?id=lwcinDfD-EmwhqmiSXn3KJx4-QmcBv9NnNg4SAsynGNUMDRJTEhHQ1RYSVVMQVZCNjhBMlpMNExDTi4u"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hyperlink" Target="https://www.bbc.co.uk/news/business-5898871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BBB6D40-B4C9-8B4A-B2A6-126F64906376}"/>
              </a:ext>
            </a:extLst>
          </p:cNvPr>
          <p:cNvSpPr>
            <a:spLocks noGrp="1"/>
          </p:cNvSpPr>
          <p:nvPr>
            <p:ph type="ctrTitle"/>
          </p:nvPr>
        </p:nvSpPr>
        <p:spPr>
          <a:xfrm>
            <a:off x="909849" y="1968628"/>
            <a:ext cx="8727311" cy="1460372"/>
          </a:xfrm>
        </p:spPr>
        <p:txBody>
          <a:bodyPr anchor="b" anchorCtr="0">
            <a:noAutofit/>
          </a:bodyPr>
          <a:lstStyle>
            <a:lvl1pPr algn="l">
              <a:lnSpc>
                <a:spcPts val="6000"/>
              </a:lnSpc>
              <a:defRPr sz="5600">
                <a:solidFill>
                  <a:schemeClr val="bg1"/>
                </a:solidFill>
              </a:defRPr>
            </a:lvl1pPr>
          </a:lstStyle>
          <a:p>
            <a:r>
              <a:rPr lang="en-US" sz="4800" dirty="0">
                <a:solidFill>
                  <a:schemeClr val="tx1"/>
                </a:solidFill>
                <a:latin typeface="Krana Fat B"/>
              </a:rPr>
              <a:t>Reading Strategies and Note Taking</a:t>
            </a:r>
            <a:endParaRPr lang="en-US" sz="4800" dirty="0">
              <a:solidFill>
                <a:schemeClr val="tx1"/>
              </a:solidFill>
            </a:endParaRPr>
          </a:p>
        </p:txBody>
      </p:sp>
      <p:pic>
        <p:nvPicPr>
          <p:cNvPr id="9" name="Graphic 29" descr="Orange QA logo" title="QA logo">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Tree>
    <p:extLst>
      <p:ext uri="{BB962C8B-B14F-4D97-AF65-F5344CB8AC3E}">
        <p14:creationId xmlns:p14="http://schemas.microsoft.com/office/powerpoint/2010/main" val="3026907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11"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a:extLst>
              <a:ext uri="{FF2B5EF4-FFF2-40B4-BE49-F238E27FC236}">
                <a16:creationId xmlns:a16="http://schemas.microsoft.com/office/drawing/2014/main" id="{18AB0B1A-5BFA-4F06-A5C1-EC87D3408008}"/>
              </a:ext>
            </a:extLst>
          </p:cNvPr>
          <p:cNvSpPr/>
          <p:nvPr/>
        </p:nvSpPr>
        <p:spPr>
          <a:xfrm>
            <a:off x="1323975" y="342281"/>
            <a:ext cx="8248650" cy="584775"/>
          </a:xfrm>
          <a:prstGeom prst="rect">
            <a:avLst/>
          </a:prstGeom>
        </p:spPr>
        <p:txBody>
          <a:bodyPr wrap="square">
            <a:spAutoFit/>
          </a:bodyPr>
          <a:lstStyle/>
          <a:p>
            <a:r>
              <a:rPr lang="en-US" sz="3200" dirty="0">
                <a:latin typeface="Krana Fat B" panose="00000B00000000000000" pitchFamily="50" charset="0"/>
              </a:rPr>
              <a:t> </a:t>
            </a:r>
            <a:endParaRPr lang="en-GB" sz="3200" dirty="0">
              <a:latin typeface="Krana Fat B" panose="00000B00000000000000" pitchFamily="50" charset="0"/>
            </a:endParaRPr>
          </a:p>
        </p:txBody>
      </p:sp>
      <p:graphicFrame>
        <p:nvGraphicFramePr>
          <p:cNvPr id="6" name="Table 3">
            <a:extLst>
              <a:ext uri="{FF2B5EF4-FFF2-40B4-BE49-F238E27FC236}">
                <a16:creationId xmlns:a16="http://schemas.microsoft.com/office/drawing/2014/main" id="{6FBCC2BA-48F2-4B92-88BA-FE9F458D68E8}"/>
              </a:ext>
            </a:extLst>
          </p:cNvPr>
          <p:cNvGraphicFramePr>
            <a:graphicFrameLocks noGrp="1"/>
          </p:cNvGraphicFramePr>
          <p:nvPr>
            <p:extLst>
              <p:ext uri="{D42A27DB-BD31-4B8C-83A1-F6EECF244321}">
                <p14:modId xmlns:p14="http://schemas.microsoft.com/office/powerpoint/2010/main" val="3452177290"/>
              </p:ext>
            </p:extLst>
          </p:nvPr>
        </p:nvGraphicFramePr>
        <p:xfrm>
          <a:off x="690115" y="1132858"/>
          <a:ext cx="11092310" cy="4523608"/>
        </p:xfrm>
        <a:graphic>
          <a:graphicData uri="http://schemas.openxmlformats.org/drawingml/2006/table">
            <a:tbl>
              <a:tblPr firstRow="1" bandRow="1">
                <a:tableStyleId>{21E4AEA4-8DFA-4A89-87EB-49C32662AFE0}</a:tableStyleId>
              </a:tblPr>
              <a:tblGrid>
                <a:gridCol w="6701285">
                  <a:extLst>
                    <a:ext uri="{9D8B030D-6E8A-4147-A177-3AD203B41FA5}">
                      <a16:colId xmlns:a16="http://schemas.microsoft.com/office/drawing/2014/main" val="3644033085"/>
                    </a:ext>
                  </a:extLst>
                </a:gridCol>
                <a:gridCol w="4391025">
                  <a:extLst>
                    <a:ext uri="{9D8B030D-6E8A-4147-A177-3AD203B41FA5}">
                      <a16:colId xmlns:a16="http://schemas.microsoft.com/office/drawing/2014/main" val="1761961605"/>
                    </a:ext>
                  </a:extLst>
                </a:gridCol>
              </a:tblGrid>
              <a:tr h="398754">
                <a:tc>
                  <a:txBody>
                    <a:bodyPr/>
                    <a:lstStyle/>
                    <a:p>
                      <a:r>
                        <a:rPr lang="en-GB" sz="2800" dirty="0">
                          <a:solidFill>
                            <a:schemeClr val="tx1"/>
                          </a:solidFill>
                          <a:latin typeface="Montserrat" panose="00000500000000000000" pitchFamily="2" charset="0"/>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dirty="0">
                          <a:solidFill>
                            <a:schemeClr val="tx1"/>
                          </a:solidFill>
                          <a:latin typeface="Montserrat" panose="00000500000000000000" pitchFamily="2" charset="0"/>
                        </a:rPr>
                        <a:t>Useful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844051"/>
                  </a:ext>
                </a:extLst>
              </a:tr>
              <a:tr h="747148">
                <a:tc>
                  <a:txBody>
                    <a:bodyPr/>
                    <a:lstStyle/>
                    <a:p>
                      <a:r>
                        <a:rPr lang="en-GB" sz="2000" b="1" dirty="0">
                          <a:latin typeface="Montserrat" panose="00000500000000000000" pitchFamily="2" charset="0"/>
                        </a:rPr>
                        <a:t>Skimming +/- detailed, careful reading of a section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ontserrat" panose="00000500000000000000" pitchFamily="2" charset="0"/>
                        </a:rPr>
                        <a:t>Preliminary background reading</a:t>
                      </a:r>
                    </a:p>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3835324"/>
                  </a:ext>
                </a:extLst>
              </a:tr>
              <a:tr h="747148">
                <a:tc>
                  <a:txBody>
                    <a:bodyPr/>
                    <a:lstStyle/>
                    <a:p>
                      <a:r>
                        <a:rPr lang="en-GB" sz="2000" b="1" dirty="0">
                          <a:latin typeface="Montserrat" panose="00000500000000000000" pitchFamily="2" charset="0"/>
                        </a:rPr>
                        <a:t>Scanning (index / contents, then perhaps sections or paragraphs on a particular page)</a:t>
                      </a:r>
                    </a:p>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latin typeface="Montserrat" panose="00000500000000000000" pitchFamily="2" charset="0"/>
                        </a:rPr>
                        <a:t>Looking for more information about a particular model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4624031"/>
                  </a:ext>
                </a:extLst>
              </a:tr>
              <a:tr h="1993768">
                <a:tc>
                  <a:txBody>
                    <a:bodyPr/>
                    <a:lstStyle/>
                    <a:p>
                      <a:r>
                        <a:rPr lang="en-GB" sz="2000" b="1" dirty="0">
                          <a:latin typeface="Montserrat" panose="00000500000000000000" pitchFamily="2" charset="0"/>
                        </a:rPr>
                        <a:t>Careful, detailed reading with note taking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latin typeface="Montserrat" panose="00000500000000000000" pitchFamily="2" charset="0"/>
                        </a:rPr>
                        <a:t>Understanding a difficult concept that is important for your topic or assignment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3061231"/>
                  </a:ext>
                </a:extLst>
              </a:tr>
            </a:tbl>
          </a:graphicData>
        </a:graphic>
      </p:graphicFrame>
      <p:sp>
        <p:nvSpPr>
          <p:cNvPr id="2" name="TextBox 1">
            <a:extLst>
              <a:ext uri="{FF2B5EF4-FFF2-40B4-BE49-F238E27FC236}">
                <a16:creationId xmlns:a16="http://schemas.microsoft.com/office/drawing/2014/main" id="{26A92608-7F59-9244-8CC4-7CFFC344B117}"/>
              </a:ext>
            </a:extLst>
          </p:cNvPr>
          <p:cNvSpPr txBox="1"/>
          <p:nvPr/>
        </p:nvSpPr>
        <p:spPr>
          <a:xfrm>
            <a:off x="1198880" y="302478"/>
            <a:ext cx="8745220" cy="523220"/>
          </a:xfrm>
          <a:prstGeom prst="rect">
            <a:avLst/>
          </a:prstGeom>
          <a:noFill/>
        </p:spPr>
        <p:txBody>
          <a:bodyPr wrap="square" rtlCol="0">
            <a:spAutoFit/>
          </a:bodyPr>
          <a:lstStyle/>
          <a:p>
            <a:r>
              <a:rPr lang="en-GB" sz="2800" dirty="0">
                <a:latin typeface="Krana Fat B" panose="00000B00000000000000" pitchFamily="50" charset="0"/>
              </a:rPr>
              <a:t>When could each strategy be useful? - Examples</a:t>
            </a:r>
          </a:p>
        </p:txBody>
      </p:sp>
    </p:spTree>
    <p:extLst>
      <p:ext uri="{BB962C8B-B14F-4D97-AF65-F5344CB8AC3E}">
        <p14:creationId xmlns:p14="http://schemas.microsoft.com/office/powerpoint/2010/main" val="64280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382323" y="260501"/>
            <a:ext cx="8831484" cy="83290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dirty="0">
                <a:solidFill>
                  <a:schemeClr val="tx1"/>
                </a:solidFill>
                <a:latin typeface="Krana Fat B" panose="00000B00000000000000" pitchFamily="50" charset="0"/>
              </a:rPr>
              <a:t>Practising Skimming (reading for gist / general sense)</a:t>
            </a:r>
          </a:p>
        </p:txBody>
      </p:sp>
      <p:sp>
        <p:nvSpPr>
          <p:cNvPr id="7" name="Text Placeholder 4"/>
          <p:cNvSpPr txBox="1">
            <a:spLocks/>
          </p:cNvSpPr>
          <p:nvPr/>
        </p:nvSpPr>
        <p:spPr>
          <a:xfrm>
            <a:off x="451458" y="1971877"/>
            <a:ext cx="11495097" cy="2729556"/>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r>
              <a:rPr lang="en-GB" sz="2800" dirty="0">
                <a:latin typeface="Montserrat" panose="00000500000000000000" pitchFamily="2" charset="0"/>
              </a:rPr>
              <a:t> </a:t>
            </a:r>
          </a:p>
          <a:p>
            <a:pPr marL="0" lvl="1" indent="0">
              <a:buNone/>
            </a:pPr>
            <a:endParaRPr lang="en-GB" sz="2800" dirty="0">
              <a:latin typeface="Montserrat" panose="00000500000000000000" pitchFamily="2" charset="0"/>
            </a:endParaRPr>
          </a:p>
          <a:p>
            <a:pPr marL="0" lvl="1" indent="0">
              <a:buNone/>
            </a:pPr>
            <a:r>
              <a:rPr lang="en-GB" sz="2800" b="1" dirty="0">
                <a:latin typeface="Montserrat" panose="00000500000000000000" pitchFamily="2" charset="0"/>
              </a:rPr>
              <a:t>The next slide contains a news article in 3 paragraphs. Skim  </a:t>
            </a:r>
            <a:r>
              <a:rPr lang="en-GB" sz="2800" dirty="0">
                <a:latin typeface="Montserrat" panose="00000500000000000000" pitchFamily="2" charset="0"/>
              </a:rPr>
              <a:t>the text to match each paragraph </a:t>
            </a:r>
            <a:r>
              <a:rPr lang="en-GB" sz="2800" b="1" dirty="0">
                <a:latin typeface="Montserrat" panose="00000500000000000000" pitchFamily="2" charset="0"/>
              </a:rPr>
              <a:t>(1,2,3) </a:t>
            </a:r>
            <a:r>
              <a:rPr lang="en-GB" sz="2800" dirty="0">
                <a:latin typeface="Montserrat" panose="00000500000000000000" pitchFamily="2" charset="0"/>
              </a:rPr>
              <a:t>with the most suitable title </a:t>
            </a:r>
            <a:r>
              <a:rPr lang="en-GB" sz="2800" b="1" dirty="0">
                <a:latin typeface="Montserrat" panose="00000500000000000000" pitchFamily="2" charset="0"/>
              </a:rPr>
              <a:t>(</a:t>
            </a:r>
            <a:r>
              <a:rPr lang="en-GB" sz="2800" b="1" dirty="0" err="1">
                <a:latin typeface="Montserrat" panose="00000500000000000000" pitchFamily="2" charset="0"/>
              </a:rPr>
              <a:t>a,b,c</a:t>
            </a:r>
            <a:r>
              <a:rPr lang="en-GB" sz="2800" b="1" dirty="0">
                <a:latin typeface="Montserrat" panose="00000500000000000000" pitchFamily="2" charset="0"/>
              </a:rPr>
              <a:t>)</a:t>
            </a:r>
            <a:r>
              <a:rPr lang="en-GB" sz="2800" dirty="0">
                <a:latin typeface="Montserrat" panose="00000500000000000000" pitchFamily="2" charset="0"/>
              </a:rPr>
              <a:t>: </a:t>
            </a:r>
          </a:p>
          <a:p>
            <a:pPr marL="0" lvl="1" indent="0">
              <a:buNone/>
            </a:pPr>
            <a:r>
              <a:rPr lang="en-GB" sz="2800" b="1" dirty="0">
                <a:latin typeface="Montserrat" panose="00000500000000000000" pitchFamily="2" charset="0"/>
              </a:rPr>
              <a:t>a) </a:t>
            </a:r>
            <a:r>
              <a:rPr lang="en-GB" sz="2800" dirty="0">
                <a:latin typeface="Montserrat" panose="00000500000000000000" pitchFamily="2" charset="0"/>
              </a:rPr>
              <a:t>Minimal and negative effects</a:t>
            </a:r>
          </a:p>
          <a:p>
            <a:pPr marL="0" lvl="1" indent="0">
              <a:buNone/>
            </a:pPr>
            <a:r>
              <a:rPr lang="en-GB" sz="2800" b="1" dirty="0">
                <a:latin typeface="Montserrat" panose="00000500000000000000" pitchFamily="2" charset="0"/>
              </a:rPr>
              <a:t>b) </a:t>
            </a:r>
            <a:r>
              <a:rPr lang="en-GB" sz="2800" dirty="0">
                <a:latin typeface="Montserrat" panose="00000500000000000000" pitchFamily="2" charset="0"/>
              </a:rPr>
              <a:t>UK free trade deal with New Zealand</a:t>
            </a:r>
          </a:p>
          <a:p>
            <a:pPr marL="0" lvl="1" indent="0">
              <a:buNone/>
            </a:pPr>
            <a:r>
              <a:rPr lang="en-GB" sz="2800" b="1" dirty="0">
                <a:latin typeface="Montserrat" panose="00000500000000000000" pitchFamily="2" charset="0"/>
              </a:rPr>
              <a:t>c) </a:t>
            </a:r>
            <a:r>
              <a:rPr lang="en-GB" sz="2800" dirty="0">
                <a:latin typeface="Montserrat" panose="00000500000000000000" pitchFamily="2" charset="0"/>
              </a:rPr>
              <a:t>Benefits for export and jobs</a:t>
            </a:r>
          </a:p>
          <a:p>
            <a:pPr marL="0" lvl="1" indent="0">
              <a:buNone/>
            </a:pPr>
            <a:endParaRPr lang="en-GB" sz="2800" dirty="0">
              <a:latin typeface="Montserrat" panose="00000500000000000000" pitchFamily="2" charset="0"/>
            </a:endParaRPr>
          </a:p>
          <a:p>
            <a:pPr marL="0" lvl="1" indent="0">
              <a:buNone/>
            </a:pPr>
            <a:r>
              <a:rPr lang="en-GB" sz="2800" dirty="0">
                <a:latin typeface="Montserrat" panose="00000500000000000000" pitchFamily="2" charset="0"/>
              </a:rPr>
              <a:t>Try to notice how you go about this task.</a:t>
            </a:r>
          </a:p>
          <a:p>
            <a:pPr marL="0" lvl="1" indent="0">
              <a:buNone/>
            </a:pPr>
            <a:endParaRPr lang="en-GB" sz="2800" dirty="0">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Tree>
    <p:extLst>
      <p:ext uri="{BB962C8B-B14F-4D97-AF65-F5344CB8AC3E}">
        <p14:creationId xmlns:p14="http://schemas.microsoft.com/office/powerpoint/2010/main" val="355562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588168"/>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New Zealand's Prime Minister, Jacinda Ardern, agreed the pact in a video call on Wednesday after 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kiwi fruits.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 </a:t>
            </a:r>
          </a:p>
          <a:p>
            <a:pPr marL="0" indent="0" algn="r">
              <a:lnSpc>
                <a:spcPct val="100000"/>
              </a:lnSpc>
              <a:buNone/>
            </a:pPr>
            <a:r>
              <a:rPr lang="en-GB" sz="2200" dirty="0"/>
              <a:t>									</a:t>
            </a:r>
            <a:r>
              <a:rPr lang="en-GB" sz="1600" dirty="0"/>
              <a:t>(BBC News, 2021)</a:t>
            </a:r>
            <a:endParaRPr lang="en-GB" sz="2200" dirty="0"/>
          </a:p>
        </p:txBody>
      </p:sp>
      <p:sp>
        <p:nvSpPr>
          <p:cNvPr id="2" name="TextBox 1">
            <a:extLst>
              <a:ext uri="{FF2B5EF4-FFF2-40B4-BE49-F238E27FC236}">
                <a16:creationId xmlns:a16="http://schemas.microsoft.com/office/drawing/2014/main" id="{76C7DB42-E0A1-4D61-89AB-315C52749CBE}"/>
              </a:ext>
            </a:extLst>
          </p:cNvPr>
          <p:cNvSpPr txBox="1"/>
          <p:nvPr/>
        </p:nvSpPr>
        <p:spPr>
          <a:xfrm>
            <a:off x="3240505" y="240632"/>
            <a:ext cx="5710990" cy="1107996"/>
          </a:xfrm>
          <a:prstGeom prst="rect">
            <a:avLst/>
          </a:prstGeom>
          <a:noFill/>
        </p:spPr>
        <p:txBody>
          <a:bodyPr wrap="square" rtlCol="0">
            <a:spAutoFit/>
          </a:bodyPr>
          <a:lstStyle/>
          <a:p>
            <a:pPr marL="0" lvl="1" indent="0">
              <a:buNone/>
            </a:pPr>
            <a:r>
              <a:rPr lang="en-GB" sz="2200" b="1" dirty="0">
                <a:latin typeface="Montserrat" panose="00000500000000000000" pitchFamily="2" charset="0"/>
              </a:rPr>
              <a:t>a) </a:t>
            </a:r>
            <a:r>
              <a:rPr lang="en-GB" sz="2200" dirty="0">
                <a:latin typeface="Montserrat" panose="00000500000000000000" pitchFamily="2" charset="0"/>
              </a:rPr>
              <a:t>Minimal and negative effects</a:t>
            </a:r>
          </a:p>
          <a:p>
            <a:pPr marL="0" lvl="1" indent="0">
              <a:buNone/>
            </a:pPr>
            <a:r>
              <a:rPr lang="en-GB" sz="2200" b="1" dirty="0">
                <a:latin typeface="Montserrat" panose="00000500000000000000" pitchFamily="2" charset="0"/>
              </a:rPr>
              <a:t>b) </a:t>
            </a:r>
            <a:r>
              <a:rPr lang="en-GB" sz="2200" dirty="0">
                <a:latin typeface="Montserrat" panose="00000500000000000000" pitchFamily="2" charset="0"/>
              </a:rPr>
              <a:t>UK free trade deal with New Zealand</a:t>
            </a:r>
          </a:p>
          <a:p>
            <a:pPr marL="0" lvl="1" indent="0">
              <a:buNone/>
            </a:pPr>
            <a:r>
              <a:rPr lang="en-GB" sz="2200" b="1" dirty="0">
                <a:latin typeface="Montserrat" panose="00000500000000000000" pitchFamily="2" charset="0"/>
              </a:rPr>
              <a:t>c) </a:t>
            </a:r>
            <a:r>
              <a:rPr lang="en-GB" sz="2200" dirty="0">
                <a:latin typeface="Montserrat" panose="00000500000000000000" pitchFamily="2" charset="0"/>
              </a:rPr>
              <a:t>Benefits for export and jobs</a:t>
            </a:r>
          </a:p>
        </p:txBody>
      </p:sp>
    </p:spTree>
    <p:extLst>
      <p:ext uri="{BB962C8B-B14F-4D97-AF65-F5344CB8AC3E}">
        <p14:creationId xmlns:p14="http://schemas.microsoft.com/office/powerpoint/2010/main" val="2612926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94" y="967745"/>
            <a:ext cx="11884011" cy="5890255"/>
          </a:xfrm>
        </p:spPr>
        <p:txBody>
          <a:bodyPr>
            <a:noAutofit/>
          </a:bodyPr>
          <a:lstStyle/>
          <a:p>
            <a:pPr marL="0" indent="0">
              <a:lnSpc>
                <a:spcPct val="100000"/>
              </a:lnSpc>
              <a:buNone/>
            </a:pPr>
            <a:r>
              <a:rPr lang="en-GB" sz="2100" b="1" dirty="0"/>
              <a:t>1. </a:t>
            </a:r>
            <a:r>
              <a:rPr lang="en-GB" sz="2100" b="1" dirty="0">
                <a:latin typeface="Montserrat" panose="00000500000000000000" pitchFamily="2" charset="0"/>
              </a:rPr>
              <a:t>b) </a:t>
            </a:r>
            <a:r>
              <a:rPr lang="en-GB" sz="2100" dirty="0">
                <a:latin typeface="Montserrat" panose="00000500000000000000" pitchFamily="2" charset="0"/>
              </a:rPr>
              <a:t>UK free trade deal with New Zealand</a:t>
            </a:r>
          </a:p>
          <a:p>
            <a:pPr marL="0" indent="0">
              <a:lnSpc>
                <a:spcPct val="100000"/>
              </a:lnSpc>
              <a:buNone/>
            </a:pPr>
            <a:r>
              <a:rPr lang="en-GB" sz="2100" dirty="0"/>
              <a:t>The UK has agreed a free trade deal with New Zealand which it says will benefit consumers and businesses. Prime Minister Boris Johnson and New Zealand's Prime Minister, Jacinda Ardern, agreed the pact in a video call on Wednesday after 16 months of negotiations. </a:t>
            </a:r>
          </a:p>
          <a:p>
            <a:pPr marL="0" indent="0">
              <a:lnSpc>
                <a:spcPct val="100000"/>
              </a:lnSpc>
              <a:buNone/>
            </a:pPr>
            <a:r>
              <a:rPr lang="en-GB" sz="2100" b="1" dirty="0"/>
              <a:t>2. </a:t>
            </a:r>
            <a:r>
              <a:rPr lang="en-GB" sz="2100" b="1" dirty="0">
                <a:latin typeface="Montserrat" panose="00000500000000000000" pitchFamily="2" charset="0"/>
              </a:rPr>
              <a:t>c) </a:t>
            </a:r>
            <a:r>
              <a:rPr lang="en-GB" sz="2100" dirty="0">
                <a:latin typeface="Montserrat" panose="00000500000000000000" pitchFamily="2" charset="0"/>
              </a:rPr>
              <a:t>Benefits for export and jobs</a:t>
            </a:r>
          </a:p>
          <a:p>
            <a:pPr marL="0" indent="0">
              <a:lnSpc>
                <a:spcPct val="100000"/>
              </a:lnSpc>
              <a:buNone/>
            </a:pPr>
            <a:r>
              <a:rPr lang="en-GB" sz="2100" dirty="0"/>
              <a:t>Mr Johnson said the deal will cut costs for exporters and open up New Zealand's job market to UK professionals. Tariffs will be removed on UK goods including clothing, ships and bulldozers, and on New Zealand goods including wine, honey and kiwi fruits. Professionals such as lawyers and architects will be able to work in New Zealand more easily, the government said.</a:t>
            </a:r>
          </a:p>
          <a:p>
            <a:pPr marL="0" indent="0">
              <a:lnSpc>
                <a:spcPct val="100000"/>
              </a:lnSpc>
              <a:buNone/>
            </a:pPr>
            <a:r>
              <a:rPr lang="en-GB" sz="2100" b="1" dirty="0"/>
              <a:t>3. </a:t>
            </a:r>
            <a:r>
              <a:rPr lang="en-GB" sz="2100" b="1" dirty="0">
                <a:latin typeface="Montserrat" panose="00000500000000000000" pitchFamily="2" charset="0"/>
              </a:rPr>
              <a:t>a) </a:t>
            </a:r>
            <a:r>
              <a:rPr lang="en-GB" sz="2100" dirty="0">
                <a:latin typeface="Montserrat" panose="00000500000000000000" pitchFamily="2" charset="0"/>
              </a:rPr>
              <a:t>Minimal and negative effects</a:t>
            </a:r>
          </a:p>
          <a:p>
            <a:pPr marL="0" indent="0">
              <a:lnSpc>
                <a:spcPct val="100000"/>
              </a:lnSpc>
              <a:buNone/>
            </a:pPr>
            <a:r>
              <a:rPr lang="en-GB" sz="21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 				</a:t>
            </a:r>
            <a:r>
              <a:rPr lang="en-GB" sz="1200" dirty="0"/>
              <a:t>(BBC News, 2021)</a:t>
            </a:r>
          </a:p>
        </p:txBody>
      </p:sp>
    </p:spTree>
    <p:extLst>
      <p:ext uri="{BB962C8B-B14F-4D97-AF65-F5344CB8AC3E}">
        <p14:creationId xmlns:p14="http://schemas.microsoft.com/office/powerpoint/2010/main" val="184907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1457324" y="163890"/>
            <a:ext cx="8353425" cy="84044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Skimming: Possible approaches  </a:t>
            </a:r>
            <a:endParaRPr lang="en-GB" sz="4000" dirty="0">
              <a:solidFill>
                <a:srgbClr val="FF0000"/>
              </a:solidFill>
              <a:latin typeface="Krana Fat B" panose="00000B00000000000000" pitchFamily="50" charset="0"/>
            </a:endParaRPr>
          </a:p>
        </p:txBody>
      </p:sp>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13" name="Text Placeholder 4"/>
          <p:cNvSpPr txBox="1">
            <a:spLocks/>
          </p:cNvSpPr>
          <p:nvPr/>
        </p:nvSpPr>
        <p:spPr>
          <a:xfrm>
            <a:off x="7991475" y="4486275"/>
            <a:ext cx="2832702" cy="1831898"/>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Montserrat" panose="00000500000000000000" pitchFamily="2" charset="0"/>
              </a:rPr>
              <a:t> </a:t>
            </a:r>
          </a:p>
          <a:p>
            <a:endParaRPr lang="en-GB" sz="2400" dirty="0">
              <a:latin typeface="Montserrat" panose="00000500000000000000" pitchFamily="2" charset="0"/>
            </a:endParaRPr>
          </a:p>
          <a:p>
            <a:endParaRPr lang="en-GB" sz="2800" dirty="0">
              <a:latin typeface="Montserrat" panose="00000500000000000000" pitchFamily="2" charset="0"/>
            </a:endParaRPr>
          </a:p>
        </p:txBody>
      </p:sp>
      <p:graphicFrame>
        <p:nvGraphicFramePr>
          <p:cNvPr id="7" name="Table 7">
            <a:extLst>
              <a:ext uri="{FF2B5EF4-FFF2-40B4-BE49-F238E27FC236}">
                <a16:creationId xmlns:a16="http://schemas.microsoft.com/office/drawing/2014/main" id="{B951DAC0-7A82-CA43-554C-5C286AB76403}"/>
              </a:ext>
            </a:extLst>
          </p:cNvPr>
          <p:cNvGraphicFramePr>
            <a:graphicFrameLocks noGrp="1"/>
          </p:cNvGraphicFramePr>
          <p:nvPr>
            <p:extLst>
              <p:ext uri="{D42A27DB-BD31-4B8C-83A1-F6EECF244321}">
                <p14:modId xmlns:p14="http://schemas.microsoft.com/office/powerpoint/2010/main" val="1855819287"/>
              </p:ext>
            </p:extLst>
          </p:nvPr>
        </p:nvGraphicFramePr>
        <p:xfrm>
          <a:off x="718690" y="1336103"/>
          <a:ext cx="10501760" cy="3776246"/>
        </p:xfrm>
        <a:graphic>
          <a:graphicData uri="http://schemas.openxmlformats.org/drawingml/2006/table">
            <a:tbl>
              <a:tblPr firstRow="1" bandRow="1">
                <a:tableStyleId>{0E3FDE45-AF77-4B5C-9715-49D594BDF05E}</a:tableStyleId>
              </a:tblPr>
              <a:tblGrid>
                <a:gridCol w="5634485">
                  <a:extLst>
                    <a:ext uri="{9D8B030D-6E8A-4147-A177-3AD203B41FA5}">
                      <a16:colId xmlns:a16="http://schemas.microsoft.com/office/drawing/2014/main" val="3157572448"/>
                    </a:ext>
                  </a:extLst>
                </a:gridCol>
                <a:gridCol w="1981200">
                  <a:extLst>
                    <a:ext uri="{9D8B030D-6E8A-4147-A177-3AD203B41FA5}">
                      <a16:colId xmlns:a16="http://schemas.microsoft.com/office/drawing/2014/main" val="1721390783"/>
                    </a:ext>
                  </a:extLst>
                </a:gridCol>
                <a:gridCol w="2886075">
                  <a:extLst>
                    <a:ext uri="{9D8B030D-6E8A-4147-A177-3AD203B41FA5}">
                      <a16:colId xmlns:a16="http://schemas.microsoft.com/office/drawing/2014/main" val="2057960083"/>
                    </a:ext>
                  </a:extLst>
                </a:gridCol>
              </a:tblGrid>
              <a:tr h="677509">
                <a:tc>
                  <a:txBody>
                    <a:bodyPr/>
                    <a:lstStyle/>
                    <a:p>
                      <a:r>
                        <a:rPr lang="en-GB" sz="2400" dirty="0">
                          <a:latin typeface="Montserrat" panose="00000500000000000000" pitchFamily="2" charset="0"/>
                        </a:rPr>
                        <a:t>Suggestion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2400" dirty="0">
                          <a:latin typeface="Montserrat" panose="00000500000000000000" pitchFamily="2" charset="0"/>
                        </a:rPr>
                        <a:t>Effective?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dirty="0">
                          <a:latin typeface="Montserrat" panose="00000500000000000000" pitchFamily="2" charset="0"/>
                        </a:rPr>
                        <a:t>Not effective?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0726961"/>
                  </a:ext>
                </a:extLst>
              </a:tr>
              <a:tr h="881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1 Read the first sentence and then focus on the middle part of the text.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6618400"/>
                  </a:ext>
                </a:extLst>
              </a:tr>
              <a:tr h="577137">
                <a:tc>
                  <a:txBody>
                    <a:bodyPr/>
                    <a:lstStyle/>
                    <a:p>
                      <a:r>
                        <a:rPr lang="en-GB" sz="2000" dirty="0">
                          <a:latin typeface="Montserrat" panose="00000500000000000000" pitchFamily="2" charset="0"/>
                        </a:rPr>
                        <a:t>2 Read the first and last sentences of each paragraph.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1257390"/>
                  </a:ext>
                </a:extLst>
              </a:tr>
              <a:tr h="693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3 Scan for key words, then read a few words around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8246861"/>
                  </a:ext>
                </a:extLst>
              </a:tr>
              <a:tr h="814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4 Read the first few words of the topic sentence of the paragraph.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2650639"/>
                  </a:ext>
                </a:extLst>
              </a:tr>
            </a:tbl>
          </a:graphicData>
        </a:graphic>
      </p:graphicFrame>
      <p:sp>
        <p:nvSpPr>
          <p:cNvPr id="3" name="TextBox 2">
            <a:extLst>
              <a:ext uri="{FF2B5EF4-FFF2-40B4-BE49-F238E27FC236}">
                <a16:creationId xmlns:a16="http://schemas.microsoft.com/office/drawing/2014/main" id="{B2A5484C-C505-2D9C-675E-8A7AC50A46F5}"/>
              </a:ext>
            </a:extLst>
          </p:cNvPr>
          <p:cNvSpPr txBox="1"/>
          <p:nvPr/>
        </p:nvSpPr>
        <p:spPr>
          <a:xfrm>
            <a:off x="642490" y="5389514"/>
            <a:ext cx="10577960" cy="461665"/>
          </a:xfrm>
          <a:prstGeom prst="rect">
            <a:avLst/>
          </a:prstGeom>
          <a:noFill/>
        </p:spPr>
        <p:txBody>
          <a:bodyPr wrap="square" rtlCol="0">
            <a:spAutoFit/>
          </a:bodyPr>
          <a:lstStyle/>
          <a:p>
            <a:r>
              <a:rPr lang="en-GB" sz="2400" b="1" dirty="0">
                <a:latin typeface="Montserrat" panose="00000500000000000000" pitchFamily="2" charset="0"/>
              </a:rPr>
              <a:t>Not sure? Try it out later!</a:t>
            </a:r>
          </a:p>
        </p:txBody>
      </p:sp>
    </p:spTree>
    <p:extLst>
      <p:ext uri="{BB962C8B-B14F-4D97-AF65-F5344CB8AC3E}">
        <p14:creationId xmlns:p14="http://schemas.microsoft.com/office/powerpoint/2010/main" val="41970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377387" y="240581"/>
            <a:ext cx="8562538" cy="83290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dirty="0">
                <a:solidFill>
                  <a:schemeClr val="tx1"/>
                </a:solidFill>
                <a:latin typeface="Krana Fat B" panose="00000B00000000000000" pitchFamily="50" charset="0"/>
              </a:rPr>
              <a:t>Practising Scanning (looking for something specific)</a:t>
            </a:r>
          </a:p>
        </p:txBody>
      </p:sp>
      <p:sp>
        <p:nvSpPr>
          <p:cNvPr id="7" name="Text Placeholder 4"/>
          <p:cNvSpPr txBox="1">
            <a:spLocks/>
          </p:cNvSpPr>
          <p:nvPr/>
        </p:nvSpPr>
        <p:spPr>
          <a:xfrm>
            <a:off x="373680" y="1934576"/>
            <a:ext cx="11506200" cy="2988848"/>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r>
              <a:rPr lang="en-GB" sz="2400" b="1" dirty="0">
                <a:latin typeface="Montserrat" panose="00000500000000000000" pitchFamily="2" charset="0"/>
              </a:rPr>
              <a:t>Working with the same text, scan to answer the following questions:</a:t>
            </a:r>
          </a:p>
          <a:p>
            <a:pPr marL="0" lvl="1" indent="0">
              <a:buNone/>
            </a:pPr>
            <a:r>
              <a:rPr lang="en-GB" sz="2400" dirty="0">
                <a:latin typeface="Montserrat" panose="00000500000000000000" pitchFamily="2" charset="0"/>
              </a:rPr>
              <a:t>a) What is the name of the NZ Prime Minister?</a:t>
            </a:r>
          </a:p>
          <a:p>
            <a:pPr marL="0" lvl="1" indent="0">
              <a:buNone/>
            </a:pPr>
            <a:r>
              <a:rPr lang="en-GB" sz="2400" dirty="0">
                <a:latin typeface="Montserrat"/>
              </a:rPr>
              <a:t>b) How long did negotiations take?</a:t>
            </a:r>
          </a:p>
          <a:p>
            <a:pPr marL="0" lvl="1" indent="0">
              <a:buNone/>
            </a:pPr>
            <a:r>
              <a:rPr lang="en-GB" sz="2400" dirty="0">
                <a:latin typeface="Montserrat"/>
              </a:rPr>
              <a:t>c) What fruit might the UK import from NZ?</a:t>
            </a:r>
          </a:p>
          <a:p>
            <a:pPr marL="0" lvl="1" indent="0">
              <a:buNone/>
            </a:pPr>
            <a:r>
              <a:rPr lang="en-GB" sz="2400" dirty="0">
                <a:latin typeface="Montserrat"/>
              </a:rPr>
              <a:t>d) </a:t>
            </a:r>
            <a:r>
              <a:rPr lang="en-GB" sz="2400" dirty="0">
                <a:latin typeface="Montserrat" panose="00000500000000000000" pitchFamily="2" charset="0"/>
              </a:rPr>
              <a:t>What percentage of UK trade is done with NZ?</a:t>
            </a:r>
          </a:p>
          <a:p>
            <a:pPr marL="0" lvl="1" indent="0">
              <a:buNone/>
            </a:pPr>
            <a:endParaRPr lang="en-GB" sz="2400" dirty="0">
              <a:latin typeface="Montserrat" panose="00000500000000000000" pitchFamily="2" charset="0"/>
            </a:endParaRPr>
          </a:p>
          <a:p>
            <a:pPr marL="0" lvl="1" indent="0">
              <a:buNone/>
            </a:pPr>
            <a:r>
              <a:rPr lang="en-GB" sz="2400" dirty="0">
                <a:latin typeface="Montserrat" panose="00000500000000000000" pitchFamily="2" charset="0"/>
              </a:rPr>
              <a:t>Try to notice how you go about this task.</a:t>
            </a:r>
          </a:p>
        </p:txBody>
      </p:sp>
      <p:sp>
        <p:nvSpPr>
          <p:cNvPr id="6" name="Rectangle 5"/>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Tree>
    <p:extLst>
      <p:ext uri="{BB962C8B-B14F-4D97-AF65-F5344CB8AC3E}">
        <p14:creationId xmlns:p14="http://schemas.microsoft.com/office/powerpoint/2010/main" val="182749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957137"/>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New Zealand's Prime Minister, Jacinda Ardern, agreed the pact in a video call on Wednesday after 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kiwi fruits.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a:t>
            </a:r>
          </a:p>
        </p:txBody>
      </p:sp>
      <p:sp>
        <p:nvSpPr>
          <p:cNvPr id="2" name="TextBox 1">
            <a:extLst>
              <a:ext uri="{FF2B5EF4-FFF2-40B4-BE49-F238E27FC236}">
                <a16:creationId xmlns:a16="http://schemas.microsoft.com/office/drawing/2014/main" id="{76C7DB42-E0A1-4D61-89AB-315C52749CBE}"/>
              </a:ext>
            </a:extLst>
          </p:cNvPr>
          <p:cNvSpPr txBox="1"/>
          <p:nvPr/>
        </p:nvSpPr>
        <p:spPr>
          <a:xfrm>
            <a:off x="1732546" y="240632"/>
            <a:ext cx="8021053" cy="1446550"/>
          </a:xfrm>
          <a:prstGeom prst="rect">
            <a:avLst/>
          </a:prstGeom>
          <a:noFill/>
        </p:spPr>
        <p:txBody>
          <a:bodyPr wrap="square" lIns="91440" tIns="45720" rIns="91440" bIns="45720" rtlCol="0" anchor="t">
            <a:spAutoFit/>
          </a:bodyPr>
          <a:lstStyle/>
          <a:p>
            <a:pPr marL="0" lvl="1" indent="0">
              <a:buNone/>
            </a:pPr>
            <a:r>
              <a:rPr lang="en-GB" sz="2200" b="1" dirty="0">
                <a:latin typeface="Montserrat" panose="00000500000000000000" pitchFamily="2" charset="0"/>
              </a:rPr>
              <a:t>a. </a:t>
            </a:r>
            <a:r>
              <a:rPr lang="en-GB" sz="2200" dirty="0">
                <a:latin typeface="Montserrat" panose="00000500000000000000" pitchFamily="2" charset="0"/>
              </a:rPr>
              <a:t>What is the name of the NZ Prime Minister?</a:t>
            </a:r>
          </a:p>
          <a:p>
            <a:pPr marL="0" lvl="1" indent="0">
              <a:buNone/>
            </a:pPr>
            <a:r>
              <a:rPr lang="en-GB" sz="2200" b="1" dirty="0">
                <a:latin typeface="Montserrat"/>
              </a:rPr>
              <a:t>b. </a:t>
            </a:r>
            <a:r>
              <a:rPr lang="en-GB" sz="2200" dirty="0">
                <a:latin typeface="Montserrat"/>
              </a:rPr>
              <a:t>How long did negotiations take?</a:t>
            </a:r>
          </a:p>
          <a:p>
            <a:pPr marL="0" lvl="1" indent="0">
              <a:buNone/>
            </a:pPr>
            <a:r>
              <a:rPr lang="en-GB" sz="2200" b="1" dirty="0">
                <a:latin typeface="Montserrat" panose="00000500000000000000" pitchFamily="2" charset="0"/>
              </a:rPr>
              <a:t>c. </a:t>
            </a:r>
            <a:r>
              <a:rPr lang="en-GB" sz="2200" dirty="0">
                <a:latin typeface="Montserrat" panose="00000500000000000000" pitchFamily="2" charset="0"/>
              </a:rPr>
              <a:t>What fruit might UK import from NZ?</a:t>
            </a:r>
          </a:p>
          <a:p>
            <a:pPr marL="0" lvl="1" indent="0">
              <a:buNone/>
            </a:pPr>
            <a:r>
              <a:rPr lang="en-GB" sz="2200" b="1" dirty="0">
                <a:latin typeface="Montserrat" panose="00000500000000000000" pitchFamily="2" charset="0"/>
              </a:rPr>
              <a:t>d. </a:t>
            </a:r>
            <a:r>
              <a:rPr lang="en-GB" sz="2200" dirty="0">
                <a:latin typeface="Montserrat" panose="00000500000000000000" pitchFamily="2" charset="0"/>
              </a:rPr>
              <a:t>What percentage of UK trade is done with NZ?</a:t>
            </a:r>
          </a:p>
        </p:txBody>
      </p:sp>
    </p:spTree>
    <p:extLst>
      <p:ext uri="{BB962C8B-B14F-4D97-AF65-F5344CB8AC3E}">
        <p14:creationId xmlns:p14="http://schemas.microsoft.com/office/powerpoint/2010/main" val="676209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828801"/>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a:t>
            </a:r>
            <a:r>
              <a:rPr lang="en-GB" sz="2200" dirty="0">
                <a:highlight>
                  <a:srgbClr val="FFFF00"/>
                </a:highlight>
              </a:rPr>
              <a:t>New Zealand's Prime Minister, Jacinda Ardern</a:t>
            </a:r>
            <a:r>
              <a:rPr lang="en-GB" sz="2200" dirty="0"/>
              <a:t>, agreed the pact in a video call on Wednesday after 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kiwi fruits.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a:t>
            </a:r>
          </a:p>
          <a:p>
            <a:pPr marL="0" indent="0" algn="r">
              <a:lnSpc>
                <a:spcPct val="100000"/>
              </a:lnSpc>
              <a:buNone/>
            </a:pPr>
            <a:r>
              <a:rPr lang="en-GB" sz="1200" dirty="0"/>
              <a:t>(BBC News, 2021)</a:t>
            </a:r>
          </a:p>
        </p:txBody>
      </p:sp>
      <p:sp>
        <p:nvSpPr>
          <p:cNvPr id="2" name="TextBox 1">
            <a:extLst>
              <a:ext uri="{FF2B5EF4-FFF2-40B4-BE49-F238E27FC236}">
                <a16:creationId xmlns:a16="http://schemas.microsoft.com/office/drawing/2014/main" id="{76C7DB42-E0A1-4D61-89AB-315C52749CBE}"/>
              </a:ext>
            </a:extLst>
          </p:cNvPr>
          <p:cNvSpPr txBox="1"/>
          <p:nvPr/>
        </p:nvSpPr>
        <p:spPr>
          <a:xfrm>
            <a:off x="1732546" y="240632"/>
            <a:ext cx="8021053" cy="1446550"/>
          </a:xfrm>
          <a:prstGeom prst="rect">
            <a:avLst/>
          </a:prstGeom>
          <a:noFill/>
        </p:spPr>
        <p:txBody>
          <a:bodyPr wrap="square" lIns="91440" tIns="45720" rIns="91440" bIns="45720" rtlCol="0" anchor="t">
            <a:spAutoFit/>
          </a:bodyPr>
          <a:lstStyle/>
          <a:p>
            <a:pPr marL="0" lvl="1" indent="0">
              <a:buNone/>
            </a:pPr>
            <a:r>
              <a:rPr lang="en-GB" sz="2200" b="1" dirty="0">
                <a:latin typeface="Montserrat" panose="00000500000000000000" pitchFamily="2" charset="0"/>
              </a:rPr>
              <a:t>a. </a:t>
            </a:r>
            <a:r>
              <a:rPr lang="en-GB" sz="2200" dirty="0">
                <a:highlight>
                  <a:srgbClr val="FFFF00"/>
                </a:highlight>
                <a:latin typeface="Montserrat" panose="00000500000000000000" pitchFamily="2" charset="0"/>
              </a:rPr>
              <a:t>What is the name of the NZ Prime Minister?</a:t>
            </a:r>
          </a:p>
          <a:p>
            <a:pPr marL="0" lvl="1" indent="0">
              <a:buNone/>
            </a:pPr>
            <a:r>
              <a:rPr lang="en-GB" sz="2200" b="1" dirty="0">
                <a:latin typeface="Montserrat"/>
              </a:rPr>
              <a:t>b. </a:t>
            </a:r>
            <a:r>
              <a:rPr lang="en-GB" sz="2200" dirty="0">
                <a:latin typeface="Montserrat"/>
              </a:rPr>
              <a:t>How long did negotiations take?</a:t>
            </a:r>
          </a:p>
          <a:p>
            <a:pPr marL="0" lvl="1" indent="0">
              <a:buNone/>
            </a:pPr>
            <a:r>
              <a:rPr lang="en-GB" sz="2200" b="1" dirty="0">
                <a:latin typeface="Montserrat" panose="00000500000000000000" pitchFamily="2" charset="0"/>
              </a:rPr>
              <a:t>c. </a:t>
            </a:r>
            <a:r>
              <a:rPr lang="en-GB" sz="2200" dirty="0">
                <a:latin typeface="Montserrat" panose="00000500000000000000" pitchFamily="2" charset="0"/>
              </a:rPr>
              <a:t>What fruit might UK import from NZ?</a:t>
            </a:r>
          </a:p>
          <a:p>
            <a:pPr marL="0" lvl="1" indent="0">
              <a:buNone/>
            </a:pPr>
            <a:r>
              <a:rPr lang="en-GB" sz="2200" b="1" dirty="0">
                <a:latin typeface="Montserrat" panose="00000500000000000000" pitchFamily="2" charset="0"/>
              </a:rPr>
              <a:t>d. </a:t>
            </a:r>
            <a:r>
              <a:rPr lang="en-GB" sz="2200" dirty="0">
                <a:latin typeface="Montserrat" panose="00000500000000000000" pitchFamily="2" charset="0"/>
              </a:rPr>
              <a:t>What percentage of UK trade is done with NZ?</a:t>
            </a:r>
          </a:p>
        </p:txBody>
      </p:sp>
    </p:spTree>
    <p:extLst>
      <p:ext uri="{BB962C8B-B14F-4D97-AF65-F5344CB8AC3E}">
        <p14:creationId xmlns:p14="http://schemas.microsoft.com/office/powerpoint/2010/main" val="638066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828801"/>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a:t>
            </a:r>
            <a:r>
              <a:rPr lang="en-GB" sz="2200" dirty="0">
                <a:highlight>
                  <a:srgbClr val="FFFF00"/>
                </a:highlight>
              </a:rPr>
              <a:t>New Zealand's Prime Minister, Jacinda Ardern</a:t>
            </a:r>
            <a:r>
              <a:rPr lang="en-GB" sz="2200" dirty="0"/>
              <a:t>, agreed the pact in a video call on Wednesday after </a:t>
            </a:r>
            <a:r>
              <a:rPr lang="en-GB" sz="2200" dirty="0">
                <a:highlight>
                  <a:srgbClr val="00FF00"/>
                </a:highlight>
              </a:rPr>
              <a:t>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kiwi fruits.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a:t>
            </a:r>
          </a:p>
          <a:p>
            <a:pPr marL="0" indent="0" algn="r">
              <a:lnSpc>
                <a:spcPct val="100000"/>
              </a:lnSpc>
              <a:buNone/>
            </a:pPr>
            <a:r>
              <a:rPr lang="en-GB" sz="1200" dirty="0"/>
              <a:t>(BBC News, 2021)</a:t>
            </a:r>
          </a:p>
        </p:txBody>
      </p:sp>
      <p:sp>
        <p:nvSpPr>
          <p:cNvPr id="2" name="TextBox 1">
            <a:extLst>
              <a:ext uri="{FF2B5EF4-FFF2-40B4-BE49-F238E27FC236}">
                <a16:creationId xmlns:a16="http://schemas.microsoft.com/office/drawing/2014/main" id="{76C7DB42-E0A1-4D61-89AB-315C52749CBE}"/>
              </a:ext>
            </a:extLst>
          </p:cNvPr>
          <p:cNvSpPr txBox="1"/>
          <p:nvPr/>
        </p:nvSpPr>
        <p:spPr>
          <a:xfrm>
            <a:off x="1732546" y="240632"/>
            <a:ext cx="8021053" cy="1446550"/>
          </a:xfrm>
          <a:prstGeom prst="rect">
            <a:avLst/>
          </a:prstGeom>
          <a:noFill/>
        </p:spPr>
        <p:txBody>
          <a:bodyPr wrap="square" lIns="91440" tIns="45720" rIns="91440" bIns="45720" rtlCol="0" anchor="t">
            <a:spAutoFit/>
          </a:bodyPr>
          <a:lstStyle/>
          <a:p>
            <a:pPr marL="0" lvl="1" indent="0">
              <a:buNone/>
            </a:pPr>
            <a:r>
              <a:rPr lang="en-GB" sz="2200" b="1" dirty="0">
                <a:latin typeface="Montserrat" panose="00000500000000000000" pitchFamily="2" charset="0"/>
              </a:rPr>
              <a:t>a. </a:t>
            </a:r>
            <a:r>
              <a:rPr lang="en-GB" sz="2200" dirty="0">
                <a:highlight>
                  <a:srgbClr val="FFFF00"/>
                </a:highlight>
                <a:latin typeface="Montserrat" panose="00000500000000000000" pitchFamily="2" charset="0"/>
              </a:rPr>
              <a:t>What is the name of the NZ Prime Minister?</a:t>
            </a:r>
          </a:p>
          <a:p>
            <a:pPr marL="0" lvl="1" indent="0">
              <a:buNone/>
            </a:pPr>
            <a:r>
              <a:rPr lang="en-GB" sz="2200" b="1" dirty="0">
                <a:latin typeface="Montserrat"/>
              </a:rPr>
              <a:t>b. </a:t>
            </a:r>
            <a:r>
              <a:rPr lang="en-GB" sz="2200" dirty="0">
                <a:highlight>
                  <a:srgbClr val="00FF00"/>
                </a:highlight>
                <a:latin typeface="Montserrat"/>
              </a:rPr>
              <a:t>How long did negotiations take?</a:t>
            </a:r>
          </a:p>
          <a:p>
            <a:pPr marL="0" lvl="1" indent="0">
              <a:buNone/>
            </a:pPr>
            <a:r>
              <a:rPr lang="en-GB" sz="2200" b="1" dirty="0">
                <a:latin typeface="Montserrat" panose="00000500000000000000" pitchFamily="2" charset="0"/>
              </a:rPr>
              <a:t>c. </a:t>
            </a:r>
            <a:r>
              <a:rPr lang="en-GB" sz="2200" dirty="0">
                <a:latin typeface="Montserrat" panose="00000500000000000000" pitchFamily="2" charset="0"/>
              </a:rPr>
              <a:t>What fruit might UK import from NZ?</a:t>
            </a:r>
          </a:p>
          <a:p>
            <a:pPr marL="0" lvl="1" indent="0">
              <a:buNone/>
            </a:pPr>
            <a:r>
              <a:rPr lang="en-GB" sz="2200" b="1" dirty="0">
                <a:latin typeface="Montserrat" panose="00000500000000000000" pitchFamily="2" charset="0"/>
              </a:rPr>
              <a:t>d. </a:t>
            </a:r>
            <a:r>
              <a:rPr lang="en-GB" sz="2200" dirty="0">
                <a:latin typeface="Montserrat" panose="00000500000000000000" pitchFamily="2" charset="0"/>
              </a:rPr>
              <a:t>What percentage of UK trade is done with NZ?</a:t>
            </a:r>
          </a:p>
        </p:txBody>
      </p:sp>
    </p:spTree>
    <p:extLst>
      <p:ext uri="{BB962C8B-B14F-4D97-AF65-F5344CB8AC3E}">
        <p14:creationId xmlns:p14="http://schemas.microsoft.com/office/powerpoint/2010/main" val="691854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828801"/>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a:t>
            </a:r>
            <a:r>
              <a:rPr lang="en-GB" sz="2200" dirty="0">
                <a:highlight>
                  <a:srgbClr val="FFFF00"/>
                </a:highlight>
              </a:rPr>
              <a:t>New Zealand's Prime Minister, Jacinda Ardern</a:t>
            </a:r>
            <a:r>
              <a:rPr lang="en-GB" sz="2200" dirty="0"/>
              <a:t>, agreed the pact in a video call on Wednesday after </a:t>
            </a:r>
            <a:r>
              <a:rPr lang="en-GB" sz="2200" dirty="0">
                <a:highlight>
                  <a:srgbClr val="00FF00"/>
                </a:highlight>
              </a:rPr>
              <a:t>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a:t>
            </a:r>
            <a:r>
              <a:rPr lang="en-GB" sz="2200" dirty="0">
                <a:highlight>
                  <a:srgbClr val="00FFFF"/>
                </a:highlight>
              </a:rPr>
              <a:t>kiwi fruits</a:t>
            </a:r>
            <a:r>
              <a:rPr lang="en-GB" sz="2200" dirty="0"/>
              <a:t>.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less than 0.2%. Labour and the National Farmers Union (NFU) said the deal could hurt UK farmers and lower food standards. </a:t>
            </a:r>
          </a:p>
          <a:p>
            <a:pPr marL="0" indent="0" algn="r">
              <a:lnSpc>
                <a:spcPct val="100000"/>
              </a:lnSpc>
              <a:buNone/>
            </a:pPr>
            <a:r>
              <a:rPr lang="en-GB" sz="1200" dirty="0"/>
              <a:t>(BBC News, 2021)</a:t>
            </a:r>
          </a:p>
          <a:p>
            <a:pPr marL="0" indent="0">
              <a:lnSpc>
                <a:spcPct val="100000"/>
              </a:lnSpc>
              <a:buNone/>
            </a:pPr>
            <a:endParaRPr lang="en-GB" sz="2200" dirty="0"/>
          </a:p>
        </p:txBody>
      </p:sp>
      <p:sp>
        <p:nvSpPr>
          <p:cNvPr id="2" name="TextBox 1">
            <a:extLst>
              <a:ext uri="{FF2B5EF4-FFF2-40B4-BE49-F238E27FC236}">
                <a16:creationId xmlns:a16="http://schemas.microsoft.com/office/drawing/2014/main" id="{76C7DB42-E0A1-4D61-89AB-315C52749CBE}"/>
              </a:ext>
            </a:extLst>
          </p:cNvPr>
          <p:cNvSpPr txBox="1"/>
          <p:nvPr/>
        </p:nvSpPr>
        <p:spPr>
          <a:xfrm>
            <a:off x="1732546" y="240632"/>
            <a:ext cx="8021053" cy="1446550"/>
          </a:xfrm>
          <a:prstGeom prst="rect">
            <a:avLst/>
          </a:prstGeom>
          <a:noFill/>
        </p:spPr>
        <p:txBody>
          <a:bodyPr wrap="square" lIns="91440" tIns="45720" rIns="91440" bIns="45720" rtlCol="0" anchor="t">
            <a:spAutoFit/>
          </a:bodyPr>
          <a:lstStyle/>
          <a:p>
            <a:pPr marL="0" lvl="1" indent="0">
              <a:buNone/>
            </a:pPr>
            <a:r>
              <a:rPr lang="en-GB" sz="2200" b="1" dirty="0">
                <a:latin typeface="Montserrat" panose="00000500000000000000" pitchFamily="2" charset="0"/>
              </a:rPr>
              <a:t>a. </a:t>
            </a:r>
            <a:r>
              <a:rPr lang="en-GB" sz="2200" dirty="0">
                <a:highlight>
                  <a:srgbClr val="FFFF00"/>
                </a:highlight>
                <a:latin typeface="Montserrat" panose="00000500000000000000" pitchFamily="2" charset="0"/>
              </a:rPr>
              <a:t>What is the name of the NZ Prime Minister?</a:t>
            </a:r>
          </a:p>
          <a:p>
            <a:pPr marL="0" lvl="1" indent="0">
              <a:buNone/>
            </a:pPr>
            <a:r>
              <a:rPr lang="en-GB" sz="2200" b="1" dirty="0">
                <a:latin typeface="Montserrat"/>
              </a:rPr>
              <a:t>b</a:t>
            </a:r>
            <a:r>
              <a:rPr lang="en-GB" sz="2200" b="1" dirty="0">
                <a:highlight>
                  <a:srgbClr val="00FF00"/>
                </a:highlight>
                <a:latin typeface="Montserrat"/>
              </a:rPr>
              <a:t>. </a:t>
            </a:r>
            <a:r>
              <a:rPr lang="en-GB" sz="2200" dirty="0">
                <a:highlight>
                  <a:srgbClr val="00FF00"/>
                </a:highlight>
                <a:latin typeface="Montserrat"/>
              </a:rPr>
              <a:t>How long did negotiations take?</a:t>
            </a:r>
          </a:p>
          <a:p>
            <a:pPr marL="0" lvl="1" indent="0">
              <a:buNone/>
            </a:pPr>
            <a:r>
              <a:rPr lang="en-GB" sz="2200" b="1" dirty="0">
                <a:latin typeface="Montserrat" panose="00000500000000000000" pitchFamily="2" charset="0"/>
              </a:rPr>
              <a:t>c</a:t>
            </a:r>
            <a:r>
              <a:rPr lang="en-GB" sz="2200" b="1" dirty="0">
                <a:highlight>
                  <a:srgbClr val="00FFFF"/>
                </a:highlight>
                <a:latin typeface="Montserrat" panose="00000500000000000000" pitchFamily="2" charset="0"/>
              </a:rPr>
              <a:t>. </a:t>
            </a:r>
            <a:r>
              <a:rPr lang="en-GB" sz="2200" dirty="0">
                <a:highlight>
                  <a:srgbClr val="00FFFF"/>
                </a:highlight>
                <a:latin typeface="Montserrat" panose="00000500000000000000" pitchFamily="2" charset="0"/>
              </a:rPr>
              <a:t>What fruit might UK import from NZ?</a:t>
            </a:r>
          </a:p>
          <a:p>
            <a:pPr marL="0" lvl="1" indent="0">
              <a:buNone/>
            </a:pPr>
            <a:r>
              <a:rPr lang="en-GB" sz="2200" b="1" dirty="0">
                <a:latin typeface="Montserrat" panose="00000500000000000000" pitchFamily="2" charset="0"/>
              </a:rPr>
              <a:t>d. </a:t>
            </a:r>
            <a:r>
              <a:rPr lang="en-GB" sz="2200" dirty="0">
                <a:latin typeface="Montserrat" panose="00000500000000000000" pitchFamily="2" charset="0"/>
              </a:rPr>
              <a:t>What percentage of UK trade is done with NZ?</a:t>
            </a:r>
          </a:p>
        </p:txBody>
      </p:sp>
    </p:spTree>
    <p:extLst>
      <p:ext uri="{BB962C8B-B14F-4D97-AF65-F5344CB8AC3E}">
        <p14:creationId xmlns:p14="http://schemas.microsoft.com/office/powerpoint/2010/main" val="346342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grpSp>
        <p:nvGrpSpPr>
          <p:cNvPr id="2" name="Group 1"/>
          <p:cNvGrpSpPr/>
          <p:nvPr/>
        </p:nvGrpSpPr>
        <p:grpSpPr>
          <a:xfrm>
            <a:off x="886800" y="358906"/>
            <a:ext cx="10446000" cy="4010358"/>
            <a:chOff x="780253" y="1637945"/>
            <a:chExt cx="9910291" cy="5098459"/>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198881" y="1637945"/>
              <a:ext cx="9491663" cy="68761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Krana Fat B"/>
                </a:rPr>
                <a:t>Session content</a:t>
              </a:r>
              <a:endParaRPr lang="en-GB" sz="3600" dirty="0">
                <a:latin typeface="Krana Fat B" panose="00000B00000000000000" pitchFamily="50" charset="0"/>
              </a:endParaRP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780253" y="2588907"/>
              <a:ext cx="9884106" cy="4147497"/>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latin typeface="Montserrat" panose="00000500000000000000" pitchFamily="2" charset="0"/>
                </a:rPr>
                <a:t>Reading</a:t>
              </a:r>
            </a:p>
            <a:p>
              <a:pPr marL="342900" indent="-342900" algn="l">
                <a:buFont typeface="Wingdings" panose="05000000000000000000" pitchFamily="2" charset="2"/>
                <a:buChar char="§"/>
              </a:pPr>
              <a:r>
                <a:rPr lang="en-GB" b="1" dirty="0">
                  <a:latin typeface="Montserrat" panose="00000500000000000000" pitchFamily="2" charset="0"/>
                </a:rPr>
                <a:t>Why is reading important for your studies?</a:t>
              </a:r>
            </a:p>
            <a:p>
              <a:pPr marL="342900" indent="-342900" algn="l">
                <a:buFont typeface="Wingdings" panose="05000000000000000000" pitchFamily="2" charset="2"/>
                <a:buChar char="§"/>
              </a:pPr>
              <a:r>
                <a:rPr lang="en-GB" b="1" dirty="0">
                  <a:latin typeface="Montserrat" panose="00000500000000000000" pitchFamily="2" charset="0"/>
                </a:rPr>
                <a:t>Making good choices</a:t>
              </a:r>
            </a:p>
            <a:p>
              <a:pPr marL="342900" indent="-342900" algn="l">
                <a:buFontTx/>
                <a:buChar char="-"/>
              </a:pPr>
              <a:r>
                <a:rPr lang="en-GB" b="1" dirty="0">
                  <a:latin typeface="Montserrat" panose="00000500000000000000" pitchFamily="2" charset="0"/>
                </a:rPr>
                <a:t>What to read</a:t>
              </a:r>
            </a:p>
            <a:p>
              <a:pPr marL="342900" indent="-342900" algn="l">
                <a:buFontTx/>
                <a:buChar char="-"/>
              </a:pPr>
              <a:r>
                <a:rPr lang="en-GB" b="1" dirty="0">
                  <a:latin typeface="Montserrat" panose="00000500000000000000" pitchFamily="2" charset="0"/>
                </a:rPr>
                <a:t>How to read (reading strategies) </a:t>
              </a:r>
            </a:p>
            <a:p>
              <a:pPr algn="l"/>
              <a:r>
                <a:rPr lang="en-GB" b="1" dirty="0">
                  <a:latin typeface="Montserrat" panose="00000500000000000000" pitchFamily="2" charset="0"/>
                </a:rPr>
                <a:t>Taking notes</a:t>
              </a:r>
            </a:p>
            <a:p>
              <a:pPr algn="l"/>
              <a:endParaRPr lang="en-GB" b="1" dirty="0">
                <a:highlight>
                  <a:srgbClr val="FFFF00"/>
                </a:highlight>
                <a:latin typeface="Montserrat" panose="00000500000000000000" pitchFamily="2" charset="0"/>
              </a:endParaRPr>
            </a:p>
            <a:p>
              <a:pPr algn="l"/>
              <a:endParaRPr lang="en-GB" b="1" dirty="0">
                <a:highlight>
                  <a:srgbClr val="FFFF00"/>
                </a:highlight>
                <a:latin typeface="Montserrat" panose="00000500000000000000" pitchFamily="2" charset="0"/>
              </a:endParaRPr>
            </a:p>
          </p:txBody>
        </p:sp>
      </p:gr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3" name="TextBox 2">
            <a:extLst>
              <a:ext uri="{FF2B5EF4-FFF2-40B4-BE49-F238E27FC236}">
                <a16:creationId xmlns:a16="http://schemas.microsoft.com/office/drawing/2014/main" id="{383A9702-CB01-86C3-3BC9-2324A54AE88A}"/>
              </a:ext>
            </a:extLst>
          </p:cNvPr>
          <p:cNvSpPr txBox="1"/>
          <p:nvPr/>
        </p:nvSpPr>
        <p:spPr>
          <a:xfrm>
            <a:off x="742950" y="3949657"/>
            <a:ext cx="10418400" cy="2215991"/>
          </a:xfrm>
          <a:prstGeom prst="rect">
            <a:avLst/>
          </a:prstGeom>
          <a:noFill/>
        </p:spPr>
        <p:txBody>
          <a:bodyPr wrap="square" rtlCol="0">
            <a:spAutoFit/>
          </a:bodyPr>
          <a:lstStyle/>
          <a:p>
            <a:r>
              <a:rPr lang="en-GB" sz="2400" b="1" dirty="0">
                <a:solidFill>
                  <a:schemeClr val="accent5">
                    <a:lumMod val="50000"/>
                  </a:schemeClr>
                </a:solidFill>
                <a:latin typeface="Montserrat" panose="00000500000000000000" pitchFamily="2" charset="0"/>
              </a:rPr>
              <a:t>Learning opportunities</a:t>
            </a:r>
          </a:p>
          <a:p>
            <a:r>
              <a:rPr lang="en-GB" sz="2400" b="1" dirty="0">
                <a:solidFill>
                  <a:schemeClr val="accent5">
                    <a:lumMod val="50000"/>
                  </a:schemeClr>
                </a:solidFill>
                <a:latin typeface="Montserrat" panose="00000500000000000000" pitchFamily="2" charset="0"/>
              </a:rPr>
              <a:t>The workshop will offer opportunities </a:t>
            </a:r>
            <a:r>
              <a:rPr lang="en-GB" sz="2400" b="1" kern="100" dirty="0">
                <a:solidFill>
                  <a:schemeClr val="accent5">
                    <a:lumMod val="50000"/>
                  </a:schemeClr>
                </a:solidFill>
                <a:effectLst/>
                <a:latin typeface="Montserrat" panose="00000500000000000000" pitchFamily="2" charset="0"/>
                <a:ea typeface="Calibri" panose="020F0502020204030204" pitchFamily="34" charset="0"/>
                <a:cs typeface="Calibri" panose="020F0502020204030204" pitchFamily="34" charset="0"/>
              </a:rPr>
              <a:t>to reflect on your own current reading and note-taking practices, to practise and perhaps gain some new ideas for ways of making your approaches more effective.</a:t>
            </a:r>
            <a:endParaRPr lang="en-GB" sz="2400" b="1" kern="100" dirty="0">
              <a:solidFill>
                <a:schemeClr val="accent5">
                  <a:lumMod val="50000"/>
                </a:schemeClr>
              </a:solidFill>
              <a:effectLst/>
              <a:latin typeface="Montserrat" panose="00000500000000000000" pitchFamily="2" charset="0"/>
              <a:ea typeface="Calibri" panose="020F0502020204030204" pitchFamily="34" charset="0"/>
              <a:cs typeface="Times New Roman" panose="02020603050405020304" pitchFamily="18" charset="0"/>
            </a:endParaRPr>
          </a:p>
          <a:p>
            <a:endParaRPr lang="en-GB" b="1" dirty="0">
              <a:solidFill>
                <a:schemeClr val="accent5">
                  <a:lumMod val="75000"/>
                </a:schemeClr>
              </a:solidFill>
              <a:latin typeface="Montserrat" panose="00000500000000000000" pitchFamily="2" charset="0"/>
            </a:endParaRPr>
          </a:p>
        </p:txBody>
      </p:sp>
    </p:spTree>
    <p:extLst>
      <p:ext uri="{BB962C8B-B14F-4D97-AF65-F5344CB8AC3E}">
        <p14:creationId xmlns:p14="http://schemas.microsoft.com/office/powerpoint/2010/main" val="1642547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42" y="1828801"/>
            <a:ext cx="11855116" cy="5029199"/>
          </a:xfrm>
        </p:spPr>
        <p:txBody>
          <a:bodyPr>
            <a:noAutofit/>
          </a:bodyPr>
          <a:lstStyle/>
          <a:p>
            <a:pPr marL="0" indent="0">
              <a:lnSpc>
                <a:spcPct val="100000"/>
              </a:lnSpc>
              <a:buNone/>
            </a:pPr>
            <a:r>
              <a:rPr lang="en-GB" sz="2200" b="1" dirty="0"/>
              <a:t>1. </a:t>
            </a:r>
            <a:r>
              <a:rPr lang="en-GB" sz="2200" dirty="0"/>
              <a:t>The UK has agreed a free trade deal with New Zealand which it says will benefit consumers and businesses. Prime Minister Boris Johnson and </a:t>
            </a:r>
            <a:r>
              <a:rPr lang="en-GB" sz="2200" dirty="0">
                <a:highlight>
                  <a:srgbClr val="FFFF00"/>
                </a:highlight>
              </a:rPr>
              <a:t>New Zealand's Prime Minister, Jacinda Ardern</a:t>
            </a:r>
            <a:r>
              <a:rPr lang="en-GB" sz="2200" dirty="0"/>
              <a:t>, agreed the pact in a video call on Wednesday after </a:t>
            </a:r>
            <a:r>
              <a:rPr lang="en-GB" sz="2200" dirty="0">
                <a:highlight>
                  <a:srgbClr val="00FF00"/>
                </a:highlight>
              </a:rPr>
              <a:t>16 months of negotiations. </a:t>
            </a:r>
          </a:p>
          <a:p>
            <a:pPr marL="0" indent="0">
              <a:lnSpc>
                <a:spcPct val="100000"/>
              </a:lnSpc>
              <a:buNone/>
            </a:pPr>
            <a:r>
              <a:rPr lang="en-GB" sz="2200" b="1" dirty="0"/>
              <a:t>2. </a:t>
            </a:r>
            <a:r>
              <a:rPr lang="en-GB" sz="2200" dirty="0"/>
              <a:t>Mr Johnson said the deal will cut costs for exporters and open up New Zealand's job market to UK professionals. Tariffs will be removed on UK goods including clothing, ships and bulldozers, and on New Zealand goods including wine, honey and </a:t>
            </a:r>
            <a:r>
              <a:rPr lang="en-GB" sz="2200" dirty="0">
                <a:highlight>
                  <a:srgbClr val="00FFFF"/>
                </a:highlight>
              </a:rPr>
              <a:t>kiwi fruits</a:t>
            </a:r>
            <a:r>
              <a:rPr lang="en-GB" sz="2200" dirty="0"/>
              <a:t>. Professionals such as lawyers and architects will be able to work in New Zealand more easily, the government said.</a:t>
            </a:r>
          </a:p>
          <a:p>
            <a:pPr marL="0" indent="0">
              <a:lnSpc>
                <a:spcPct val="100000"/>
              </a:lnSpc>
              <a:buNone/>
            </a:pPr>
            <a:r>
              <a:rPr lang="en-GB" sz="2200" b="1" dirty="0"/>
              <a:t>3. </a:t>
            </a:r>
            <a:r>
              <a:rPr lang="en-GB" sz="2200" dirty="0"/>
              <a:t>The New Zealand deal itself is unlikely to boost UK growth, according to the government's own estimates. Overall, only a tiny proportion of UK trade is done with New Zealand, </a:t>
            </a:r>
            <a:r>
              <a:rPr lang="en-GB" sz="2200" dirty="0">
                <a:highlight>
                  <a:srgbClr val="F7946D"/>
                </a:highlight>
              </a:rPr>
              <a:t>less than 0.2%. </a:t>
            </a:r>
            <a:r>
              <a:rPr lang="en-GB" sz="2200" dirty="0"/>
              <a:t>Labour and the National Farmers Union (NFU) said the deal could hurt UK farmers and lower food standards.</a:t>
            </a:r>
          </a:p>
          <a:p>
            <a:pPr marL="0" indent="0" algn="r">
              <a:lnSpc>
                <a:spcPct val="100000"/>
              </a:lnSpc>
              <a:buNone/>
            </a:pPr>
            <a:r>
              <a:rPr lang="en-GB" sz="1200" dirty="0"/>
              <a:t>(BBC News, 2021)</a:t>
            </a:r>
          </a:p>
          <a:p>
            <a:pPr marL="0" indent="0">
              <a:lnSpc>
                <a:spcPct val="100000"/>
              </a:lnSpc>
              <a:buNone/>
            </a:pPr>
            <a:endParaRPr lang="en-GB" sz="2200" dirty="0"/>
          </a:p>
        </p:txBody>
      </p:sp>
      <p:sp>
        <p:nvSpPr>
          <p:cNvPr id="2" name="TextBox 1">
            <a:extLst>
              <a:ext uri="{FF2B5EF4-FFF2-40B4-BE49-F238E27FC236}">
                <a16:creationId xmlns:a16="http://schemas.microsoft.com/office/drawing/2014/main" id="{76C7DB42-E0A1-4D61-89AB-315C52749CBE}"/>
              </a:ext>
            </a:extLst>
          </p:cNvPr>
          <p:cNvSpPr txBox="1"/>
          <p:nvPr/>
        </p:nvSpPr>
        <p:spPr>
          <a:xfrm>
            <a:off x="1732546" y="240632"/>
            <a:ext cx="8021053" cy="1446550"/>
          </a:xfrm>
          <a:prstGeom prst="rect">
            <a:avLst/>
          </a:prstGeom>
          <a:noFill/>
        </p:spPr>
        <p:txBody>
          <a:bodyPr wrap="square" lIns="91440" tIns="45720" rIns="91440" bIns="45720" rtlCol="0" anchor="t">
            <a:spAutoFit/>
          </a:bodyPr>
          <a:lstStyle/>
          <a:p>
            <a:pPr marL="0" lvl="1" indent="0">
              <a:buNone/>
            </a:pPr>
            <a:r>
              <a:rPr lang="en-GB" sz="2200" b="1" dirty="0">
                <a:latin typeface="Montserrat" panose="00000500000000000000" pitchFamily="2" charset="0"/>
              </a:rPr>
              <a:t>a</a:t>
            </a:r>
            <a:r>
              <a:rPr lang="en-GB" sz="2200" b="1" dirty="0">
                <a:highlight>
                  <a:srgbClr val="FFFF00"/>
                </a:highlight>
                <a:latin typeface="Montserrat" panose="00000500000000000000" pitchFamily="2" charset="0"/>
              </a:rPr>
              <a:t>. </a:t>
            </a:r>
            <a:r>
              <a:rPr lang="en-GB" sz="2200" dirty="0">
                <a:highlight>
                  <a:srgbClr val="FFFF00"/>
                </a:highlight>
                <a:latin typeface="Montserrat" panose="00000500000000000000" pitchFamily="2" charset="0"/>
              </a:rPr>
              <a:t>What is the name of the NZ Prime Minister?</a:t>
            </a:r>
          </a:p>
          <a:p>
            <a:pPr marL="0" lvl="1" indent="0">
              <a:buNone/>
            </a:pPr>
            <a:r>
              <a:rPr lang="en-GB" sz="2200" b="1" dirty="0">
                <a:latin typeface="Montserrat"/>
              </a:rPr>
              <a:t>b. </a:t>
            </a:r>
            <a:r>
              <a:rPr lang="en-GB" sz="2200" dirty="0">
                <a:highlight>
                  <a:srgbClr val="00FF00"/>
                </a:highlight>
                <a:latin typeface="Montserrat"/>
              </a:rPr>
              <a:t>How long did negotiations take?</a:t>
            </a:r>
          </a:p>
          <a:p>
            <a:pPr marL="0" lvl="1" indent="0">
              <a:buNone/>
            </a:pPr>
            <a:r>
              <a:rPr lang="en-GB" sz="2200" b="1" dirty="0">
                <a:latin typeface="Montserrat" panose="00000500000000000000" pitchFamily="2" charset="0"/>
              </a:rPr>
              <a:t>c. </a:t>
            </a:r>
            <a:r>
              <a:rPr lang="en-GB" sz="2200" dirty="0">
                <a:highlight>
                  <a:srgbClr val="00FFFF"/>
                </a:highlight>
                <a:latin typeface="Montserrat" panose="00000500000000000000" pitchFamily="2" charset="0"/>
              </a:rPr>
              <a:t>What fruit might UK import from NZ?</a:t>
            </a:r>
          </a:p>
          <a:p>
            <a:pPr marL="0" lvl="1" indent="0">
              <a:buNone/>
            </a:pPr>
            <a:r>
              <a:rPr lang="en-GB" sz="2200" b="1" dirty="0">
                <a:latin typeface="Montserrat" panose="00000500000000000000" pitchFamily="2" charset="0"/>
              </a:rPr>
              <a:t>d. </a:t>
            </a:r>
            <a:r>
              <a:rPr lang="en-GB" sz="2200" dirty="0">
                <a:highlight>
                  <a:srgbClr val="F7946D"/>
                </a:highlight>
                <a:latin typeface="Montserrat" panose="00000500000000000000" pitchFamily="2" charset="0"/>
              </a:rPr>
              <a:t>What percentage of UK trade is done with NZ?</a:t>
            </a:r>
          </a:p>
        </p:txBody>
      </p:sp>
    </p:spTree>
    <p:extLst>
      <p:ext uri="{BB962C8B-B14F-4D97-AF65-F5344CB8AC3E}">
        <p14:creationId xmlns:p14="http://schemas.microsoft.com/office/powerpoint/2010/main" val="416532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428750" y="76981"/>
            <a:ext cx="8973979" cy="97077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Reflection on reading</a:t>
            </a:r>
          </a:p>
        </p:txBody>
      </p:sp>
      <p:sp>
        <p:nvSpPr>
          <p:cNvPr id="6" name="Rectangle 5"/>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pic>
        <p:nvPicPr>
          <p:cNvPr id="2" name="Picture 1">
            <a:extLst>
              <a:ext uri="{FF2B5EF4-FFF2-40B4-BE49-F238E27FC236}">
                <a16:creationId xmlns:a16="http://schemas.microsoft.com/office/drawing/2014/main" id="{3729B7ED-AF32-A4D1-A089-77E031851BC2}"/>
              </a:ext>
            </a:extLst>
          </p:cNvPr>
          <p:cNvPicPr>
            <a:picLocks noChangeAspect="1"/>
          </p:cNvPicPr>
          <p:nvPr/>
        </p:nvPicPr>
        <p:blipFill>
          <a:blip r:embed="rId4"/>
          <a:stretch>
            <a:fillRect/>
          </a:stretch>
        </p:blipFill>
        <p:spPr>
          <a:xfrm>
            <a:off x="443184" y="1390821"/>
            <a:ext cx="2224191" cy="2224191"/>
          </a:xfrm>
          <a:prstGeom prst="rect">
            <a:avLst/>
          </a:prstGeom>
          <a:noFill/>
          <a:ln cap="flat">
            <a:noFill/>
          </a:ln>
        </p:spPr>
      </p:pic>
      <p:sp>
        <p:nvSpPr>
          <p:cNvPr id="3" name="TextBox 2">
            <a:extLst>
              <a:ext uri="{FF2B5EF4-FFF2-40B4-BE49-F238E27FC236}">
                <a16:creationId xmlns:a16="http://schemas.microsoft.com/office/drawing/2014/main" id="{9AED5C88-8D2A-64AE-8FAC-E0B2D26EBA68}"/>
              </a:ext>
            </a:extLst>
          </p:cNvPr>
          <p:cNvSpPr txBox="1"/>
          <p:nvPr/>
        </p:nvSpPr>
        <p:spPr>
          <a:xfrm>
            <a:off x="443184" y="3822970"/>
            <a:ext cx="2224191" cy="1477328"/>
          </a:xfrm>
          <a:prstGeom prst="rect">
            <a:avLst/>
          </a:prstGeom>
          <a:noFill/>
        </p:spPr>
        <p:txBody>
          <a:bodyPr wrap="square" rtlCol="0">
            <a:spAutoFit/>
          </a:bodyPr>
          <a:lstStyle/>
          <a:p>
            <a:r>
              <a:rPr lang="en-GB" sz="1800" b="0" i="0" u="none" strike="noStrike" kern="1200" cap="none" spc="0" baseline="0" dirty="0">
                <a:solidFill>
                  <a:srgbClr val="000000"/>
                </a:solidFill>
                <a:uFillTx/>
                <a:latin typeface="Montserrat" panose="00000500000000000000" pitchFamily="2" charset="0"/>
              </a:rPr>
              <a:t>Image of a person thinking (Cliparting.com, no date)  </a:t>
            </a:r>
          </a:p>
          <a:p>
            <a:endParaRPr lang="en-GB" dirty="0"/>
          </a:p>
        </p:txBody>
      </p:sp>
      <p:sp>
        <p:nvSpPr>
          <p:cNvPr id="9" name="TextBox 8">
            <a:extLst>
              <a:ext uri="{FF2B5EF4-FFF2-40B4-BE49-F238E27FC236}">
                <a16:creationId xmlns:a16="http://schemas.microsoft.com/office/drawing/2014/main" id="{990B5E07-59A6-6B4B-3A1C-C7A894860A92}"/>
              </a:ext>
            </a:extLst>
          </p:cNvPr>
          <p:cNvSpPr txBox="1"/>
          <p:nvPr/>
        </p:nvSpPr>
        <p:spPr>
          <a:xfrm>
            <a:off x="3106235" y="1390821"/>
            <a:ext cx="8148577" cy="2246769"/>
          </a:xfrm>
          <a:prstGeom prst="rect">
            <a:avLst/>
          </a:prstGeom>
          <a:noFill/>
        </p:spPr>
        <p:txBody>
          <a:bodyPr wrap="square" rtlCol="0">
            <a:spAutoFit/>
          </a:bodyPr>
          <a:lstStyle/>
          <a:p>
            <a:r>
              <a:rPr lang="en-GB" sz="2800" b="1" dirty="0">
                <a:latin typeface="Montserrat" panose="00000500000000000000" pitchFamily="2" charset="0"/>
              </a:rPr>
              <a:t>Could you make more of your time by:</a:t>
            </a:r>
          </a:p>
          <a:p>
            <a:pPr marL="457200" indent="-457200">
              <a:buFont typeface="Wingdings" panose="05000000000000000000" pitchFamily="2" charset="2"/>
              <a:buChar char="Ø"/>
            </a:pPr>
            <a:r>
              <a:rPr lang="en-GB" sz="2800" b="1" dirty="0">
                <a:latin typeface="Montserrat" panose="00000500000000000000" pitchFamily="2" charset="0"/>
              </a:rPr>
              <a:t>Changing how you decide what to read?</a:t>
            </a:r>
          </a:p>
          <a:p>
            <a:pPr marL="457200" indent="-457200">
              <a:buFont typeface="Wingdings" panose="05000000000000000000" pitchFamily="2" charset="2"/>
              <a:buChar char="Ø"/>
            </a:pPr>
            <a:r>
              <a:rPr lang="en-GB" sz="2800" b="1" dirty="0">
                <a:latin typeface="Montserrat" panose="00000500000000000000" pitchFamily="2" charset="0"/>
              </a:rPr>
              <a:t>Applying reading strategies more consistently?</a:t>
            </a:r>
          </a:p>
        </p:txBody>
      </p:sp>
    </p:spTree>
    <p:extLst>
      <p:ext uri="{BB962C8B-B14F-4D97-AF65-F5344CB8AC3E}">
        <p14:creationId xmlns:p14="http://schemas.microsoft.com/office/powerpoint/2010/main" val="17321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435261" y="76980"/>
            <a:ext cx="8967468" cy="13138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Questions about note-taking</a:t>
            </a:r>
          </a:p>
        </p:txBody>
      </p:sp>
      <p:sp>
        <p:nvSpPr>
          <p:cNvPr id="7" name="Text Placeholder 4"/>
          <p:cNvSpPr txBox="1">
            <a:spLocks/>
          </p:cNvSpPr>
          <p:nvPr/>
        </p:nvSpPr>
        <p:spPr>
          <a:xfrm>
            <a:off x="2981325" y="2762936"/>
            <a:ext cx="8613507" cy="666064"/>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nSpc>
                <a:spcPct val="150000"/>
              </a:lnSpc>
              <a:buNone/>
            </a:pPr>
            <a:r>
              <a:rPr lang="en-GB" sz="2400" b="1" dirty="0">
                <a:latin typeface="Montserrat" panose="00000500000000000000" pitchFamily="2" charset="0"/>
              </a:rPr>
              <a:t>1 When you read (or when you’re in class), how often do you take notes?</a:t>
            </a:r>
          </a:p>
          <a:p>
            <a:pPr marL="0" lvl="1" indent="0">
              <a:lnSpc>
                <a:spcPct val="150000"/>
              </a:lnSpc>
              <a:buNone/>
            </a:pPr>
            <a:r>
              <a:rPr lang="en-GB" sz="2400" b="1" dirty="0">
                <a:latin typeface="Montserrat" panose="00000500000000000000" pitchFamily="2" charset="0"/>
              </a:rPr>
              <a:t>A Rarely        B Sometimes       C When I have a particular reason         D Usually</a:t>
            </a:r>
          </a:p>
          <a:p>
            <a:pPr lvl="1">
              <a:lnSpc>
                <a:spcPct val="150000"/>
              </a:lnSpc>
              <a:buFont typeface="Wingdings" panose="05000000000000000000" pitchFamily="2" charset="2"/>
              <a:buChar char="§"/>
            </a:pPr>
            <a:endParaRPr lang="en-GB" sz="2400" b="1" dirty="0">
              <a:latin typeface="Montserrat" panose="00000500000000000000" pitchFamily="2" charset="0"/>
            </a:endParaRPr>
          </a:p>
          <a:p>
            <a:pPr lvl="1">
              <a:lnSpc>
                <a:spcPct val="150000"/>
              </a:lnSpc>
              <a:buFont typeface="Wingdings" panose="05000000000000000000" pitchFamily="2" charset="2"/>
              <a:buChar char="§"/>
            </a:pPr>
            <a:endParaRPr lang="en-GB" sz="2400" dirty="0">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pic>
        <p:nvPicPr>
          <p:cNvPr id="2" name="Picture 1">
            <a:extLst>
              <a:ext uri="{FF2B5EF4-FFF2-40B4-BE49-F238E27FC236}">
                <a16:creationId xmlns:a16="http://schemas.microsoft.com/office/drawing/2014/main" id="{3729B7ED-AF32-A4D1-A089-77E031851BC2}"/>
              </a:ext>
            </a:extLst>
          </p:cNvPr>
          <p:cNvPicPr>
            <a:picLocks noChangeAspect="1"/>
          </p:cNvPicPr>
          <p:nvPr/>
        </p:nvPicPr>
        <p:blipFill>
          <a:blip r:embed="rId4"/>
          <a:stretch>
            <a:fillRect/>
          </a:stretch>
        </p:blipFill>
        <p:spPr>
          <a:xfrm>
            <a:off x="443184" y="1390821"/>
            <a:ext cx="2224191" cy="2224191"/>
          </a:xfrm>
          <a:prstGeom prst="rect">
            <a:avLst/>
          </a:prstGeom>
          <a:noFill/>
          <a:ln cap="flat">
            <a:noFill/>
          </a:ln>
        </p:spPr>
      </p:pic>
      <p:sp>
        <p:nvSpPr>
          <p:cNvPr id="3" name="TextBox 2">
            <a:extLst>
              <a:ext uri="{FF2B5EF4-FFF2-40B4-BE49-F238E27FC236}">
                <a16:creationId xmlns:a16="http://schemas.microsoft.com/office/drawing/2014/main" id="{9AED5C88-8D2A-64AE-8FAC-E0B2D26EBA68}"/>
              </a:ext>
            </a:extLst>
          </p:cNvPr>
          <p:cNvSpPr txBox="1"/>
          <p:nvPr/>
        </p:nvSpPr>
        <p:spPr>
          <a:xfrm>
            <a:off x="443184" y="3822970"/>
            <a:ext cx="2224191" cy="1477328"/>
          </a:xfrm>
          <a:prstGeom prst="rect">
            <a:avLst/>
          </a:prstGeom>
          <a:noFill/>
        </p:spPr>
        <p:txBody>
          <a:bodyPr wrap="square" rtlCol="0">
            <a:spAutoFit/>
          </a:bodyPr>
          <a:lstStyle/>
          <a:p>
            <a:r>
              <a:rPr lang="en-GB" sz="1800" b="0" i="0" u="none" strike="noStrike" kern="1200" cap="none" spc="0" baseline="0" dirty="0">
                <a:solidFill>
                  <a:srgbClr val="000000"/>
                </a:solidFill>
                <a:uFillTx/>
                <a:latin typeface="Montserrat" panose="00000500000000000000" pitchFamily="2" charset="0"/>
              </a:rPr>
              <a:t>Image of a person thinking (Cliparting.com, no date)  </a:t>
            </a:r>
          </a:p>
          <a:p>
            <a:endParaRPr lang="en-GB" dirty="0"/>
          </a:p>
        </p:txBody>
      </p:sp>
      <p:sp>
        <p:nvSpPr>
          <p:cNvPr id="4" name="TextBox 3">
            <a:extLst>
              <a:ext uri="{FF2B5EF4-FFF2-40B4-BE49-F238E27FC236}">
                <a16:creationId xmlns:a16="http://schemas.microsoft.com/office/drawing/2014/main" id="{78EB2C39-5E0B-8E0D-03D2-80399ED087A7}"/>
              </a:ext>
            </a:extLst>
          </p:cNvPr>
          <p:cNvSpPr txBox="1"/>
          <p:nvPr/>
        </p:nvSpPr>
        <p:spPr>
          <a:xfrm>
            <a:off x="3120890" y="4131989"/>
            <a:ext cx="8334375" cy="461665"/>
          </a:xfrm>
          <a:prstGeom prst="rect">
            <a:avLst/>
          </a:prstGeom>
          <a:noFill/>
        </p:spPr>
        <p:txBody>
          <a:bodyPr wrap="square" rtlCol="0">
            <a:spAutoFit/>
          </a:bodyPr>
          <a:lstStyle/>
          <a:p>
            <a:r>
              <a:rPr lang="en-GB" sz="2400" b="1" dirty="0">
                <a:latin typeface="Montserrat" panose="00000500000000000000" pitchFamily="2" charset="0"/>
              </a:rPr>
              <a:t>2 Does this approach work well for you?</a:t>
            </a:r>
          </a:p>
        </p:txBody>
      </p:sp>
    </p:spTree>
    <p:extLst>
      <p:ext uri="{BB962C8B-B14F-4D97-AF65-F5344CB8AC3E}">
        <p14:creationId xmlns:p14="http://schemas.microsoft.com/office/powerpoint/2010/main" val="2093832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26E2-F11A-4F2F-B5A4-B686BA06AD94}"/>
              </a:ext>
            </a:extLst>
          </p:cNvPr>
          <p:cNvSpPr>
            <a:spLocks noGrp="1"/>
          </p:cNvSpPr>
          <p:nvPr>
            <p:ph type="title"/>
          </p:nvPr>
        </p:nvSpPr>
        <p:spPr>
          <a:xfrm>
            <a:off x="1381125" y="0"/>
            <a:ext cx="8439150" cy="1325563"/>
          </a:xfrm>
        </p:spPr>
        <p:txBody>
          <a:bodyPr/>
          <a:lstStyle/>
          <a:p>
            <a:r>
              <a:rPr lang="en-GB" dirty="0">
                <a:latin typeface="Krana Fat B"/>
              </a:rPr>
              <a:t>Note-taking: Questions and choices 1 </a:t>
            </a:r>
            <a:endParaRPr lang="en-US" dirty="0">
              <a:latin typeface="Krana Fat B"/>
            </a:endParaRPr>
          </a:p>
        </p:txBody>
      </p:sp>
      <p:sp>
        <p:nvSpPr>
          <p:cNvPr id="18" name="TextBox 17">
            <a:extLst>
              <a:ext uri="{FF2B5EF4-FFF2-40B4-BE49-F238E27FC236}">
                <a16:creationId xmlns:a16="http://schemas.microsoft.com/office/drawing/2014/main" id="{634A2793-3499-4DDF-97C2-571F9A0C1874}"/>
              </a:ext>
            </a:extLst>
          </p:cNvPr>
          <p:cNvSpPr txBox="1"/>
          <p:nvPr/>
        </p:nvSpPr>
        <p:spPr>
          <a:xfrm>
            <a:off x="742950" y="1059569"/>
            <a:ext cx="11029950" cy="41952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sz="2000" b="1" dirty="0">
                <a:latin typeface="Montserrat"/>
                <a:cs typeface="Calibri"/>
              </a:rPr>
              <a:t>Why </a:t>
            </a:r>
            <a:r>
              <a:rPr lang="en-GB" sz="2000" dirty="0">
                <a:latin typeface="Montserrat"/>
                <a:cs typeface="Calibri"/>
              </a:rPr>
              <a:t>am I taking notes? </a:t>
            </a:r>
          </a:p>
          <a:p>
            <a:pPr marL="342900" indent="-342900">
              <a:lnSpc>
                <a:spcPct val="150000"/>
              </a:lnSpc>
              <a:buFontTx/>
              <a:buChar char="-"/>
            </a:pPr>
            <a:r>
              <a:rPr lang="en-GB" sz="2000" dirty="0">
                <a:latin typeface="Montserrat"/>
                <a:cs typeface="Calibri"/>
              </a:rPr>
              <a:t>What am I expecting to find out / understand?</a:t>
            </a:r>
          </a:p>
          <a:p>
            <a:pPr>
              <a:lnSpc>
                <a:spcPct val="150000"/>
              </a:lnSpc>
            </a:pPr>
            <a:endParaRPr lang="en-GB" sz="2000" dirty="0">
              <a:latin typeface="Montserrat"/>
              <a:cs typeface="Calibri"/>
            </a:endParaRPr>
          </a:p>
          <a:p>
            <a:pPr>
              <a:lnSpc>
                <a:spcPct val="150000"/>
              </a:lnSpc>
            </a:pPr>
            <a:r>
              <a:rPr lang="en-GB" sz="2000" b="1" dirty="0">
                <a:latin typeface="Montserrat"/>
                <a:cs typeface="Calibri"/>
              </a:rPr>
              <a:t>How </a:t>
            </a:r>
            <a:r>
              <a:rPr lang="en-GB" sz="2000" dirty="0">
                <a:latin typeface="Montserrat"/>
                <a:cs typeface="Calibri"/>
              </a:rPr>
              <a:t>am I going to take these notes?</a:t>
            </a:r>
          </a:p>
          <a:p>
            <a:pPr marL="342900" indent="-342900">
              <a:lnSpc>
                <a:spcPct val="150000"/>
              </a:lnSpc>
              <a:buFontTx/>
              <a:buChar char="-"/>
            </a:pPr>
            <a:r>
              <a:rPr lang="en-GB" sz="2000" dirty="0">
                <a:latin typeface="Montserrat"/>
                <a:cs typeface="Calibri"/>
              </a:rPr>
              <a:t>Electronically or with pen and paper </a:t>
            </a:r>
          </a:p>
          <a:p>
            <a:pPr marL="342900" indent="-342900">
              <a:lnSpc>
                <a:spcPct val="150000"/>
              </a:lnSpc>
              <a:buFontTx/>
              <a:buChar char="-"/>
            </a:pPr>
            <a:r>
              <a:rPr lang="en-GB" sz="2000" dirty="0">
                <a:latin typeface="Montserrat"/>
                <a:cs typeface="Calibri"/>
              </a:rPr>
              <a:t>In the sequence in the text (‘linear’) or more like a mind map</a:t>
            </a:r>
          </a:p>
          <a:p>
            <a:pPr marL="342900" indent="-342900">
              <a:lnSpc>
                <a:spcPct val="150000"/>
              </a:lnSpc>
              <a:buFontTx/>
              <a:buChar char="-"/>
            </a:pPr>
            <a:r>
              <a:rPr lang="en-GB" sz="2000" dirty="0">
                <a:latin typeface="Montserrat"/>
                <a:cs typeface="Calibri"/>
              </a:rPr>
              <a:t>Would highlighting / other use of colour help? </a:t>
            </a:r>
          </a:p>
          <a:p>
            <a:pPr marL="342900" indent="-342900">
              <a:lnSpc>
                <a:spcPct val="150000"/>
              </a:lnSpc>
              <a:buFontTx/>
              <a:buChar char="-"/>
            </a:pPr>
            <a:r>
              <a:rPr lang="en-GB" sz="2000" dirty="0">
                <a:latin typeface="Montserrat"/>
                <a:cs typeface="Calibri"/>
              </a:rPr>
              <a:t>What abbreviations and symbols work for me?</a:t>
            </a:r>
          </a:p>
          <a:p>
            <a:pPr>
              <a:lnSpc>
                <a:spcPct val="150000"/>
              </a:lnSpc>
            </a:pPr>
            <a:endParaRPr lang="en-GB" sz="2000" dirty="0">
              <a:latin typeface="Montserrat"/>
              <a:cs typeface="Calibri"/>
            </a:endParaRPr>
          </a:p>
        </p:txBody>
      </p:sp>
    </p:spTree>
    <p:extLst>
      <p:ext uri="{BB962C8B-B14F-4D97-AF65-F5344CB8AC3E}">
        <p14:creationId xmlns:p14="http://schemas.microsoft.com/office/powerpoint/2010/main" val="675049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26E2-F11A-4F2F-B5A4-B686BA06AD94}"/>
              </a:ext>
            </a:extLst>
          </p:cNvPr>
          <p:cNvSpPr>
            <a:spLocks noGrp="1"/>
          </p:cNvSpPr>
          <p:nvPr>
            <p:ph type="title"/>
          </p:nvPr>
        </p:nvSpPr>
        <p:spPr>
          <a:xfrm>
            <a:off x="1381125" y="0"/>
            <a:ext cx="8439150" cy="1325563"/>
          </a:xfrm>
        </p:spPr>
        <p:txBody>
          <a:bodyPr/>
          <a:lstStyle/>
          <a:p>
            <a:r>
              <a:rPr lang="en-GB" dirty="0">
                <a:latin typeface="Krana Fat B"/>
              </a:rPr>
              <a:t>Note-taking: Questions and choices  2 </a:t>
            </a:r>
            <a:endParaRPr lang="en-US" dirty="0">
              <a:latin typeface="Krana Fat B"/>
            </a:endParaRPr>
          </a:p>
        </p:txBody>
      </p:sp>
      <p:sp>
        <p:nvSpPr>
          <p:cNvPr id="18" name="TextBox 17">
            <a:extLst>
              <a:ext uri="{FF2B5EF4-FFF2-40B4-BE49-F238E27FC236}">
                <a16:creationId xmlns:a16="http://schemas.microsoft.com/office/drawing/2014/main" id="{634A2793-3499-4DDF-97C2-571F9A0C1874}"/>
              </a:ext>
            </a:extLst>
          </p:cNvPr>
          <p:cNvSpPr txBox="1"/>
          <p:nvPr/>
        </p:nvSpPr>
        <p:spPr>
          <a:xfrm>
            <a:off x="742950" y="1059569"/>
            <a:ext cx="11029950" cy="4656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sz="2000" b="1" dirty="0">
                <a:latin typeface="Montserrat"/>
                <a:cs typeface="Calibri"/>
              </a:rPr>
              <a:t>What do I need to think about while taking notes? </a:t>
            </a:r>
          </a:p>
          <a:p>
            <a:pPr marL="342900" indent="-342900">
              <a:lnSpc>
                <a:spcPct val="150000"/>
              </a:lnSpc>
              <a:buFontTx/>
              <a:buChar char="-"/>
            </a:pPr>
            <a:r>
              <a:rPr lang="en-GB" sz="2000" dirty="0">
                <a:latin typeface="Montserrat"/>
                <a:cs typeface="Calibri"/>
              </a:rPr>
              <a:t>Is this important for my current purposes?</a:t>
            </a:r>
          </a:p>
          <a:p>
            <a:pPr marL="342900" indent="-342900">
              <a:lnSpc>
                <a:spcPct val="150000"/>
              </a:lnSpc>
              <a:buFontTx/>
              <a:buChar char="-"/>
            </a:pPr>
            <a:r>
              <a:rPr lang="en-GB" sz="2000" dirty="0">
                <a:latin typeface="Montserrat"/>
                <a:cs typeface="Calibri"/>
              </a:rPr>
              <a:t> How does this point / idea fit with what I’ve already read or know? </a:t>
            </a:r>
          </a:p>
          <a:p>
            <a:pPr marL="342900" indent="-342900">
              <a:lnSpc>
                <a:spcPct val="150000"/>
              </a:lnSpc>
              <a:buFontTx/>
              <a:buChar char="-"/>
            </a:pPr>
            <a:r>
              <a:rPr lang="en-GB" sz="2000" dirty="0">
                <a:latin typeface="Montserrat"/>
                <a:cs typeface="Calibri"/>
              </a:rPr>
              <a:t>Have I recorded the source and whether I’ve included any direct quotation? </a:t>
            </a:r>
          </a:p>
          <a:p>
            <a:pPr>
              <a:lnSpc>
                <a:spcPct val="150000"/>
              </a:lnSpc>
            </a:pPr>
            <a:endParaRPr lang="en-GB" sz="2000" dirty="0">
              <a:latin typeface="Montserrat"/>
              <a:cs typeface="Calibri"/>
            </a:endParaRPr>
          </a:p>
          <a:p>
            <a:pPr>
              <a:lnSpc>
                <a:spcPct val="150000"/>
              </a:lnSpc>
            </a:pPr>
            <a:r>
              <a:rPr lang="en-GB" sz="2000" b="1" dirty="0">
                <a:latin typeface="Montserrat"/>
                <a:cs typeface="Calibri"/>
              </a:rPr>
              <a:t>What do I need to do afterwards? </a:t>
            </a:r>
          </a:p>
          <a:p>
            <a:pPr marL="342900" indent="-342900">
              <a:lnSpc>
                <a:spcPct val="150000"/>
              </a:lnSpc>
              <a:buFontTx/>
              <a:buChar char="-"/>
            </a:pPr>
            <a:r>
              <a:rPr lang="en-GB" sz="2000" dirty="0">
                <a:latin typeface="Montserrat"/>
                <a:cs typeface="Calibri"/>
              </a:rPr>
              <a:t>Check the notes make sense</a:t>
            </a:r>
          </a:p>
          <a:p>
            <a:pPr marL="342900" indent="-342900">
              <a:lnSpc>
                <a:spcPct val="150000"/>
              </a:lnSpc>
              <a:buFontTx/>
              <a:buChar char="-"/>
            </a:pPr>
            <a:r>
              <a:rPr lang="en-GB" sz="2000" dirty="0">
                <a:latin typeface="Montserrat"/>
                <a:cs typeface="Calibri"/>
              </a:rPr>
              <a:t>? Add colour-coding or further labelling</a:t>
            </a:r>
          </a:p>
          <a:p>
            <a:pPr marL="342900" indent="-342900">
              <a:lnSpc>
                <a:spcPct val="150000"/>
              </a:lnSpc>
              <a:buFontTx/>
              <a:buChar char="-"/>
            </a:pPr>
            <a:r>
              <a:rPr lang="en-GB" sz="2000" dirty="0">
                <a:latin typeface="Montserrat"/>
                <a:cs typeface="Calibri"/>
              </a:rPr>
              <a:t>Make any further comments / decide what needs to be explored further </a:t>
            </a:r>
          </a:p>
          <a:p>
            <a:pPr>
              <a:lnSpc>
                <a:spcPct val="150000"/>
              </a:lnSpc>
            </a:pPr>
            <a:endParaRPr lang="en-GB" sz="2000" dirty="0">
              <a:latin typeface="Montserrat"/>
              <a:cs typeface="Calibri"/>
            </a:endParaRPr>
          </a:p>
        </p:txBody>
      </p:sp>
    </p:spTree>
    <p:extLst>
      <p:ext uri="{BB962C8B-B14F-4D97-AF65-F5344CB8AC3E}">
        <p14:creationId xmlns:p14="http://schemas.microsoft.com/office/powerpoint/2010/main" val="1984411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6E9B-1EAD-4A9A-813F-2247BFCB0BB7}"/>
              </a:ext>
            </a:extLst>
          </p:cNvPr>
          <p:cNvSpPr>
            <a:spLocks noGrp="1"/>
          </p:cNvSpPr>
          <p:nvPr>
            <p:ph type="title"/>
          </p:nvPr>
        </p:nvSpPr>
        <p:spPr>
          <a:xfrm>
            <a:off x="1474325" y="166317"/>
            <a:ext cx="6824723" cy="949162"/>
          </a:xfrm>
        </p:spPr>
        <p:txBody>
          <a:bodyPr>
            <a:normAutofit/>
          </a:bodyPr>
          <a:lstStyle/>
          <a:p>
            <a:r>
              <a:rPr lang="en-GB" dirty="0"/>
              <a:t>Practising note-taking 1 </a:t>
            </a:r>
          </a:p>
        </p:txBody>
      </p:sp>
      <p:sp>
        <p:nvSpPr>
          <p:cNvPr id="3" name="TextBox 2">
            <a:extLst>
              <a:ext uri="{FF2B5EF4-FFF2-40B4-BE49-F238E27FC236}">
                <a16:creationId xmlns:a16="http://schemas.microsoft.com/office/drawing/2014/main" id="{8EBE5C7C-C654-4011-22F1-B8A2A49D733B}"/>
              </a:ext>
            </a:extLst>
          </p:cNvPr>
          <p:cNvSpPr txBox="1"/>
          <p:nvPr/>
        </p:nvSpPr>
        <p:spPr>
          <a:xfrm>
            <a:off x="616956" y="1115479"/>
            <a:ext cx="11441694" cy="4154984"/>
          </a:xfrm>
          <a:prstGeom prst="rect">
            <a:avLst/>
          </a:prstGeom>
          <a:noFill/>
        </p:spPr>
        <p:txBody>
          <a:bodyPr wrap="square" rtlCol="0">
            <a:spAutoFit/>
          </a:bodyPr>
          <a:lstStyle/>
          <a:p>
            <a:r>
              <a:rPr lang="en-GB" sz="2400" dirty="0">
                <a:latin typeface="Montserrat" panose="00000500000000000000" pitchFamily="2" charset="0"/>
              </a:rPr>
              <a:t>The text on the next slide comes from a section titled ‘Business in the international environment’ in a core textbook.</a:t>
            </a:r>
          </a:p>
          <a:p>
            <a:endParaRPr lang="en-GB" sz="2400" dirty="0">
              <a:latin typeface="Montserrat" panose="00000500000000000000" pitchFamily="2" charset="0"/>
            </a:endParaRPr>
          </a:p>
          <a:p>
            <a:r>
              <a:rPr lang="en-GB" sz="2400" b="1" dirty="0">
                <a:latin typeface="Montserrat" panose="00000500000000000000" pitchFamily="2" charset="0"/>
              </a:rPr>
              <a:t>…</a:t>
            </a:r>
            <a:r>
              <a:rPr lang="en-GB" sz="2400" dirty="0">
                <a:latin typeface="Montserrat" panose="00000500000000000000" pitchFamily="2" charset="0"/>
              </a:rPr>
              <a:t> signals that parts of the original have been left out here. (‘Ellipsis’)</a:t>
            </a:r>
          </a:p>
          <a:p>
            <a:endParaRPr lang="en-GB" sz="2400" dirty="0">
              <a:latin typeface="Montserrat" panose="00000500000000000000" pitchFamily="2" charset="0"/>
            </a:endParaRPr>
          </a:p>
          <a:p>
            <a:pPr marL="342900" indent="-342900">
              <a:buFont typeface="Wingdings" panose="05000000000000000000" pitchFamily="2" charset="2"/>
              <a:buChar char="Ø"/>
            </a:pPr>
            <a:r>
              <a:rPr lang="en-GB" sz="2400" dirty="0">
                <a:latin typeface="Montserrat" panose="00000500000000000000" pitchFamily="2" charset="0"/>
              </a:rPr>
              <a:t>Imagine that you are preparing for an assignment about advantages and disadvantages of globalisation.</a:t>
            </a:r>
          </a:p>
          <a:p>
            <a:pPr marL="342900" indent="-342900">
              <a:buFont typeface="Wingdings" panose="05000000000000000000" pitchFamily="2" charset="2"/>
              <a:buChar char="Ø"/>
            </a:pPr>
            <a:r>
              <a:rPr lang="en-GB" sz="2400" dirty="0">
                <a:latin typeface="Montserrat" panose="00000500000000000000" pitchFamily="2" charset="0"/>
              </a:rPr>
              <a:t>Read the text, identify some relevant points and if possible also some questions these points raise for you.</a:t>
            </a:r>
          </a:p>
          <a:p>
            <a:endParaRPr lang="en-GB" sz="2400" dirty="0">
              <a:latin typeface="Montserrat" panose="00000500000000000000" pitchFamily="2" charset="0"/>
            </a:endParaRPr>
          </a:p>
          <a:p>
            <a:r>
              <a:rPr lang="en-GB" sz="2400" dirty="0">
                <a:latin typeface="Montserrat" panose="00000500000000000000" pitchFamily="2" charset="0"/>
              </a:rPr>
              <a:t>  </a:t>
            </a:r>
          </a:p>
        </p:txBody>
      </p:sp>
      <p:pic>
        <p:nvPicPr>
          <p:cNvPr id="5" name="Picture 4" descr="A qr code with a black and white background&#10;&#10;Description automatically generated">
            <a:extLst>
              <a:ext uri="{FF2B5EF4-FFF2-40B4-BE49-F238E27FC236}">
                <a16:creationId xmlns:a16="http://schemas.microsoft.com/office/drawing/2014/main" id="{56A73808-8CF3-F667-0498-961568A9B1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3870" y="4600575"/>
            <a:ext cx="1781175" cy="1781175"/>
          </a:xfrm>
          <a:prstGeom prst="rect">
            <a:avLst/>
          </a:prstGeom>
        </p:spPr>
      </p:pic>
      <p:sp>
        <p:nvSpPr>
          <p:cNvPr id="6" name="TextBox 5">
            <a:extLst>
              <a:ext uri="{FF2B5EF4-FFF2-40B4-BE49-F238E27FC236}">
                <a16:creationId xmlns:a16="http://schemas.microsoft.com/office/drawing/2014/main" id="{162FE395-971D-429D-243F-4EA4FA807AA2}"/>
              </a:ext>
            </a:extLst>
          </p:cNvPr>
          <p:cNvSpPr txBox="1"/>
          <p:nvPr/>
        </p:nvSpPr>
        <p:spPr>
          <a:xfrm>
            <a:off x="616955" y="4440905"/>
            <a:ext cx="8496300" cy="1938992"/>
          </a:xfrm>
          <a:prstGeom prst="rect">
            <a:avLst/>
          </a:prstGeom>
          <a:noFill/>
        </p:spPr>
        <p:txBody>
          <a:bodyPr wrap="square" rtlCol="0">
            <a:spAutoFit/>
          </a:bodyPr>
          <a:lstStyle/>
          <a:p>
            <a:pPr marL="342900" indent="-342900">
              <a:buFont typeface="Wingdings" panose="05000000000000000000" pitchFamily="2" charset="2"/>
              <a:buChar char="Ø"/>
            </a:pPr>
            <a:r>
              <a:rPr lang="en-GB" sz="2400" dirty="0">
                <a:latin typeface="Montserrat" panose="00000500000000000000" pitchFamily="2" charset="0"/>
              </a:rPr>
              <a:t>Write your notes on the </a:t>
            </a:r>
            <a:r>
              <a:rPr lang="en-GB" sz="2400" dirty="0" err="1">
                <a:latin typeface="Montserrat" panose="00000500000000000000" pitchFamily="2" charset="0"/>
              </a:rPr>
              <a:t>padlet</a:t>
            </a:r>
            <a:r>
              <a:rPr lang="en-GB" sz="2400" dirty="0">
                <a:latin typeface="Montserrat" panose="00000500000000000000" pitchFamily="2" charset="0"/>
              </a:rPr>
              <a:t> or in the chat. Don’t use full sentences.</a:t>
            </a:r>
          </a:p>
          <a:p>
            <a:endParaRPr lang="en-GB" sz="2400" dirty="0">
              <a:latin typeface="Montserrat" panose="00000500000000000000" pitchFamily="2" charset="0"/>
            </a:endParaRPr>
          </a:p>
          <a:p>
            <a:r>
              <a:rPr lang="en-GB" sz="2400" dirty="0">
                <a:latin typeface="Montserrat" panose="00000500000000000000" pitchFamily="2" charset="0"/>
              </a:rPr>
              <a:t>https://padlet.com/lornabrown/making-notes-n27g3wre19zvpz10</a:t>
            </a:r>
          </a:p>
        </p:txBody>
      </p:sp>
    </p:spTree>
    <p:extLst>
      <p:ext uri="{BB962C8B-B14F-4D97-AF65-F5344CB8AC3E}">
        <p14:creationId xmlns:p14="http://schemas.microsoft.com/office/powerpoint/2010/main" val="4169178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6E9B-1EAD-4A9A-813F-2247BFCB0BB7}"/>
              </a:ext>
            </a:extLst>
          </p:cNvPr>
          <p:cNvSpPr>
            <a:spLocks noGrp="1"/>
          </p:cNvSpPr>
          <p:nvPr>
            <p:ph type="title"/>
          </p:nvPr>
        </p:nvSpPr>
        <p:spPr>
          <a:xfrm>
            <a:off x="1399453" y="193278"/>
            <a:ext cx="6544398" cy="635397"/>
          </a:xfrm>
        </p:spPr>
        <p:txBody>
          <a:bodyPr>
            <a:normAutofit/>
          </a:bodyPr>
          <a:lstStyle/>
          <a:p>
            <a:r>
              <a:rPr lang="en-GB" dirty="0"/>
              <a:t>Practising note- taking 2</a:t>
            </a:r>
          </a:p>
        </p:txBody>
      </p:sp>
      <p:sp>
        <p:nvSpPr>
          <p:cNvPr id="3" name="TextBox 2">
            <a:extLst>
              <a:ext uri="{FF2B5EF4-FFF2-40B4-BE49-F238E27FC236}">
                <a16:creationId xmlns:a16="http://schemas.microsoft.com/office/drawing/2014/main" id="{A5174DA4-1DFD-7D3A-2A95-301A92276FA1}"/>
              </a:ext>
            </a:extLst>
          </p:cNvPr>
          <p:cNvSpPr txBox="1"/>
          <p:nvPr/>
        </p:nvSpPr>
        <p:spPr>
          <a:xfrm>
            <a:off x="250785" y="952512"/>
            <a:ext cx="11690429" cy="5632311"/>
          </a:xfrm>
          <a:prstGeom prst="rect">
            <a:avLst/>
          </a:prstGeom>
          <a:noFill/>
        </p:spPr>
        <p:txBody>
          <a:bodyPr wrap="square" rtlCol="0">
            <a:spAutoFit/>
          </a:bodyPr>
          <a:lstStyle/>
          <a:p>
            <a:r>
              <a:rPr lang="en-GB" sz="2400" dirty="0">
                <a:latin typeface="Montserrat" panose="00000500000000000000" pitchFamily="2" charset="0"/>
              </a:rPr>
              <a:t>Supporters of globalisation argue that it has massive potential to benefit the entire global economy.  …. countries and businesses within them are encouraged to think, plan and act globally. Technology spreads faster; countries specialise in particular products and processes and thereby exploit their core competitive advantages. </a:t>
            </a:r>
          </a:p>
          <a:p>
            <a:endParaRPr lang="en-GB" sz="2400" dirty="0">
              <a:latin typeface="Montserrat" panose="00000500000000000000" pitchFamily="2" charset="0"/>
            </a:endParaRPr>
          </a:p>
          <a:p>
            <a:r>
              <a:rPr lang="en-GB" sz="2400" dirty="0">
                <a:latin typeface="Montserrat" panose="00000500000000000000" pitchFamily="2" charset="0"/>
              </a:rPr>
              <a:t>Both rich and poor, it is argued, benefit from such a process …. According to World Bank estimates, 10 per cent of the world’s population lived on less than US$1.90 a day in 2015 compared to 36 per cent in 1990 (at 2015 prices). </a:t>
            </a:r>
          </a:p>
          <a:p>
            <a:r>
              <a:rPr lang="en-GB" sz="2400" dirty="0">
                <a:latin typeface="Montserrat" panose="00000500000000000000" pitchFamily="2" charset="0"/>
              </a:rPr>
              <a:t>  </a:t>
            </a:r>
          </a:p>
          <a:p>
            <a:r>
              <a:rPr lang="en-GB" sz="2400" dirty="0">
                <a:latin typeface="Montserrat" panose="00000500000000000000" pitchFamily="2" charset="0"/>
              </a:rPr>
              <a:t>….. [Countries] that have wealth will …. possess more opportunity to benefit from the globalisation process, whether from lower prices, global political agreements or cultural experience. However, long term, supporters of globalisation see it ultimately as being for the benefit of all – rich and poor alike.                                                                    </a:t>
            </a:r>
            <a:r>
              <a:rPr lang="en-GB" dirty="0">
                <a:latin typeface="Montserrat" panose="00000500000000000000" pitchFamily="2" charset="0"/>
              </a:rPr>
              <a:t>(</a:t>
            </a:r>
            <a:r>
              <a:rPr lang="en-GB" dirty="0" err="1">
                <a:latin typeface="Montserrat" panose="00000500000000000000" pitchFamily="2" charset="0"/>
              </a:rPr>
              <a:t>Sloman</a:t>
            </a:r>
            <a:r>
              <a:rPr lang="en-GB" dirty="0">
                <a:latin typeface="Montserrat" panose="00000500000000000000" pitchFamily="2" charset="0"/>
              </a:rPr>
              <a:t> </a:t>
            </a:r>
            <a:r>
              <a:rPr lang="en-GB" i="1" dirty="0">
                <a:latin typeface="Montserrat" panose="00000500000000000000" pitchFamily="2" charset="0"/>
              </a:rPr>
              <a:t>et al.</a:t>
            </a:r>
            <a:r>
              <a:rPr lang="en-GB" dirty="0">
                <a:latin typeface="Montserrat" panose="00000500000000000000" pitchFamily="2" charset="0"/>
              </a:rPr>
              <a:t>, 2019, p. 365)</a:t>
            </a:r>
          </a:p>
        </p:txBody>
      </p:sp>
    </p:spTree>
    <p:extLst>
      <p:ext uri="{BB962C8B-B14F-4D97-AF65-F5344CB8AC3E}">
        <p14:creationId xmlns:p14="http://schemas.microsoft.com/office/powerpoint/2010/main" val="1585415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grpSp>
        <p:nvGrpSpPr>
          <p:cNvPr id="2" name="Group 1"/>
          <p:cNvGrpSpPr/>
          <p:nvPr/>
        </p:nvGrpSpPr>
        <p:grpSpPr>
          <a:xfrm>
            <a:off x="801075" y="358906"/>
            <a:ext cx="10531725" cy="4610521"/>
            <a:chOff x="698924" y="1637945"/>
            <a:chExt cx="9991620" cy="586146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198881" y="1637945"/>
              <a:ext cx="9491663" cy="68761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Krana Fat B"/>
                </a:rPr>
                <a:t>Summary and reflection</a:t>
              </a:r>
              <a:endParaRPr lang="en-GB" sz="3600" dirty="0">
                <a:latin typeface="Krana Fat B" panose="00000B00000000000000" pitchFamily="50" charset="0"/>
              </a:endParaRP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698924" y="3760950"/>
              <a:ext cx="9884106" cy="3738455"/>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dirty="0">
                  <a:latin typeface="Montserrat" panose="00000500000000000000" pitchFamily="2" charset="0"/>
                </a:rPr>
                <a:t>Today’s planned content</a:t>
              </a:r>
            </a:p>
            <a:p>
              <a:pPr algn="l"/>
              <a:r>
                <a:rPr lang="en-GB" sz="1800" b="1" dirty="0">
                  <a:latin typeface="Montserrat" panose="00000500000000000000" pitchFamily="2" charset="0"/>
                </a:rPr>
                <a:t>Reading</a:t>
              </a:r>
            </a:p>
            <a:p>
              <a:pPr marL="342900" indent="-342900" algn="l">
                <a:buFont typeface="Wingdings" panose="05000000000000000000" pitchFamily="2" charset="2"/>
                <a:buChar char="§"/>
              </a:pPr>
              <a:r>
                <a:rPr lang="en-GB" sz="1800" b="1" dirty="0">
                  <a:latin typeface="Montserrat" panose="00000500000000000000" pitchFamily="2" charset="0"/>
                </a:rPr>
                <a:t>Why is reading important for your studies?</a:t>
              </a:r>
            </a:p>
            <a:p>
              <a:pPr marL="342900" indent="-342900" algn="l">
                <a:buFont typeface="Wingdings" panose="05000000000000000000" pitchFamily="2" charset="2"/>
                <a:buChar char="§"/>
              </a:pPr>
              <a:r>
                <a:rPr lang="en-GB" sz="1800" b="1" dirty="0">
                  <a:latin typeface="Montserrat" panose="00000500000000000000" pitchFamily="2" charset="0"/>
                </a:rPr>
                <a:t>Making good choices</a:t>
              </a:r>
            </a:p>
            <a:p>
              <a:pPr marL="342900" indent="-342900" algn="l">
                <a:buFontTx/>
                <a:buChar char="-"/>
              </a:pPr>
              <a:r>
                <a:rPr lang="en-GB" sz="1800" b="1" dirty="0">
                  <a:latin typeface="Montserrat" panose="00000500000000000000" pitchFamily="2" charset="0"/>
                </a:rPr>
                <a:t>What to read</a:t>
              </a:r>
            </a:p>
            <a:p>
              <a:pPr marL="342900" indent="-342900" algn="l">
                <a:buFontTx/>
                <a:buChar char="-"/>
              </a:pPr>
              <a:r>
                <a:rPr lang="en-GB" sz="1800" b="1" dirty="0">
                  <a:latin typeface="Montserrat" panose="00000500000000000000" pitchFamily="2" charset="0"/>
                </a:rPr>
                <a:t>How to read (reading strategies) </a:t>
              </a:r>
            </a:p>
            <a:p>
              <a:pPr algn="l"/>
              <a:r>
                <a:rPr lang="en-GB" sz="1800" b="1" dirty="0">
                  <a:latin typeface="Montserrat" panose="00000500000000000000" pitchFamily="2" charset="0"/>
                </a:rPr>
                <a:t>Taking notes</a:t>
              </a:r>
            </a:p>
            <a:p>
              <a:pPr algn="l"/>
              <a:endParaRPr lang="en-GB" b="1" dirty="0">
                <a:highlight>
                  <a:srgbClr val="FFFF00"/>
                </a:highlight>
                <a:latin typeface="Montserrat" panose="00000500000000000000" pitchFamily="2" charset="0"/>
              </a:endParaRPr>
            </a:p>
            <a:p>
              <a:pPr algn="l"/>
              <a:endParaRPr lang="en-GB" b="1" dirty="0">
                <a:highlight>
                  <a:srgbClr val="FFFF00"/>
                </a:highlight>
                <a:latin typeface="Montserrat" panose="00000500000000000000" pitchFamily="2" charset="0"/>
              </a:endParaRPr>
            </a:p>
          </p:txBody>
        </p:sp>
      </p:gr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3" name="TextBox 2">
            <a:extLst>
              <a:ext uri="{FF2B5EF4-FFF2-40B4-BE49-F238E27FC236}">
                <a16:creationId xmlns:a16="http://schemas.microsoft.com/office/drawing/2014/main" id="{383A9702-CB01-86C3-3BC9-2324A54AE88A}"/>
              </a:ext>
            </a:extLst>
          </p:cNvPr>
          <p:cNvSpPr txBox="1"/>
          <p:nvPr/>
        </p:nvSpPr>
        <p:spPr>
          <a:xfrm>
            <a:off x="718691" y="4616822"/>
            <a:ext cx="10418400" cy="1200329"/>
          </a:xfrm>
          <a:prstGeom prst="rect">
            <a:avLst/>
          </a:prstGeom>
          <a:noFill/>
        </p:spPr>
        <p:txBody>
          <a:bodyPr wrap="square" rtlCol="0">
            <a:spAutoFit/>
          </a:bodyPr>
          <a:lstStyle/>
          <a:p>
            <a:r>
              <a:rPr lang="en-GB" b="1" dirty="0">
                <a:solidFill>
                  <a:schemeClr val="accent5">
                    <a:lumMod val="50000"/>
                  </a:schemeClr>
                </a:solidFill>
                <a:latin typeface="Montserrat" panose="00000500000000000000" pitchFamily="2" charset="0"/>
              </a:rPr>
              <a:t>Intended learning opportunities</a:t>
            </a:r>
          </a:p>
          <a:p>
            <a:r>
              <a:rPr lang="en-GB" b="1" dirty="0">
                <a:solidFill>
                  <a:schemeClr val="accent5">
                    <a:lumMod val="50000"/>
                  </a:schemeClr>
                </a:solidFill>
                <a:latin typeface="Montserrat" panose="00000500000000000000" pitchFamily="2" charset="0"/>
              </a:rPr>
              <a:t>The workshop will offer opportunities </a:t>
            </a:r>
            <a:r>
              <a:rPr lang="en-GB" b="1" kern="100" dirty="0">
                <a:solidFill>
                  <a:schemeClr val="accent5">
                    <a:lumMod val="50000"/>
                  </a:schemeClr>
                </a:solidFill>
                <a:effectLst/>
                <a:latin typeface="Montserrat" panose="00000500000000000000" pitchFamily="2" charset="0"/>
                <a:ea typeface="Calibri" panose="020F0502020204030204" pitchFamily="34" charset="0"/>
                <a:cs typeface="Calibri" panose="020F0502020204030204" pitchFamily="34" charset="0"/>
              </a:rPr>
              <a:t>to reflect on your own current reading and note-taking practices, to practise and perhaps gain some new ideas for ways of making your approaches more effective.</a:t>
            </a:r>
          </a:p>
        </p:txBody>
      </p:sp>
      <p:sp>
        <p:nvSpPr>
          <p:cNvPr id="4" name="TextBox 3">
            <a:extLst>
              <a:ext uri="{FF2B5EF4-FFF2-40B4-BE49-F238E27FC236}">
                <a16:creationId xmlns:a16="http://schemas.microsoft.com/office/drawing/2014/main" id="{D9F60427-4F82-6C93-B62A-925B9E73BD07}"/>
              </a:ext>
            </a:extLst>
          </p:cNvPr>
          <p:cNvSpPr txBox="1"/>
          <p:nvPr/>
        </p:nvSpPr>
        <p:spPr>
          <a:xfrm>
            <a:off x="718690" y="1017226"/>
            <a:ext cx="10336015" cy="1107996"/>
          </a:xfrm>
          <a:prstGeom prst="rect">
            <a:avLst/>
          </a:prstGeom>
          <a:noFill/>
        </p:spPr>
        <p:txBody>
          <a:bodyPr wrap="square" rtlCol="0">
            <a:spAutoFit/>
          </a:bodyPr>
          <a:lstStyle/>
          <a:p>
            <a:r>
              <a:rPr lang="en-GB" sz="2400" b="1" kern="100" dirty="0">
                <a:solidFill>
                  <a:srgbClr val="002060"/>
                </a:solidFill>
                <a:effectLst/>
                <a:latin typeface="Montserrat" panose="00000500000000000000" pitchFamily="2" charset="0"/>
                <a:ea typeface="Calibri" panose="020F0502020204030204" pitchFamily="34" charset="0"/>
                <a:cs typeface="Calibri" panose="020F0502020204030204" pitchFamily="34" charset="0"/>
              </a:rPr>
              <a:t>What do you intend to apply or think about further as a result of today’s session?</a:t>
            </a:r>
            <a:endParaRPr lang="en-GB" sz="2400" b="1" kern="100" dirty="0">
              <a:solidFill>
                <a:srgbClr val="002060"/>
              </a:solidFill>
              <a:effectLst/>
              <a:latin typeface="Montserrat" panose="00000500000000000000" pitchFamily="2"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5555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225" y="284281"/>
            <a:ext cx="6273530" cy="696191"/>
          </a:xfrm>
        </p:spPr>
        <p:txBody>
          <a:bodyPr/>
          <a:lstStyle/>
          <a:p>
            <a:r>
              <a:rPr lang="en-GB" dirty="0"/>
              <a:t>Further Resources</a:t>
            </a:r>
          </a:p>
        </p:txBody>
      </p:sp>
      <p:sp>
        <p:nvSpPr>
          <p:cNvPr id="3" name="Content Placeholder 2"/>
          <p:cNvSpPr>
            <a:spLocks noGrp="1"/>
          </p:cNvSpPr>
          <p:nvPr>
            <p:ph idx="1"/>
          </p:nvPr>
        </p:nvSpPr>
        <p:spPr>
          <a:xfrm>
            <a:off x="450927" y="1310827"/>
            <a:ext cx="11290146" cy="4116396"/>
          </a:xfrm>
        </p:spPr>
        <p:txBody>
          <a:bodyPr vert="horz" lIns="91440" tIns="45720" rIns="91440" bIns="45720" rtlCol="0" anchor="t">
            <a:normAutofit/>
          </a:bodyPr>
          <a:lstStyle/>
          <a:p>
            <a:pPr marL="0" lvl="0" indent="0">
              <a:lnSpc>
                <a:spcPct val="100000"/>
              </a:lnSpc>
              <a:buNone/>
            </a:pPr>
            <a:r>
              <a:rPr lang="en-GB" b="1" dirty="0"/>
              <a:t>ACE Materials</a:t>
            </a:r>
            <a:endParaRPr lang="en-GB" dirty="0"/>
          </a:p>
          <a:p>
            <a:pPr>
              <a:lnSpc>
                <a:spcPct val="100000"/>
              </a:lnSpc>
              <a:buFont typeface="Wingdings" panose="05000000000000000000" pitchFamily="2" charset="2"/>
              <a:buChar char="§"/>
            </a:pPr>
            <a:r>
              <a:rPr lang="en-GB" dirty="0"/>
              <a:t>Reading Online </a:t>
            </a:r>
          </a:p>
          <a:p>
            <a:pPr>
              <a:lnSpc>
                <a:spcPct val="100000"/>
              </a:lnSpc>
              <a:buFont typeface="Wingdings" panose="05000000000000000000" pitchFamily="2" charset="2"/>
              <a:buChar char="§"/>
            </a:pPr>
            <a:r>
              <a:rPr lang="en-GB" dirty="0"/>
              <a:t>Note Taking , including self-study package</a:t>
            </a:r>
          </a:p>
          <a:p>
            <a:pPr>
              <a:lnSpc>
                <a:spcPct val="100000"/>
              </a:lnSpc>
              <a:buFont typeface="Wingdings" panose="05000000000000000000" pitchFamily="2" charset="2"/>
              <a:buChar char="§"/>
            </a:pPr>
            <a:r>
              <a:rPr lang="en-GB" dirty="0"/>
              <a:t>Digital Literacy Video Guide</a:t>
            </a:r>
          </a:p>
          <a:p>
            <a:pPr>
              <a:lnSpc>
                <a:spcPct val="100000"/>
              </a:lnSpc>
              <a:buFont typeface="Wingdings" panose="05000000000000000000" pitchFamily="2" charset="2"/>
              <a:buChar char="§"/>
            </a:pPr>
            <a:r>
              <a:rPr lang="en-GB" dirty="0">
                <a:latin typeface="Montserrat"/>
              </a:rPr>
              <a:t>Evaluating Sources and Reading Critically</a:t>
            </a:r>
            <a:endParaRPr lang="en-GB" dirty="0"/>
          </a:p>
          <a:p>
            <a:pPr marL="0" lvl="0" indent="0">
              <a:lnSpc>
                <a:spcPct val="100000"/>
              </a:lnSpc>
              <a:buNone/>
            </a:pPr>
            <a:endParaRPr lang="en-GB" sz="3200" b="1" dirty="0"/>
          </a:p>
          <a:p>
            <a:pPr marL="0" lvl="0" indent="0" algn="ctr">
              <a:lnSpc>
                <a:spcPct val="100000"/>
              </a:lnSpc>
              <a:buNone/>
            </a:pPr>
            <a:endParaRPr lang="en-GB" sz="2800" dirty="0"/>
          </a:p>
          <a:p>
            <a:endParaRPr lang="en-GB" dirty="0"/>
          </a:p>
        </p:txBody>
      </p:sp>
    </p:spTree>
    <p:extLst>
      <p:ext uri="{BB962C8B-B14F-4D97-AF65-F5344CB8AC3E}">
        <p14:creationId xmlns:p14="http://schemas.microsoft.com/office/powerpoint/2010/main" val="1183074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366796" y="336277"/>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600" dirty="0">
              <a:solidFill>
                <a:srgbClr val="FF0000"/>
              </a:solidFill>
              <a:latin typeface="Krana Fat B" panose="00000B00000000000000" pitchFamily="50" charset="0"/>
            </a:endParaRP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8" y="1175492"/>
            <a:ext cx="10096101"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29</a:t>
            </a:fld>
            <a:endParaRPr lang="en-GB"/>
          </a:p>
        </p:txBody>
      </p:sp>
      <p:sp>
        <p:nvSpPr>
          <p:cNvPr id="4" name="TextBox 3">
            <a:extLst>
              <a:ext uri="{FF2B5EF4-FFF2-40B4-BE49-F238E27FC236}">
                <a16:creationId xmlns:a16="http://schemas.microsoft.com/office/drawing/2014/main" id="{27832E41-CFB8-2AED-0C2E-33971C6EACD1}"/>
              </a:ext>
            </a:extLst>
          </p:cNvPr>
          <p:cNvSpPr txBox="1"/>
          <p:nvPr/>
        </p:nvSpPr>
        <p:spPr>
          <a:xfrm>
            <a:off x="718690" y="966860"/>
            <a:ext cx="10863977" cy="2062103"/>
          </a:xfrm>
          <a:prstGeom prst="rect">
            <a:avLst/>
          </a:prstGeom>
          <a:noFill/>
        </p:spPr>
        <p:txBody>
          <a:bodyPr wrap="square" rtlCol="0">
            <a:spAutoFit/>
          </a:bodyPr>
          <a:lstStyle/>
          <a:p>
            <a: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t>Thank you for attending the ACE </a:t>
            </a:r>
            <a:r>
              <a:rPr lang="en-GB" sz="3200" b="1" dirty="0">
                <a:solidFill>
                  <a:srgbClr val="000000"/>
                </a:solidFill>
                <a:latin typeface="Montserrat" panose="00000500000000000000" pitchFamily="2" charset="0"/>
                <a:cs typeface="Arial" pitchFamily="34"/>
              </a:rPr>
              <a:t>Reading and Note-Taking</a:t>
            </a:r>
            <a: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t> workshop today. </a:t>
            </a:r>
            <a:b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br>
            <a: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t>We would be grateful if you could take 5 minutes to complete our feedback form.</a:t>
            </a:r>
            <a:endParaRPr lang="en-GB" dirty="0"/>
          </a:p>
        </p:txBody>
      </p:sp>
      <p:pic>
        <p:nvPicPr>
          <p:cNvPr id="7" name="Picture 2">
            <a:extLst>
              <a:ext uri="{FF2B5EF4-FFF2-40B4-BE49-F238E27FC236}">
                <a16:creationId xmlns:a16="http://schemas.microsoft.com/office/drawing/2014/main" id="{30438CEF-5618-6706-8D25-B50E523C3E77}"/>
              </a:ext>
            </a:extLst>
          </p:cNvPr>
          <p:cNvPicPr>
            <a:picLocks noChangeAspect="1"/>
          </p:cNvPicPr>
          <p:nvPr/>
        </p:nvPicPr>
        <p:blipFill>
          <a:blip r:embed="rId4"/>
          <a:stretch>
            <a:fillRect/>
          </a:stretch>
        </p:blipFill>
        <p:spPr>
          <a:xfrm>
            <a:off x="7387711" y="3429000"/>
            <a:ext cx="2857500" cy="2857500"/>
          </a:xfrm>
          <a:prstGeom prst="rect">
            <a:avLst/>
          </a:prstGeom>
          <a:noFill/>
          <a:ln cap="flat">
            <a:noFill/>
          </a:ln>
        </p:spPr>
      </p:pic>
      <p:sp>
        <p:nvSpPr>
          <p:cNvPr id="8" name="TextBox 7">
            <a:extLst>
              <a:ext uri="{FF2B5EF4-FFF2-40B4-BE49-F238E27FC236}">
                <a16:creationId xmlns:a16="http://schemas.microsoft.com/office/drawing/2014/main" id="{BA43D61C-3D31-E6CA-E1F0-49D0E83D088D}"/>
              </a:ext>
            </a:extLst>
          </p:cNvPr>
          <p:cNvSpPr txBox="1"/>
          <p:nvPr/>
        </p:nvSpPr>
        <p:spPr>
          <a:xfrm>
            <a:off x="751842" y="3185855"/>
            <a:ext cx="4553583" cy="1144929"/>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1000"/>
              </a:spcBef>
              <a:spcAft>
                <a:spcPts val="0"/>
              </a:spcAft>
              <a:buClrTx/>
              <a:buSzPct val="100000"/>
              <a:buFont typeface="Wingdings" panose="05000000000000000000" pitchFamily="2" charset="2"/>
              <a:buChar char="§"/>
              <a:tabLst/>
              <a:defRPr/>
            </a:pP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Via the </a:t>
            </a: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hlinkClick r:id="rId5"/>
              </a:rPr>
              <a:t>URL</a:t>
            </a: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 in the Chat Box</a:t>
            </a:r>
          </a:p>
          <a:p>
            <a:endParaRPr lang="en-GB" dirty="0"/>
          </a:p>
        </p:txBody>
      </p:sp>
      <p:sp>
        <p:nvSpPr>
          <p:cNvPr id="11" name="TextBox 10">
            <a:extLst>
              <a:ext uri="{FF2B5EF4-FFF2-40B4-BE49-F238E27FC236}">
                <a16:creationId xmlns:a16="http://schemas.microsoft.com/office/drawing/2014/main" id="{97FBD615-64EE-363A-CA98-0709B7DE4DAC}"/>
              </a:ext>
            </a:extLst>
          </p:cNvPr>
          <p:cNvSpPr txBox="1"/>
          <p:nvPr/>
        </p:nvSpPr>
        <p:spPr>
          <a:xfrm>
            <a:off x="751841" y="4539416"/>
            <a:ext cx="6043654" cy="757130"/>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1000"/>
              </a:spcBef>
              <a:spcAft>
                <a:spcPts val="0"/>
              </a:spcAft>
              <a:buClrTx/>
              <a:buSzPct val="100000"/>
              <a:buFont typeface="Wingdings" panose="05000000000000000000" pitchFamily="2" charset="2"/>
              <a:buChar char="§"/>
              <a:tabLst/>
              <a:defRPr/>
            </a:pP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By scanning the QR Code</a:t>
            </a:r>
          </a:p>
          <a:p>
            <a:endParaRPr lang="en-GB" dirty="0"/>
          </a:p>
        </p:txBody>
      </p:sp>
    </p:spTree>
    <p:extLst>
      <p:ext uri="{BB962C8B-B14F-4D97-AF65-F5344CB8AC3E}">
        <p14:creationId xmlns:p14="http://schemas.microsoft.com/office/powerpoint/2010/main" val="247203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365852" y="302478"/>
            <a:ext cx="10134600" cy="66438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Krana Fat B" panose="00000B00000000000000" pitchFamily="50" charset="0"/>
              </a:rPr>
              <a:t>Questions about reading</a:t>
            </a:r>
          </a:p>
          <a:p>
            <a:pPr algn="l"/>
            <a:endParaRPr lang="en-US" sz="3600" dirty="0">
              <a:latin typeface="Krana Fat B" panose="00000B00000000000000" pitchFamily="50" charset="0"/>
            </a:endParaRPr>
          </a:p>
          <a:p>
            <a:pPr algn="l"/>
            <a:endParaRPr lang="en-US" sz="3600" dirty="0">
              <a:latin typeface="Krana Fat B" panose="00000B00000000000000" pitchFamily="50" charset="0"/>
            </a:endParaRPr>
          </a:p>
          <a:p>
            <a:pPr algn="l"/>
            <a:endParaRPr lang="en-US" sz="3600" dirty="0">
              <a:latin typeface="Krana Fat B" panose="00000B00000000000000" pitchFamily="50" charset="0"/>
            </a:endParaRPr>
          </a:p>
          <a:p>
            <a:pPr algn="l"/>
            <a:endParaRPr lang="en-US" sz="3600" dirty="0">
              <a:latin typeface="Krana Fat B" panose="00000B00000000000000" pitchFamily="50" charset="0"/>
            </a:endParaRPr>
          </a:p>
          <a:p>
            <a:pPr algn="l"/>
            <a:endParaRPr lang="en-US" sz="3600" dirty="0">
              <a:latin typeface="Krana Fat B" panose="00000B00000000000000" pitchFamily="50"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2" name="TextBox 1">
            <a:extLst>
              <a:ext uri="{FF2B5EF4-FFF2-40B4-BE49-F238E27FC236}">
                <a16:creationId xmlns:a16="http://schemas.microsoft.com/office/drawing/2014/main" id="{115CF340-6BC0-C53C-AEFA-08AFEE37FCB2}"/>
              </a:ext>
            </a:extLst>
          </p:cNvPr>
          <p:cNvSpPr txBox="1"/>
          <p:nvPr/>
        </p:nvSpPr>
        <p:spPr>
          <a:xfrm>
            <a:off x="3095625" y="1228397"/>
            <a:ext cx="8324850" cy="4401205"/>
          </a:xfrm>
          <a:prstGeom prst="rect">
            <a:avLst/>
          </a:prstGeom>
          <a:noFill/>
        </p:spPr>
        <p:txBody>
          <a:bodyPr wrap="square" rtlCol="0">
            <a:spAutoFit/>
          </a:bodyPr>
          <a:lstStyle/>
          <a:p>
            <a:r>
              <a:rPr lang="en-GB" sz="2800" b="1" dirty="0">
                <a:latin typeface="Montserrat" panose="00000500000000000000" pitchFamily="2" charset="0"/>
              </a:rPr>
              <a:t>1 How much of your independent study time do you spend on reading?</a:t>
            </a:r>
          </a:p>
          <a:p>
            <a:endParaRPr lang="en-GB" sz="2800" b="1" dirty="0">
              <a:latin typeface="Montserrat" panose="00000500000000000000" pitchFamily="2" charset="0"/>
            </a:endParaRPr>
          </a:p>
          <a:p>
            <a:r>
              <a:rPr lang="en-GB" sz="2800" b="1" dirty="0">
                <a:latin typeface="Montserrat" panose="00000500000000000000" pitchFamily="2" charset="0"/>
              </a:rPr>
              <a:t>A Less than 25%		B 25 – 50%</a:t>
            </a:r>
          </a:p>
          <a:p>
            <a:r>
              <a:rPr lang="en-GB" sz="2800" b="1" dirty="0">
                <a:latin typeface="Montserrat" panose="00000500000000000000" pitchFamily="2" charset="0"/>
              </a:rPr>
              <a:t>	</a:t>
            </a:r>
          </a:p>
          <a:p>
            <a:r>
              <a:rPr lang="en-GB" sz="2800" b="1" dirty="0">
                <a:latin typeface="Montserrat" panose="00000500000000000000" pitchFamily="2" charset="0"/>
              </a:rPr>
              <a:t>C 51 – 75%			D More than 75%</a:t>
            </a:r>
          </a:p>
          <a:p>
            <a:endParaRPr lang="en-GB" sz="2800" b="1" dirty="0">
              <a:latin typeface="Montserrat" panose="00000500000000000000" pitchFamily="2" charset="0"/>
            </a:endParaRPr>
          </a:p>
          <a:p>
            <a:endParaRPr lang="en-GB" sz="2800" b="1" dirty="0">
              <a:latin typeface="Montserrat" panose="00000500000000000000" pitchFamily="2" charset="0"/>
            </a:endParaRPr>
          </a:p>
          <a:p>
            <a:r>
              <a:rPr lang="en-GB" sz="2800" b="1" dirty="0">
                <a:latin typeface="Montserrat" panose="00000500000000000000" pitchFamily="2" charset="0"/>
              </a:rPr>
              <a:t>2 </a:t>
            </a:r>
            <a:r>
              <a:rPr lang="en-US" sz="2800" b="1" dirty="0">
                <a:latin typeface="Montserrat" panose="00000500000000000000" pitchFamily="2" charset="0"/>
              </a:rPr>
              <a:t>Do you find this enough?</a:t>
            </a:r>
          </a:p>
          <a:p>
            <a:endParaRPr lang="en-US" sz="2800" b="1" dirty="0">
              <a:latin typeface="Montserrat" panose="00000500000000000000" pitchFamily="2" charset="0"/>
            </a:endParaRPr>
          </a:p>
        </p:txBody>
      </p:sp>
      <p:pic>
        <p:nvPicPr>
          <p:cNvPr id="3" name="Picture 2">
            <a:extLst>
              <a:ext uri="{FF2B5EF4-FFF2-40B4-BE49-F238E27FC236}">
                <a16:creationId xmlns:a16="http://schemas.microsoft.com/office/drawing/2014/main" id="{AEB3AD25-914F-2C55-BCE1-D39365BE214F}"/>
              </a:ext>
            </a:extLst>
          </p:cNvPr>
          <p:cNvPicPr>
            <a:picLocks noChangeAspect="1"/>
          </p:cNvPicPr>
          <p:nvPr/>
        </p:nvPicPr>
        <p:blipFill>
          <a:blip r:embed="rId4"/>
          <a:stretch>
            <a:fillRect/>
          </a:stretch>
        </p:blipFill>
        <p:spPr>
          <a:xfrm>
            <a:off x="365363" y="1228397"/>
            <a:ext cx="2224191" cy="2224191"/>
          </a:xfrm>
          <a:prstGeom prst="rect">
            <a:avLst/>
          </a:prstGeom>
          <a:noFill/>
          <a:ln cap="flat">
            <a:noFill/>
          </a:ln>
        </p:spPr>
      </p:pic>
      <p:sp>
        <p:nvSpPr>
          <p:cNvPr id="7" name="TextBox 6">
            <a:extLst>
              <a:ext uri="{FF2B5EF4-FFF2-40B4-BE49-F238E27FC236}">
                <a16:creationId xmlns:a16="http://schemas.microsoft.com/office/drawing/2014/main" id="{C2291EE0-E46C-74DD-5837-2B200679F394}"/>
              </a:ext>
            </a:extLst>
          </p:cNvPr>
          <p:cNvSpPr txBox="1"/>
          <p:nvPr/>
        </p:nvSpPr>
        <p:spPr>
          <a:xfrm>
            <a:off x="416765" y="3714125"/>
            <a:ext cx="2224191"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800" b="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Image of a person thinking (Cliparting.com, no date)  </a:t>
            </a:r>
          </a:p>
        </p:txBody>
      </p:sp>
    </p:spTree>
    <p:extLst>
      <p:ext uri="{BB962C8B-B14F-4D97-AF65-F5344CB8AC3E}">
        <p14:creationId xmlns:p14="http://schemas.microsoft.com/office/powerpoint/2010/main" val="2294313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26E2-F11A-4F2F-B5A4-B686BA06AD94}"/>
              </a:ext>
            </a:extLst>
          </p:cNvPr>
          <p:cNvSpPr>
            <a:spLocks noGrp="1"/>
          </p:cNvSpPr>
          <p:nvPr>
            <p:ph type="title"/>
          </p:nvPr>
        </p:nvSpPr>
        <p:spPr>
          <a:xfrm>
            <a:off x="1415849" y="145169"/>
            <a:ext cx="7404060" cy="914400"/>
          </a:xfrm>
        </p:spPr>
        <p:txBody>
          <a:bodyPr/>
          <a:lstStyle/>
          <a:p>
            <a:r>
              <a:rPr lang="en-GB" dirty="0">
                <a:latin typeface="Krana Fat B"/>
              </a:rPr>
              <a:t>References </a:t>
            </a:r>
            <a:endParaRPr lang="en-US" dirty="0">
              <a:latin typeface="Krana Fat B"/>
            </a:endParaRPr>
          </a:p>
        </p:txBody>
      </p:sp>
      <p:sp>
        <p:nvSpPr>
          <p:cNvPr id="18" name="TextBox 17">
            <a:extLst>
              <a:ext uri="{FF2B5EF4-FFF2-40B4-BE49-F238E27FC236}">
                <a16:creationId xmlns:a16="http://schemas.microsoft.com/office/drawing/2014/main" id="{634A2793-3499-4DDF-97C2-571F9A0C1874}"/>
              </a:ext>
            </a:extLst>
          </p:cNvPr>
          <p:cNvSpPr txBox="1"/>
          <p:nvPr/>
        </p:nvSpPr>
        <p:spPr>
          <a:xfrm>
            <a:off x="625033" y="1059569"/>
            <a:ext cx="11147867" cy="41952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sz="2000" i="0" dirty="0">
                <a:solidFill>
                  <a:srgbClr val="000000"/>
                </a:solidFill>
                <a:effectLst/>
                <a:latin typeface="Montserrat" panose="00000500000000000000" pitchFamily="2" charset="0"/>
              </a:rPr>
              <a:t>BBC News (2021</a:t>
            </a:r>
            <a:r>
              <a:rPr lang="en-GB" sz="2000" dirty="0">
                <a:solidFill>
                  <a:srgbClr val="000000"/>
                </a:solidFill>
                <a:latin typeface="Montserrat" panose="00000500000000000000" pitchFamily="2" charset="0"/>
              </a:rPr>
              <a:t>) </a:t>
            </a:r>
            <a:r>
              <a:rPr lang="en-GB" sz="2000" i="1" dirty="0">
                <a:solidFill>
                  <a:srgbClr val="000000"/>
                </a:solidFill>
                <a:latin typeface="Montserrat" panose="00000500000000000000" pitchFamily="2" charset="0"/>
              </a:rPr>
              <a:t>UK agrees free trade deal with New Zealand</a:t>
            </a:r>
            <a:r>
              <a:rPr lang="en-GB" sz="2000" dirty="0">
                <a:solidFill>
                  <a:srgbClr val="000000"/>
                </a:solidFill>
                <a:latin typeface="Montserrat" panose="00000500000000000000" pitchFamily="2" charset="0"/>
              </a:rPr>
              <a:t>.</a:t>
            </a:r>
            <a:r>
              <a:rPr lang="en-GB" sz="2000" i="0" dirty="0">
                <a:solidFill>
                  <a:srgbClr val="000000"/>
                </a:solidFill>
                <a:effectLst/>
                <a:latin typeface="Montserrat" panose="00000500000000000000" pitchFamily="2" charset="0"/>
              </a:rPr>
              <a:t> Available at: </a:t>
            </a:r>
            <a:r>
              <a:rPr lang="en-GB" sz="2000" i="0" dirty="0">
                <a:solidFill>
                  <a:srgbClr val="000000"/>
                </a:solidFill>
                <a:effectLst/>
                <a:latin typeface="Montserrat" panose="00000500000000000000" pitchFamily="2" charset="0"/>
                <a:hlinkClick r:id="rId2"/>
              </a:rPr>
              <a:t>https://www.bbc.co.uk/news/business-58988711</a:t>
            </a:r>
            <a:r>
              <a:rPr lang="en-GB" sz="2000" dirty="0">
                <a:solidFill>
                  <a:srgbClr val="000000"/>
                </a:solidFill>
                <a:latin typeface="Montserrat" panose="00000500000000000000" pitchFamily="2" charset="0"/>
              </a:rPr>
              <a:t> </a:t>
            </a:r>
            <a:r>
              <a:rPr lang="en-GB" sz="2000" i="0" dirty="0">
                <a:solidFill>
                  <a:srgbClr val="000000"/>
                </a:solidFill>
                <a:effectLst/>
                <a:latin typeface="Montserrat" panose="00000500000000000000" pitchFamily="2" charset="0"/>
              </a:rPr>
              <a:t> (Accessed 21 October 2021).</a:t>
            </a:r>
          </a:p>
          <a:p>
            <a:pPr>
              <a:lnSpc>
                <a:spcPct val="150000"/>
              </a:lnSpc>
            </a:pPr>
            <a:endParaRPr lang="en-GB" sz="2000" dirty="0">
              <a:latin typeface="Montserrat"/>
              <a:cs typeface="Calibri"/>
            </a:endParaRPr>
          </a:p>
          <a:p>
            <a:pPr>
              <a:lnSpc>
                <a:spcPct val="150000"/>
              </a:lnSpc>
            </a:pPr>
            <a:r>
              <a:rPr lang="en-GB" sz="2000" dirty="0">
                <a:latin typeface="Montserrat"/>
                <a:cs typeface="Calibri"/>
              </a:rPr>
              <a:t>Cliparting.com (no date) </a:t>
            </a:r>
            <a:r>
              <a:rPr lang="en-GB" sz="2000" i="1" dirty="0">
                <a:latin typeface="Montserrat"/>
                <a:cs typeface="Calibri"/>
              </a:rPr>
              <a:t>Person - Image 24568</a:t>
            </a:r>
            <a:r>
              <a:rPr lang="en-GB" sz="2000" dirty="0">
                <a:latin typeface="Montserrat"/>
                <a:cs typeface="Calibri"/>
              </a:rPr>
              <a:t>. [Image]. Available at:</a:t>
            </a:r>
          </a:p>
          <a:p>
            <a:pPr>
              <a:lnSpc>
                <a:spcPct val="150000"/>
              </a:lnSpc>
            </a:pPr>
            <a:r>
              <a:rPr lang="en-GB" sz="2000" dirty="0">
                <a:latin typeface="Montserrat"/>
                <a:cs typeface="Calibri"/>
              </a:rPr>
              <a:t>https://cliparting.com/free-person-clipart-24568  (Accessed: 25 July 2020)</a:t>
            </a:r>
          </a:p>
          <a:p>
            <a:pPr>
              <a:lnSpc>
                <a:spcPct val="150000"/>
              </a:lnSpc>
            </a:pPr>
            <a:endParaRPr lang="en-GB" sz="2000" dirty="0">
              <a:latin typeface="Montserrat"/>
              <a:cs typeface="Calibri"/>
            </a:endParaRPr>
          </a:p>
          <a:p>
            <a:pPr>
              <a:lnSpc>
                <a:spcPct val="150000"/>
              </a:lnSpc>
            </a:pPr>
            <a:r>
              <a:rPr lang="en-GB" sz="2000" dirty="0" err="1">
                <a:latin typeface="Montserrat" panose="00000500000000000000" pitchFamily="2" charset="0"/>
              </a:rPr>
              <a:t>Sloman</a:t>
            </a:r>
            <a:r>
              <a:rPr lang="en-GB" sz="2000" dirty="0">
                <a:latin typeface="Montserrat" panose="00000500000000000000" pitchFamily="2" charset="0"/>
              </a:rPr>
              <a:t>, J., Garratt, D., Guest, J. and Jones, E. (2019): </a:t>
            </a:r>
            <a:r>
              <a:rPr lang="en-GB" sz="2000" i="1" dirty="0">
                <a:latin typeface="Montserrat" panose="00000500000000000000" pitchFamily="2" charset="0"/>
              </a:rPr>
              <a:t>Economics for Business. </a:t>
            </a:r>
            <a:r>
              <a:rPr lang="en-GB" sz="2000" dirty="0">
                <a:latin typeface="Montserrat" panose="00000500000000000000" pitchFamily="2" charset="0"/>
              </a:rPr>
              <a:t>8</a:t>
            </a:r>
            <a:r>
              <a:rPr lang="en-GB" sz="2000" baseline="30000" dirty="0">
                <a:latin typeface="Montserrat" panose="00000500000000000000" pitchFamily="2" charset="0"/>
              </a:rPr>
              <a:t>th</a:t>
            </a:r>
            <a:r>
              <a:rPr lang="en-GB" sz="2000" dirty="0">
                <a:latin typeface="Montserrat" panose="00000500000000000000" pitchFamily="2" charset="0"/>
              </a:rPr>
              <a:t> </a:t>
            </a:r>
            <a:r>
              <a:rPr lang="en-GB" sz="2000" dirty="0" err="1">
                <a:latin typeface="Montserrat" panose="00000500000000000000" pitchFamily="2" charset="0"/>
              </a:rPr>
              <a:t>edn</a:t>
            </a:r>
            <a:r>
              <a:rPr lang="en-GB" sz="2000" dirty="0">
                <a:latin typeface="Montserrat" panose="00000500000000000000" pitchFamily="2" charset="0"/>
              </a:rPr>
              <a:t>. Harlow: Pearson. </a:t>
            </a:r>
          </a:p>
          <a:p>
            <a:pPr>
              <a:lnSpc>
                <a:spcPct val="150000"/>
              </a:lnSpc>
            </a:pPr>
            <a:endParaRPr lang="en-GB" sz="2000" dirty="0">
              <a:latin typeface="Montserrat"/>
              <a:cs typeface="Calibri"/>
            </a:endParaRPr>
          </a:p>
        </p:txBody>
      </p:sp>
    </p:spTree>
    <p:extLst>
      <p:ext uri="{BB962C8B-B14F-4D97-AF65-F5344CB8AC3E}">
        <p14:creationId xmlns:p14="http://schemas.microsoft.com/office/powerpoint/2010/main" val="51975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288297" y="260501"/>
            <a:ext cx="8227178" cy="66438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Why is reading important? </a:t>
            </a:r>
          </a:p>
        </p:txBody>
      </p:sp>
      <p:sp>
        <p:nvSpPr>
          <p:cNvPr id="32" name="Text Placeholder 4"/>
          <p:cNvSpPr txBox="1">
            <a:spLocks/>
          </p:cNvSpPr>
          <p:nvPr/>
        </p:nvSpPr>
        <p:spPr>
          <a:xfrm>
            <a:off x="600076" y="1164774"/>
            <a:ext cx="11134724" cy="3037742"/>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buFont typeface="Wingdings" panose="05000000000000000000" pitchFamily="2" charset="2"/>
              <a:buChar char="§"/>
            </a:pPr>
            <a:endParaRPr lang="en-GB" sz="2400" dirty="0">
              <a:latin typeface="Montserrat" panose="00000500000000000000" pitchFamily="2" charset="0"/>
            </a:endParaRPr>
          </a:p>
          <a:p>
            <a:pPr lvl="1">
              <a:buFont typeface="Wingdings" panose="05000000000000000000" pitchFamily="2" charset="2"/>
              <a:buChar char="§"/>
            </a:pPr>
            <a:r>
              <a:rPr lang="en-GB" sz="2400" dirty="0">
                <a:latin typeface="Montserrat" panose="00000500000000000000" pitchFamily="2" charset="0"/>
              </a:rPr>
              <a:t> </a:t>
            </a:r>
            <a:r>
              <a:rPr lang="en-GB" sz="2000" dirty="0">
                <a:latin typeface="Montserrat" panose="00000500000000000000" pitchFamily="2" charset="0"/>
              </a:rPr>
              <a:t>To consolidate understanding gained from classes</a:t>
            </a:r>
          </a:p>
          <a:p>
            <a:pPr lvl="1">
              <a:buFont typeface="Wingdings" panose="05000000000000000000" pitchFamily="2" charset="2"/>
              <a:buChar char="§"/>
            </a:pPr>
            <a:r>
              <a:rPr lang="en-GB" sz="2000" dirty="0">
                <a:latin typeface="Montserrat" panose="00000500000000000000" pitchFamily="2" charset="0"/>
              </a:rPr>
              <a:t> To develop broader and deeper understanding</a:t>
            </a:r>
          </a:p>
          <a:p>
            <a:pPr lvl="1">
              <a:buFont typeface="Wingdings" panose="05000000000000000000" pitchFamily="2" charset="2"/>
              <a:buChar char="§"/>
            </a:pPr>
            <a:r>
              <a:rPr lang="en-GB" sz="2000" dirty="0">
                <a:latin typeface="Montserrat" panose="00000500000000000000" pitchFamily="2" charset="0"/>
              </a:rPr>
              <a:t> To gain new insights and make new connections</a:t>
            </a:r>
          </a:p>
          <a:p>
            <a:pPr lvl="1">
              <a:buFont typeface="Wingdings" panose="05000000000000000000" pitchFamily="2" charset="2"/>
              <a:buChar char="§"/>
            </a:pPr>
            <a:r>
              <a:rPr lang="en-GB" sz="2000" dirty="0">
                <a:latin typeface="Montserrat" panose="00000500000000000000" pitchFamily="2" charset="0"/>
              </a:rPr>
              <a:t> To become familiar with how ideas are communicated in your subject</a:t>
            </a:r>
          </a:p>
          <a:p>
            <a:pPr marL="0" lvl="1" indent="0">
              <a:buNone/>
            </a:pPr>
            <a:endParaRPr lang="en-GB" sz="2000" dirty="0">
              <a:latin typeface="Montserrat" panose="00000500000000000000" pitchFamily="2" charset="0"/>
            </a:endParaRPr>
          </a:p>
          <a:p>
            <a:pPr marL="0" lvl="1" indent="0">
              <a:buNone/>
            </a:pPr>
            <a:r>
              <a:rPr lang="en-GB" sz="2000" dirty="0">
                <a:latin typeface="Montserrat" panose="00000500000000000000" pitchFamily="2" charset="0"/>
              </a:rPr>
              <a:t>In assignments,</a:t>
            </a:r>
          </a:p>
          <a:p>
            <a:pPr lvl="1">
              <a:buFont typeface="Wingdings" panose="05000000000000000000" pitchFamily="2" charset="2"/>
              <a:buChar char="Ø"/>
            </a:pPr>
            <a:r>
              <a:rPr lang="en-GB" sz="2000" dirty="0">
                <a:latin typeface="Montserrat" panose="00000500000000000000" pitchFamily="2" charset="0"/>
              </a:rPr>
              <a:t> To display familiarity with key concepts and debates</a:t>
            </a:r>
          </a:p>
          <a:p>
            <a:pPr lvl="1">
              <a:buFont typeface="Wingdings" panose="05000000000000000000" pitchFamily="2" charset="2"/>
              <a:buChar char="Ø"/>
            </a:pPr>
            <a:r>
              <a:rPr lang="en-GB" sz="2000" dirty="0">
                <a:latin typeface="Montserrat" panose="00000500000000000000" pitchFamily="2" charset="0"/>
              </a:rPr>
              <a:t> To provide supporting evidence for points</a:t>
            </a:r>
          </a:p>
        </p:txBody>
      </p:sp>
      <p:sp>
        <p:nvSpPr>
          <p:cNvPr id="6" name="Rectangle 5"/>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2" name="TextBox 1">
            <a:extLst>
              <a:ext uri="{FF2B5EF4-FFF2-40B4-BE49-F238E27FC236}">
                <a16:creationId xmlns:a16="http://schemas.microsoft.com/office/drawing/2014/main" id="{3D500D6A-8A2C-D114-26CE-E01A05A4BCCB}"/>
              </a:ext>
            </a:extLst>
          </p:cNvPr>
          <p:cNvSpPr txBox="1"/>
          <p:nvPr/>
        </p:nvSpPr>
        <p:spPr>
          <a:xfrm>
            <a:off x="718690" y="5074485"/>
            <a:ext cx="6722228" cy="830997"/>
          </a:xfrm>
          <a:prstGeom prst="rect">
            <a:avLst/>
          </a:prstGeom>
          <a:noFill/>
        </p:spPr>
        <p:txBody>
          <a:bodyPr wrap="square" rtlCol="0">
            <a:spAutoFit/>
          </a:bodyPr>
          <a:lstStyle/>
          <a:p>
            <a:r>
              <a:rPr lang="en-GB" sz="2400" b="1" dirty="0">
                <a:latin typeface="Montserrat" panose="00000500000000000000" pitchFamily="2" charset="0"/>
              </a:rPr>
              <a:t>Do you agree? </a:t>
            </a:r>
          </a:p>
          <a:p>
            <a:r>
              <a:rPr lang="en-GB" sz="2400" b="1" dirty="0">
                <a:latin typeface="Montserrat" panose="00000500000000000000" pitchFamily="2" charset="0"/>
              </a:rPr>
              <a:t>Anything else?</a:t>
            </a:r>
          </a:p>
        </p:txBody>
      </p:sp>
    </p:spTree>
    <p:extLst>
      <p:ext uri="{BB962C8B-B14F-4D97-AF65-F5344CB8AC3E}">
        <p14:creationId xmlns:p14="http://schemas.microsoft.com/office/powerpoint/2010/main" val="429457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5" name="Text Placeholder 4"/>
          <p:cNvSpPr txBox="1">
            <a:spLocks/>
          </p:cNvSpPr>
          <p:nvPr/>
        </p:nvSpPr>
        <p:spPr>
          <a:xfrm>
            <a:off x="3238501" y="1517595"/>
            <a:ext cx="8641380" cy="88270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dirty="0">
              <a:solidFill>
                <a:schemeClr val="tx1"/>
              </a:solidFill>
              <a:latin typeface="Krana Fat B" panose="00000B00000000000000" pitchFamily="50" charset="0"/>
            </a:endParaRPr>
          </a:p>
          <a:p>
            <a:r>
              <a:rPr lang="en-GB" sz="2800" b="1" dirty="0">
                <a:solidFill>
                  <a:schemeClr val="tx1"/>
                </a:solidFill>
                <a:latin typeface="Montserrat" panose="00000500000000000000" pitchFamily="2" charset="0"/>
              </a:rPr>
              <a:t>Is it possible to read everything about a topic?</a:t>
            </a:r>
          </a:p>
          <a:p>
            <a:endParaRPr lang="en-GB" sz="2800" b="1" dirty="0">
              <a:solidFill>
                <a:schemeClr val="tx1"/>
              </a:solidFill>
              <a:latin typeface="Montserrat" panose="00000500000000000000" pitchFamily="2" charset="0"/>
            </a:endParaRPr>
          </a:p>
          <a:p>
            <a:r>
              <a:rPr lang="en-GB" sz="2800" b="1" dirty="0">
                <a:solidFill>
                  <a:schemeClr val="tx1"/>
                </a:solidFill>
                <a:latin typeface="Montserrat" panose="00000500000000000000" pitchFamily="2" charset="0"/>
              </a:rPr>
              <a:t>If not, what can we do?  </a:t>
            </a:r>
          </a:p>
        </p:txBody>
      </p:sp>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6" name="TextBox 5">
            <a:extLst>
              <a:ext uri="{FF2B5EF4-FFF2-40B4-BE49-F238E27FC236}">
                <a16:creationId xmlns:a16="http://schemas.microsoft.com/office/drawing/2014/main" id="{D12F90CA-D25B-9888-48EA-9C5230A5E04F}"/>
              </a:ext>
            </a:extLst>
          </p:cNvPr>
          <p:cNvSpPr txBox="1"/>
          <p:nvPr/>
        </p:nvSpPr>
        <p:spPr>
          <a:xfrm>
            <a:off x="1543050" y="302478"/>
            <a:ext cx="8048625" cy="646331"/>
          </a:xfrm>
          <a:prstGeom prst="rect">
            <a:avLst/>
          </a:prstGeom>
          <a:noFill/>
        </p:spPr>
        <p:txBody>
          <a:bodyPr wrap="square" rtlCol="0">
            <a:spAutoFit/>
          </a:bodyPr>
          <a:lstStyle/>
          <a:p>
            <a:r>
              <a:rPr lang="en-GB" sz="3600" dirty="0">
                <a:latin typeface="Krana Fat B" panose="00000B00000000000000" pitchFamily="50" charset="0"/>
              </a:rPr>
              <a:t>How much reading is enough?</a:t>
            </a:r>
          </a:p>
        </p:txBody>
      </p:sp>
      <p:pic>
        <p:nvPicPr>
          <p:cNvPr id="13" name="Picture 2">
            <a:extLst>
              <a:ext uri="{FF2B5EF4-FFF2-40B4-BE49-F238E27FC236}">
                <a16:creationId xmlns:a16="http://schemas.microsoft.com/office/drawing/2014/main" id="{777F54DD-3E9F-BC64-AF44-8BC473E9A004}"/>
              </a:ext>
            </a:extLst>
          </p:cNvPr>
          <p:cNvPicPr>
            <a:picLocks noChangeAspect="1"/>
          </p:cNvPicPr>
          <p:nvPr/>
        </p:nvPicPr>
        <p:blipFill>
          <a:blip r:embed="rId3"/>
          <a:stretch>
            <a:fillRect/>
          </a:stretch>
        </p:blipFill>
        <p:spPr>
          <a:xfrm>
            <a:off x="441563" y="1518250"/>
            <a:ext cx="2224191" cy="2224191"/>
          </a:xfrm>
          <a:prstGeom prst="rect">
            <a:avLst/>
          </a:prstGeom>
          <a:noFill/>
          <a:ln cap="flat">
            <a:noFill/>
          </a:ln>
        </p:spPr>
      </p:pic>
      <p:sp>
        <p:nvSpPr>
          <p:cNvPr id="16" name="TextBox 15">
            <a:extLst>
              <a:ext uri="{FF2B5EF4-FFF2-40B4-BE49-F238E27FC236}">
                <a16:creationId xmlns:a16="http://schemas.microsoft.com/office/drawing/2014/main" id="{E66313CE-D34A-CE4D-DFB5-3F1959B39330}"/>
              </a:ext>
            </a:extLst>
          </p:cNvPr>
          <p:cNvSpPr txBox="1"/>
          <p:nvPr/>
        </p:nvSpPr>
        <p:spPr>
          <a:xfrm>
            <a:off x="441563" y="3811370"/>
            <a:ext cx="2224191" cy="1200329"/>
          </a:xfrm>
          <a:prstGeom prst="rect">
            <a:avLst/>
          </a:prstGeom>
          <a:noFill/>
        </p:spPr>
        <p:txBody>
          <a:bodyPr wrap="square">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Montserrat" panose="00000500000000000000" pitchFamily="2" charset="0"/>
              </a:rPr>
              <a:t>Image of a person thinking (Cliparting.com, no date)  </a:t>
            </a:r>
          </a:p>
        </p:txBody>
      </p:sp>
    </p:spTree>
    <p:extLst>
      <p:ext uri="{BB962C8B-B14F-4D97-AF65-F5344CB8AC3E}">
        <p14:creationId xmlns:p14="http://schemas.microsoft.com/office/powerpoint/2010/main" val="357624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5" name="Text Placeholder 4"/>
          <p:cNvSpPr txBox="1">
            <a:spLocks/>
          </p:cNvSpPr>
          <p:nvPr/>
        </p:nvSpPr>
        <p:spPr>
          <a:xfrm>
            <a:off x="437047" y="1172089"/>
            <a:ext cx="11317905" cy="88270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solidFill>
                  <a:schemeClr val="tx1"/>
                </a:solidFill>
                <a:latin typeface="Montserrat" panose="00000500000000000000" pitchFamily="2" charset="0"/>
              </a:rPr>
              <a:t>If it’s impossible to read everything about a topic, what can we do?  </a:t>
            </a:r>
          </a:p>
        </p:txBody>
      </p:sp>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4" name="Rectangle: Rounded Corners 3">
            <a:extLst>
              <a:ext uri="{FF2B5EF4-FFF2-40B4-BE49-F238E27FC236}">
                <a16:creationId xmlns:a16="http://schemas.microsoft.com/office/drawing/2014/main" id="{5180400F-DD00-59FE-BD73-6AF227BF60E8}"/>
              </a:ext>
            </a:extLst>
          </p:cNvPr>
          <p:cNvSpPr/>
          <p:nvPr/>
        </p:nvSpPr>
        <p:spPr>
          <a:xfrm>
            <a:off x="4013201" y="4681557"/>
            <a:ext cx="7565024" cy="1562100"/>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400" dirty="0">
              <a:solidFill>
                <a:schemeClr val="tx1"/>
              </a:solidFill>
              <a:latin typeface="Montserrat" panose="00000500000000000000" pitchFamily="2" charset="0"/>
            </a:endParaRPr>
          </a:p>
          <a:p>
            <a:r>
              <a:rPr lang="en-GB" sz="2400" dirty="0">
                <a:solidFill>
                  <a:schemeClr val="tx1"/>
                </a:solidFill>
                <a:latin typeface="Montserrat" panose="00000500000000000000" pitchFamily="2" charset="0"/>
              </a:rPr>
              <a:t>Related ACE resources:  </a:t>
            </a:r>
          </a:p>
          <a:p>
            <a:r>
              <a:rPr lang="en-GB" sz="2400" dirty="0">
                <a:solidFill>
                  <a:schemeClr val="tx1"/>
                </a:solidFill>
                <a:latin typeface="Montserrat" panose="00000500000000000000" pitchFamily="2" charset="0"/>
              </a:rPr>
              <a:t>Evaluating Sources and Reading Critically</a:t>
            </a:r>
          </a:p>
          <a:p>
            <a:r>
              <a:rPr lang="en-GB" sz="2400" dirty="0">
                <a:solidFill>
                  <a:schemeClr val="tx1"/>
                </a:solidFill>
                <a:latin typeface="Montserrat" panose="00000500000000000000" pitchFamily="2" charset="0"/>
              </a:rPr>
              <a:t>Using your Reading in your writing – Essentials</a:t>
            </a:r>
          </a:p>
          <a:p>
            <a:endParaRPr lang="en-GB" sz="2400" dirty="0">
              <a:solidFill>
                <a:srgbClr val="FF0000"/>
              </a:solidFill>
              <a:latin typeface="Montserrat" panose="00000500000000000000" pitchFamily="2" charset="0"/>
            </a:endParaRPr>
          </a:p>
        </p:txBody>
      </p:sp>
      <p:sp>
        <p:nvSpPr>
          <p:cNvPr id="6" name="TextBox 5">
            <a:extLst>
              <a:ext uri="{FF2B5EF4-FFF2-40B4-BE49-F238E27FC236}">
                <a16:creationId xmlns:a16="http://schemas.microsoft.com/office/drawing/2014/main" id="{D12F90CA-D25B-9888-48EA-9C5230A5E04F}"/>
              </a:ext>
            </a:extLst>
          </p:cNvPr>
          <p:cNvSpPr txBox="1"/>
          <p:nvPr/>
        </p:nvSpPr>
        <p:spPr>
          <a:xfrm>
            <a:off x="1300734" y="302478"/>
            <a:ext cx="9014841" cy="646331"/>
          </a:xfrm>
          <a:prstGeom prst="rect">
            <a:avLst/>
          </a:prstGeom>
          <a:noFill/>
        </p:spPr>
        <p:txBody>
          <a:bodyPr wrap="square" rtlCol="0">
            <a:spAutoFit/>
          </a:bodyPr>
          <a:lstStyle/>
          <a:p>
            <a:r>
              <a:rPr lang="en-GB" sz="3600" dirty="0">
                <a:latin typeface="Krana Fat B" panose="00000B00000000000000" pitchFamily="50" charset="0"/>
              </a:rPr>
              <a:t>How much reading is enough? (Continued)</a:t>
            </a:r>
          </a:p>
        </p:txBody>
      </p:sp>
      <p:sp>
        <p:nvSpPr>
          <p:cNvPr id="7" name="Arrow: Down 6">
            <a:extLst>
              <a:ext uri="{FF2B5EF4-FFF2-40B4-BE49-F238E27FC236}">
                <a16:creationId xmlns:a16="http://schemas.microsoft.com/office/drawing/2014/main" id="{13BFDB7D-E45A-E6E5-6FE2-478383431B25}"/>
              </a:ext>
            </a:extLst>
          </p:cNvPr>
          <p:cNvSpPr/>
          <p:nvPr/>
        </p:nvSpPr>
        <p:spPr>
          <a:xfrm>
            <a:off x="5444109" y="1745289"/>
            <a:ext cx="484632" cy="978408"/>
          </a:xfrm>
          <a:prstGeom prst="downArrow">
            <a:avLst/>
          </a:prstGeom>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F6C5A08-3109-9EDD-55CA-7B513BD11DAF}"/>
              </a:ext>
            </a:extLst>
          </p:cNvPr>
          <p:cNvSpPr txBox="1"/>
          <p:nvPr/>
        </p:nvSpPr>
        <p:spPr>
          <a:xfrm>
            <a:off x="2194960" y="2951946"/>
            <a:ext cx="7802078" cy="523220"/>
          </a:xfrm>
          <a:prstGeom prst="rect">
            <a:avLst/>
          </a:prstGeom>
          <a:noFill/>
        </p:spPr>
        <p:txBody>
          <a:bodyPr wrap="square" rtlCol="0">
            <a:spAutoFit/>
          </a:bodyPr>
          <a:lstStyle/>
          <a:p>
            <a:pPr marL="285750" indent="-285750">
              <a:buFont typeface="Wingdings" panose="05000000000000000000" pitchFamily="2" charset="2"/>
              <a:buChar char="§"/>
            </a:pPr>
            <a:r>
              <a:rPr lang="en-GB" sz="2800" b="1" dirty="0">
                <a:latin typeface="Montserrat" panose="00000500000000000000" pitchFamily="2" charset="0"/>
              </a:rPr>
              <a:t>Be selective in what and how we read</a:t>
            </a:r>
          </a:p>
        </p:txBody>
      </p:sp>
    </p:spTree>
    <p:extLst>
      <p:ext uri="{BB962C8B-B14F-4D97-AF65-F5344CB8AC3E}">
        <p14:creationId xmlns:p14="http://schemas.microsoft.com/office/powerpoint/2010/main" val="356461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1476375" y="302479"/>
            <a:ext cx="7353300" cy="55293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Different Reading Strategies</a:t>
            </a:r>
          </a:p>
        </p:txBody>
      </p:sp>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3" name="TextBox 2">
            <a:extLst>
              <a:ext uri="{FF2B5EF4-FFF2-40B4-BE49-F238E27FC236}">
                <a16:creationId xmlns:a16="http://schemas.microsoft.com/office/drawing/2014/main" id="{EB3CD3E7-726D-E5DE-EF94-49AD43B31696}"/>
              </a:ext>
            </a:extLst>
          </p:cNvPr>
          <p:cNvSpPr txBox="1"/>
          <p:nvPr/>
        </p:nvSpPr>
        <p:spPr>
          <a:xfrm>
            <a:off x="718690" y="1190625"/>
            <a:ext cx="10597010" cy="461665"/>
          </a:xfrm>
          <a:prstGeom prst="rect">
            <a:avLst/>
          </a:prstGeom>
          <a:noFill/>
        </p:spPr>
        <p:txBody>
          <a:bodyPr wrap="square" rtlCol="0">
            <a:spAutoFit/>
          </a:bodyPr>
          <a:lstStyle/>
          <a:p>
            <a:r>
              <a:rPr lang="en-GB" sz="2400" b="1" dirty="0">
                <a:solidFill>
                  <a:schemeClr val="accent5">
                    <a:lumMod val="50000"/>
                  </a:schemeClr>
                </a:solidFill>
                <a:latin typeface="Montserrat" panose="00000500000000000000" pitchFamily="2" charset="0"/>
              </a:rPr>
              <a:t>Match the strategy to the description, </a:t>
            </a:r>
            <a:r>
              <a:rPr lang="en-GB" sz="2400" b="1" dirty="0" err="1">
                <a:solidFill>
                  <a:schemeClr val="accent5">
                    <a:lumMod val="50000"/>
                  </a:schemeClr>
                </a:solidFill>
                <a:latin typeface="Montserrat" panose="00000500000000000000" pitchFamily="2" charset="0"/>
              </a:rPr>
              <a:t>eg</a:t>
            </a:r>
            <a:r>
              <a:rPr lang="en-GB" sz="2400" b="1" dirty="0">
                <a:solidFill>
                  <a:schemeClr val="accent5">
                    <a:lumMod val="50000"/>
                  </a:schemeClr>
                </a:solidFill>
                <a:latin typeface="Montserrat" panose="00000500000000000000" pitchFamily="2" charset="0"/>
              </a:rPr>
              <a:t> A1, B2, 3C</a:t>
            </a:r>
          </a:p>
        </p:txBody>
      </p:sp>
      <p:graphicFrame>
        <p:nvGraphicFramePr>
          <p:cNvPr id="6" name="Table 6">
            <a:extLst>
              <a:ext uri="{FF2B5EF4-FFF2-40B4-BE49-F238E27FC236}">
                <a16:creationId xmlns:a16="http://schemas.microsoft.com/office/drawing/2014/main" id="{1D28D0C8-3332-EA6A-04B2-0BAAB5A33797}"/>
              </a:ext>
            </a:extLst>
          </p:cNvPr>
          <p:cNvGraphicFramePr>
            <a:graphicFrameLocks noGrp="1"/>
          </p:cNvGraphicFramePr>
          <p:nvPr>
            <p:extLst>
              <p:ext uri="{D42A27DB-BD31-4B8C-83A1-F6EECF244321}">
                <p14:modId xmlns:p14="http://schemas.microsoft.com/office/powerpoint/2010/main" val="72359342"/>
              </p:ext>
            </p:extLst>
          </p:nvPr>
        </p:nvGraphicFramePr>
        <p:xfrm>
          <a:off x="812801" y="2148840"/>
          <a:ext cx="4159250" cy="2560320"/>
        </p:xfrm>
        <a:graphic>
          <a:graphicData uri="http://schemas.openxmlformats.org/drawingml/2006/table">
            <a:tbl>
              <a:tblPr firstRow="1" bandRow="1">
                <a:tableStyleId>{0E3FDE45-AF77-4B5C-9715-49D594BDF05E}</a:tableStyleId>
              </a:tblPr>
              <a:tblGrid>
                <a:gridCol w="4159250">
                  <a:extLst>
                    <a:ext uri="{9D8B030D-6E8A-4147-A177-3AD203B41FA5}">
                      <a16:colId xmlns:a16="http://schemas.microsoft.com/office/drawing/2014/main" val="1353211860"/>
                    </a:ext>
                  </a:extLst>
                </a:gridCol>
              </a:tblGrid>
              <a:tr h="370840">
                <a:tc>
                  <a:txBody>
                    <a:bodyPr/>
                    <a:lstStyle/>
                    <a:p>
                      <a:r>
                        <a:rPr lang="en-GB" sz="2400" dirty="0">
                          <a:latin typeface="Montserrat" panose="00000500000000000000" pitchFamily="2" charset="0"/>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0013845"/>
                  </a:ext>
                </a:extLst>
              </a:tr>
              <a:tr h="370840">
                <a:tc>
                  <a:txBody>
                    <a:bodyPr/>
                    <a:lstStyle/>
                    <a:p>
                      <a:r>
                        <a:rPr lang="en-GB" sz="2400" dirty="0">
                          <a:latin typeface="Montserrat" panose="00000500000000000000" pitchFamily="2" charset="0"/>
                        </a:rPr>
                        <a:t>A Skimming / reading for gist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329807"/>
                  </a:ext>
                </a:extLst>
              </a:tr>
              <a:tr h="370840">
                <a:tc>
                  <a:txBody>
                    <a:bodyPr/>
                    <a:lstStyle/>
                    <a:p>
                      <a:r>
                        <a:rPr lang="en-GB" sz="2400" dirty="0">
                          <a:latin typeface="Montserrat" panose="00000500000000000000" pitchFamily="2" charset="0"/>
                        </a:rPr>
                        <a:t>B Scanning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095679"/>
                  </a:ext>
                </a:extLst>
              </a:tr>
              <a:tr h="370840">
                <a:tc>
                  <a:txBody>
                    <a:bodyPr/>
                    <a:lstStyle/>
                    <a:p>
                      <a:r>
                        <a:rPr lang="en-GB" sz="2400" dirty="0">
                          <a:latin typeface="Montserrat" panose="00000500000000000000" pitchFamily="2" charset="0"/>
                        </a:rPr>
                        <a:t>C Detailed, careful reading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276451"/>
                  </a:ext>
                </a:extLst>
              </a:tr>
            </a:tbl>
          </a:graphicData>
        </a:graphic>
      </p:graphicFrame>
      <p:graphicFrame>
        <p:nvGraphicFramePr>
          <p:cNvPr id="7" name="Table 7">
            <a:extLst>
              <a:ext uri="{FF2B5EF4-FFF2-40B4-BE49-F238E27FC236}">
                <a16:creationId xmlns:a16="http://schemas.microsoft.com/office/drawing/2014/main" id="{D1968F08-6E73-1F61-C30A-ED20B93E05CF}"/>
              </a:ext>
            </a:extLst>
          </p:cNvPr>
          <p:cNvGraphicFramePr>
            <a:graphicFrameLocks noGrp="1"/>
          </p:cNvGraphicFramePr>
          <p:nvPr>
            <p:extLst>
              <p:ext uri="{D42A27DB-BD31-4B8C-83A1-F6EECF244321}">
                <p14:modId xmlns:p14="http://schemas.microsoft.com/office/powerpoint/2010/main" val="3523030756"/>
              </p:ext>
            </p:extLst>
          </p:nvPr>
        </p:nvGraphicFramePr>
        <p:xfrm>
          <a:off x="5572156" y="2798905"/>
          <a:ext cx="5807043" cy="2926080"/>
        </p:xfrm>
        <a:graphic>
          <a:graphicData uri="http://schemas.openxmlformats.org/drawingml/2006/table">
            <a:tbl>
              <a:tblPr firstRow="1" bandRow="1">
                <a:tableStyleId>{0E3FDE45-AF77-4B5C-9715-49D594BDF05E}</a:tableStyleId>
              </a:tblPr>
              <a:tblGrid>
                <a:gridCol w="5807043">
                  <a:extLst>
                    <a:ext uri="{9D8B030D-6E8A-4147-A177-3AD203B41FA5}">
                      <a16:colId xmlns:a16="http://schemas.microsoft.com/office/drawing/2014/main" val="3154676941"/>
                    </a:ext>
                  </a:extLst>
                </a:gridCol>
              </a:tblGrid>
              <a:tr h="253100">
                <a:tc>
                  <a:txBody>
                    <a:bodyPr/>
                    <a:lstStyle/>
                    <a:p>
                      <a:r>
                        <a:rPr lang="en-GB" sz="2400" dirty="0">
                          <a:latin typeface="Montserrat" panose="00000500000000000000" pitchFamily="2" charset="0"/>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2998441"/>
                  </a:ext>
                </a:extLst>
              </a:tr>
              <a:tr h="253100">
                <a:tc>
                  <a:txBody>
                    <a:bodyPr/>
                    <a:lstStyle/>
                    <a:p>
                      <a:r>
                        <a:rPr lang="en-GB" sz="2400" dirty="0">
                          <a:latin typeface="Montserrat" panose="00000500000000000000" pitchFamily="2" charset="0"/>
                        </a:rPr>
                        <a:t>1 Reading every word and with full attention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231975"/>
                  </a:ext>
                </a:extLst>
              </a:tr>
              <a:tr h="253100">
                <a:tc>
                  <a:txBody>
                    <a:bodyPr/>
                    <a:lstStyle/>
                    <a:p>
                      <a:r>
                        <a:rPr lang="en-GB" sz="2400" dirty="0">
                          <a:latin typeface="Montserrat" panose="00000500000000000000" pitchFamily="2" charset="0"/>
                        </a:rPr>
                        <a:t>2 A quick look to gain the general idea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7469355"/>
                  </a:ext>
                </a:extLst>
              </a:tr>
              <a:tr h="253100">
                <a:tc>
                  <a:txBody>
                    <a:bodyPr/>
                    <a:lstStyle/>
                    <a:p>
                      <a:r>
                        <a:rPr lang="en-GB" sz="2400" dirty="0">
                          <a:latin typeface="Montserrat" panose="00000500000000000000" pitchFamily="2" charset="0"/>
                        </a:rPr>
                        <a:t>3 Looking for specific pieces of information or key words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195893"/>
                  </a:ext>
                </a:extLst>
              </a:tr>
            </a:tbl>
          </a:graphicData>
        </a:graphic>
      </p:graphicFrame>
    </p:spTree>
    <p:extLst>
      <p:ext uri="{BB962C8B-B14F-4D97-AF65-F5344CB8AC3E}">
        <p14:creationId xmlns:p14="http://schemas.microsoft.com/office/powerpoint/2010/main" val="26816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1244343" y="320844"/>
            <a:ext cx="8695581" cy="55293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Different Reading Strategies: Key</a:t>
            </a:r>
          </a:p>
        </p:txBody>
      </p:sp>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dirty="0">
                <a:solidFill>
                  <a:srgbClr val="F3622C"/>
                </a:solidFill>
                <a:latin typeface="Montserrat" panose="00000500000000000000" pitchFamily="2" charset="0"/>
              </a:rPr>
              <a:t>The ACE Team</a:t>
            </a:r>
            <a:endParaRPr lang="en-GB" b="1" dirty="0"/>
          </a:p>
        </p:txBody>
      </p:sp>
      <p:sp>
        <p:nvSpPr>
          <p:cNvPr id="3" name="TextBox 2">
            <a:extLst>
              <a:ext uri="{FF2B5EF4-FFF2-40B4-BE49-F238E27FC236}">
                <a16:creationId xmlns:a16="http://schemas.microsoft.com/office/drawing/2014/main" id="{EB3CD3E7-726D-E5DE-EF94-49AD43B31696}"/>
              </a:ext>
            </a:extLst>
          </p:cNvPr>
          <p:cNvSpPr txBox="1"/>
          <p:nvPr/>
        </p:nvSpPr>
        <p:spPr>
          <a:xfrm>
            <a:off x="718690" y="1190625"/>
            <a:ext cx="10597010" cy="461665"/>
          </a:xfrm>
          <a:prstGeom prst="rect">
            <a:avLst/>
          </a:prstGeom>
          <a:noFill/>
        </p:spPr>
        <p:txBody>
          <a:bodyPr wrap="square" rtlCol="0">
            <a:spAutoFit/>
          </a:bodyPr>
          <a:lstStyle/>
          <a:p>
            <a:r>
              <a:rPr lang="en-GB" sz="2400" b="1" dirty="0">
                <a:solidFill>
                  <a:schemeClr val="accent5">
                    <a:lumMod val="50000"/>
                  </a:schemeClr>
                </a:solidFill>
                <a:latin typeface="Montserrat" panose="00000500000000000000" pitchFamily="2" charset="0"/>
              </a:rPr>
              <a:t>Strategies matched to their description</a:t>
            </a:r>
          </a:p>
        </p:txBody>
      </p:sp>
      <p:graphicFrame>
        <p:nvGraphicFramePr>
          <p:cNvPr id="6" name="Table 6">
            <a:extLst>
              <a:ext uri="{FF2B5EF4-FFF2-40B4-BE49-F238E27FC236}">
                <a16:creationId xmlns:a16="http://schemas.microsoft.com/office/drawing/2014/main" id="{1D28D0C8-3332-EA6A-04B2-0BAAB5A33797}"/>
              </a:ext>
            </a:extLst>
          </p:cNvPr>
          <p:cNvGraphicFramePr>
            <a:graphicFrameLocks noGrp="1"/>
          </p:cNvGraphicFramePr>
          <p:nvPr>
            <p:extLst>
              <p:ext uri="{D42A27DB-BD31-4B8C-83A1-F6EECF244321}">
                <p14:modId xmlns:p14="http://schemas.microsoft.com/office/powerpoint/2010/main" val="1942767488"/>
              </p:ext>
            </p:extLst>
          </p:nvPr>
        </p:nvGraphicFramePr>
        <p:xfrm>
          <a:off x="508001" y="2148839"/>
          <a:ext cx="4159250" cy="3678556"/>
        </p:xfrm>
        <a:graphic>
          <a:graphicData uri="http://schemas.openxmlformats.org/drawingml/2006/table">
            <a:tbl>
              <a:tblPr firstRow="1" bandRow="1">
                <a:tableStyleId>{0E3FDE45-AF77-4B5C-9715-49D594BDF05E}</a:tableStyleId>
              </a:tblPr>
              <a:tblGrid>
                <a:gridCol w="4159250">
                  <a:extLst>
                    <a:ext uri="{9D8B030D-6E8A-4147-A177-3AD203B41FA5}">
                      <a16:colId xmlns:a16="http://schemas.microsoft.com/office/drawing/2014/main" val="1353211860"/>
                    </a:ext>
                  </a:extLst>
                </a:gridCol>
              </a:tblGrid>
              <a:tr h="508000">
                <a:tc>
                  <a:txBody>
                    <a:bodyPr/>
                    <a:lstStyle/>
                    <a:p>
                      <a:r>
                        <a:rPr lang="en-GB" sz="2400" dirty="0">
                          <a:latin typeface="Montserrat" panose="00000500000000000000" pitchFamily="2" charset="0"/>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0013845"/>
                  </a:ext>
                </a:extLst>
              </a:tr>
              <a:tr h="914400">
                <a:tc>
                  <a:txBody>
                    <a:bodyPr/>
                    <a:lstStyle/>
                    <a:p>
                      <a:r>
                        <a:rPr lang="en-GB" sz="2400" dirty="0">
                          <a:latin typeface="Montserrat" panose="00000500000000000000" pitchFamily="2" charset="0"/>
                        </a:rPr>
                        <a:t>A Skimming / reading for gist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329807"/>
                  </a:ext>
                </a:extLst>
              </a:tr>
              <a:tr h="1067436">
                <a:tc>
                  <a:txBody>
                    <a:bodyPr/>
                    <a:lstStyle/>
                    <a:p>
                      <a:r>
                        <a:rPr lang="en-GB" sz="2400" dirty="0">
                          <a:latin typeface="Montserrat" panose="00000500000000000000" pitchFamily="2" charset="0"/>
                        </a:rPr>
                        <a:t>B Scanning</a:t>
                      </a:r>
                    </a:p>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095679"/>
                  </a:ext>
                </a:extLst>
              </a:tr>
              <a:tr h="914400">
                <a:tc>
                  <a:txBody>
                    <a:bodyPr/>
                    <a:lstStyle/>
                    <a:p>
                      <a:r>
                        <a:rPr lang="en-GB" sz="2400" dirty="0">
                          <a:latin typeface="Montserrat" panose="00000500000000000000" pitchFamily="2" charset="0"/>
                        </a:rPr>
                        <a:t>C Detailed, careful reading</a:t>
                      </a:r>
                    </a:p>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276451"/>
                  </a:ext>
                </a:extLst>
              </a:tr>
            </a:tbl>
          </a:graphicData>
        </a:graphic>
      </p:graphicFrame>
      <p:graphicFrame>
        <p:nvGraphicFramePr>
          <p:cNvPr id="7" name="Table 7">
            <a:extLst>
              <a:ext uri="{FF2B5EF4-FFF2-40B4-BE49-F238E27FC236}">
                <a16:creationId xmlns:a16="http://schemas.microsoft.com/office/drawing/2014/main" id="{D1968F08-6E73-1F61-C30A-ED20B93E05CF}"/>
              </a:ext>
            </a:extLst>
          </p:cNvPr>
          <p:cNvGraphicFramePr>
            <a:graphicFrameLocks noGrp="1"/>
          </p:cNvGraphicFramePr>
          <p:nvPr>
            <p:extLst>
              <p:ext uri="{D42A27DB-BD31-4B8C-83A1-F6EECF244321}">
                <p14:modId xmlns:p14="http://schemas.microsoft.com/office/powerpoint/2010/main" val="1448513500"/>
              </p:ext>
            </p:extLst>
          </p:nvPr>
        </p:nvGraphicFramePr>
        <p:xfrm>
          <a:off x="5410199" y="2148840"/>
          <a:ext cx="6200775" cy="3657600"/>
        </p:xfrm>
        <a:graphic>
          <a:graphicData uri="http://schemas.openxmlformats.org/drawingml/2006/table">
            <a:tbl>
              <a:tblPr firstRow="1" bandRow="1">
                <a:tableStyleId>{0E3FDE45-AF77-4B5C-9715-49D594BDF05E}</a:tableStyleId>
              </a:tblPr>
              <a:tblGrid>
                <a:gridCol w="6200775">
                  <a:extLst>
                    <a:ext uri="{9D8B030D-6E8A-4147-A177-3AD203B41FA5}">
                      <a16:colId xmlns:a16="http://schemas.microsoft.com/office/drawing/2014/main" val="3154676941"/>
                    </a:ext>
                  </a:extLst>
                </a:gridCol>
              </a:tblGrid>
              <a:tr h="253100">
                <a:tc>
                  <a:txBody>
                    <a:bodyPr/>
                    <a:lstStyle/>
                    <a:p>
                      <a:r>
                        <a:rPr lang="en-GB" sz="2400" dirty="0">
                          <a:latin typeface="Montserrat" panose="00000500000000000000" pitchFamily="2" charset="0"/>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2998441"/>
                  </a:ext>
                </a:extLst>
              </a:tr>
              <a:tr h="253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ontserrat" panose="00000500000000000000" pitchFamily="2" charset="0"/>
                        </a:rPr>
                        <a:t>2 A quick look to gain the general idea</a:t>
                      </a:r>
                    </a:p>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231975"/>
                  </a:ext>
                </a:extLst>
              </a:tr>
              <a:tr h="253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ontserrat" panose="00000500000000000000" pitchFamily="2" charset="0"/>
                        </a:rPr>
                        <a:t>3 Looking for specific pieces of information or key words</a:t>
                      </a:r>
                    </a:p>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7469355"/>
                  </a:ext>
                </a:extLst>
              </a:tr>
              <a:tr h="253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ontserrat" panose="00000500000000000000" pitchFamily="2" charset="0"/>
                        </a:rPr>
                        <a:t>1 Reading every word and with full attention</a:t>
                      </a:r>
                    </a:p>
                    <a:p>
                      <a:endParaRPr lang="en-GB" sz="24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195893"/>
                  </a:ext>
                </a:extLst>
              </a:tr>
            </a:tbl>
          </a:graphicData>
        </a:graphic>
      </p:graphicFrame>
      <p:sp>
        <p:nvSpPr>
          <p:cNvPr id="4" name="Arrow: Right 3">
            <a:extLst>
              <a:ext uri="{FF2B5EF4-FFF2-40B4-BE49-F238E27FC236}">
                <a16:creationId xmlns:a16="http://schemas.microsoft.com/office/drawing/2014/main" id="{BC1671D2-74DA-3666-D2D1-CC56A61830F2}"/>
              </a:ext>
            </a:extLst>
          </p:cNvPr>
          <p:cNvSpPr/>
          <p:nvPr/>
        </p:nvSpPr>
        <p:spPr>
          <a:xfrm>
            <a:off x="4431790" y="2834270"/>
            <a:ext cx="978408" cy="484632"/>
          </a:xfrm>
          <a:prstGeom prst="rightArrow">
            <a:avLst/>
          </a:prstGeom>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Right 7">
            <a:extLst>
              <a:ext uri="{FF2B5EF4-FFF2-40B4-BE49-F238E27FC236}">
                <a16:creationId xmlns:a16="http://schemas.microsoft.com/office/drawing/2014/main" id="{56A1648F-B1FE-AEBF-2312-167FEA0A6421}"/>
              </a:ext>
            </a:extLst>
          </p:cNvPr>
          <p:cNvSpPr/>
          <p:nvPr/>
        </p:nvSpPr>
        <p:spPr>
          <a:xfrm>
            <a:off x="4424127" y="3820902"/>
            <a:ext cx="978408" cy="484632"/>
          </a:xfrm>
          <a:prstGeom prst="rightArrow">
            <a:avLst/>
          </a:prstGeom>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9">
            <a:extLst>
              <a:ext uri="{FF2B5EF4-FFF2-40B4-BE49-F238E27FC236}">
                <a16:creationId xmlns:a16="http://schemas.microsoft.com/office/drawing/2014/main" id="{F0A38649-2936-E9DE-6BA6-C17124ACA21D}"/>
              </a:ext>
            </a:extLst>
          </p:cNvPr>
          <p:cNvSpPr/>
          <p:nvPr/>
        </p:nvSpPr>
        <p:spPr>
          <a:xfrm>
            <a:off x="4424127" y="4910720"/>
            <a:ext cx="978408" cy="484632"/>
          </a:xfrm>
          <a:prstGeom prst="rightArrow">
            <a:avLst/>
          </a:prstGeom>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665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11" name="Graphic 29">
            <a:extLst>
              <a:ext uri="{FF2B5EF4-FFF2-40B4-BE49-F238E27FC236}">
                <a16:creationId xmlns:a16="http://schemas.microsoft.com/office/drawing/2014/main" id="{572E6A4A-143B-E94B-A1BF-29C50E635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a:extLst>
              <a:ext uri="{FF2B5EF4-FFF2-40B4-BE49-F238E27FC236}">
                <a16:creationId xmlns:a16="http://schemas.microsoft.com/office/drawing/2014/main" id="{18AB0B1A-5BFA-4F06-A5C1-EC87D3408008}"/>
              </a:ext>
            </a:extLst>
          </p:cNvPr>
          <p:cNvSpPr/>
          <p:nvPr/>
        </p:nvSpPr>
        <p:spPr>
          <a:xfrm>
            <a:off x="1323975" y="342281"/>
            <a:ext cx="8248650" cy="584775"/>
          </a:xfrm>
          <a:prstGeom prst="rect">
            <a:avLst/>
          </a:prstGeom>
        </p:spPr>
        <p:txBody>
          <a:bodyPr wrap="square">
            <a:spAutoFit/>
          </a:bodyPr>
          <a:lstStyle/>
          <a:p>
            <a:r>
              <a:rPr lang="en-US" sz="3200" dirty="0">
                <a:latin typeface="Krana Fat B" panose="00000B00000000000000" pitchFamily="50" charset="0"/>
              </a:rPr>
              <a:t> </a:t>
            </a:r>
            <a:endParaRPr lang="en-GB" sz="3200" dirty="0">
              <a:latin typeface="Krana Fat B" panose="00000B00000000000000" pitchFamily="50" charset="0"/>
            </a:endParaRPr>
          </a:p>
        </p:txBody>
      </p:sp>
      <p:graphicFrame>
        <p:nvGraphicFramePr>
          <p:cNvPr id="6" name="Table 3">
            <a:extLst>
              <a:ext uri="{FF2B5EF4-FFF2-40B4-BE49-F238E27FC236}">
                <a16:creationId xmlns:a16="http://schemas.microsoft.com/office/drawing/2014/main" id="{6FBCC2BA-48F2-4B92-88BA-FE9F458D68E8}"/>
              </a:ext>
            </a:extLst>
          </p:cNvPr>
          <p:cNvGraphicFramePr>
            <a:graphicFrameLocks noGrp="1"/>
          </p:cNvGraphicFramePr>
          <p:nvPr>
            <p:extLst>
              <p:ext uri="{D42A27DB-BD31-4B8C-83A1-F6EECF244321}">
                <p14:modId xmlns:p14="http://schemas.microsoft.com/office/powerpoint/2010/main" val="614340609"/>
              </p:ext>
            </p:extLst>
          </p:nvPr>
        </p:nvGraphicFramePr>
        <p:xfrm>
          <a:off x="495300" y="1085233"/>
          <a:ext cx="10896600" cy="5171628"/>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699327143"/>
                    </a:ext>
                  </a:extLst>
                </a:gridCol>
                <a:gridCol w="5324475">
                  <a:extLst>
                    <a:ext uri="{9D8B030D-6E8A-4147-A177-3AD203B41FA5}">
                      <a16:colId xmlns:a16="http://schemas.microsoft.com/office/drawing/2014/main" val="3644033085"/>
                    </a:ext>
                  </a:extLst>
                </a:gridCol>
                <a:gridCol w="3438525">
                  <a:extLst>
                    <a:ext uri="{9D8B030D-6E8A-4147-A177-3AD203B41FA5}">
                      <a16:colId xmlns:a16="http://schemas.microsoft.com/office/drawing/2014/main" val="1761961605"/>
                    </a:ext>
                  </a:extLst>
                </a:gridCol>
              </a:tblGrid>
              <a:tr h="536818">
                <a:tc>
                  <a:txBody>
                    <a:bodyPr/>
                    <a:lstStyle/>
                    <a:p>
                      <a:r>
                        <a:rPr lang="en-GB" sz="2800" dirty="0">
                          <a:solidFill>
                            <a:schemeClr val="tx1"/>
                          </a:solidFill>
                          <a:latin typeface="Montserrat" panose="00000500000000000000" pitchFamily="2" charset="0"/>
                        </a:rPr>
                        <a:t>Your pointer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dirty="0">
                          <a:solidFill>
                            <a:schemeClr val="tx1"/>
                          </a:solidFill>
                          <a:latin typeface="Montserrat" panose="00000500000000000000" pitchFamily="2" charset="0"/>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dirty="0">
                          <a:solidFill>
                            <a:schemeClr val="tx1"/>
                          </a:solidFill>
                          <a:latin typeface="Montserrat" panose="00000500000000000000" pitchFamily="2" charset="0"/>
                        </a:rPr>
                        <a:t>Useful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844051"/>
                  </a:ext>
                </a:extLst>
              </a:tr>
              <a:tr h="536818">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latin typeface="Montserrat" panose="00000500000000000000" pitchFamily="2" charset="0"/>
                        </a:rPr>
                        <a:t>Skimming +/- detailed, careful reading of a section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ontserrat" panose="00000500000000000000" pitchFamily="2" charset="0"/>
                        </a:rPr>
                        <a:t>Preliminary background reading</a:t>
                      </a:r>
                    </a:p>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3835324"/>
                  </a:ext>
                </a:extLst>
              </a:tr>
              <a:tr h="536818">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4624031"/>
                  </a:ext>
                </a:extLst>
              </a:tr>
              <a:tr h="536818">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3061231"/>
                  </a:ext>
                </a:extLst>
              </a:tr>
              <a:tr h="536818">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023017"/>
                  </a:ext>
                </a:extLst>
              </a:tr>
              <a:tr h="536818">
                <a:tc>
                  <a:txBody>
                    <a:bodyPr/>
                    <a:lstStyle/>
                    <a:p>
                      <a:endParaRPr lang="en-GB" sz="2000" b="1">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5711995"/>
                  </a:ext>
                </a:extLst>
              </a:tr>
              <a:tr h="536818">
                <a:tc>
                  <a:txBody>
                    <a:bodyPr/>
                    <a:lstStyle/>
                    <a:p>
                      <a:endParaRPr lang="en-GB" sz="2000" b="1">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735451"/>
                  </a:ext>
                </a:extLst>
              </a:tr>
              <a:tr h="536818">
                <a:tc>
                  <a:txBody>
                    <a:bodyPr/>
                    <a:lstStyle/>
                    <a:p>
                      <a:endParaRPr lang="en-GB" sz="2000" b="1">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b="1"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3797503"/>
                  </a:ext>
                </a:extLst>
              </a:tr>
            </a:tbl>
          </a:graphicData>
        </a:graphic>
      </p:graphicFrame>
      <p:sp>
        <p:nvSpPr>
          <p:cNvPr id="2" name="TextBox 1">
            <a:extLst>
              <a:ext uri="{FF2B5EF4-FFF2-40B4-BE49-F238E27FC236}">
                <a16:creationId xmlns:a16="http://schemas.microsoft.com/office/drawing/2014/main" id="{26A92608-7F59-9244-8CC4-7CFFC344B117}"/>
              </a:ext>
            </a:extLst>
          </p:cNvPr>
          <p:cNvSpPr txBox="1"/>
          <p:nvPr/>
        </p:nvSpPr>
        <p:spPr>
          <a:xfrm>
            <a:off x="1198880" y="302478"/>
            <a:ext cx="8745220" cy="523220"/>
          </a:xfrm>
          <a:prstGeom prst="rect">
            <a:avLst/>
          </a:prstGeom>
          <a:noFill/>
        </p:spPr>
        <p:txBody>
          <a:bodyPr wrap="square" rtlCol="0">
            <a:spAutoFit/>
          </a:bodyPr>
          <a:lstStyle/>
          <a:p>
            <a:r>
              <a:rPr lang="en-GB" sz="2800" dirty="0">
                <a:latin typeface="Krana Fat B" panose="00000B00000000000000" pitchFamily="50" charset="0"/>
              </a:rPr>
              <a:t>Application: When could each strategy be useful?</a:t>
            </a:r>
          </a:p>
        </p:txBody>
      </p:sp>
    </p:spTree>
    <p:extLst>
      <p:ext uri="{BB962C8B-B14F-4D97-AF65-F5344CB8AC3E}">
        <p14:creationId xmlns:p14="http://schemas.microsoft.com/office/powerpoint/2010/main" val="377530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E1F789FE3C364B8BBA95E922B7AD8C" ma:contentTypeVersion="17" ma:contentTypeDescription="Create a new document." ma:contentTypeScope="" ma:versionID="cfcb10fa52385c9261a3f1616647b1d3">
  <xsd:schema xmlns:xsd="http://www.w3.org/2001/XMLSchema" xmlns:xs="http://www.w3.org/2001/XMLSchema" xmlns:p="http://schemas.microsoft.com/office/2006/metadata/properties" xmlns:ns2="8d19e6ba-005b-4b07-9ef0-28173d27cf17" xmlns:ns3="51b58b7f-359e-418a-8fc0-c5d77d026bdc" targetNamespace="http://schemas.microsoft.com/office/2006/metadata/properties" ma:root="true" ma:fieldsID="420f7b23874e678d09c0a97c4ca3fae1" ns2:_="" ns3:_="">
    <xsd:import namespace="8d19e6ba-005b-4b07-9ef0-28173d27cf17"/>
    <xsd:import namespace="51b58b7f-359e-418a-8fc0-c5d77d026b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19e6ba-005b-4b07-9ef0-28173d27cf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5f1f1f9-0179-4c93-b971-8e9741e0450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b58b7f-359e-418a-8fc0-c5d77d026b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8ddf30b-595b-41ab-b90f-5ca4b4c636b7}" ma:internalName="TaxCatchAll" ma:showField="CatchAllData" ma:web="51b58b7f-359e-418a-8fc0-c5d77d026b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d19e6ba-005b-4b07-9ef0-28173d27cf17">
      <Terms xmlns="http://schemas.microsoft.com/office/infopath/2007/PartnerControls"/>
    </lcf76f155ced4ddcb4097134ff3c332f>
    <TaxCatchAll xmlns="51b58b7f-359e-418a-8fc0-c5d77d026bdc" xsi:nil="true"/>
  </documentManagement>
</p:properties>
</file>

<file path=customXml/itemProps1.xml><?xml version="1.0" encoding="utf-8"?>
<ds:datastoreItem xmlns:ds="http://schemas.openxmlformats.org/officeDocument/2006/customXml" ds:itemID="{87538F74-CD23-4343-8F05-1C4AC8F0FAB2}">
  <ds:schemaRefs>
    <ds:schemaRef ds:uri="http://schemas.microsoft.com/sharepoint/v3/contenttype/forms"/>
  </ds:schemaRefs>
</ds:datastoreItem>
</file>

<file path=customXml/itemProps2.xml><?xml version="1.0" encoding="utf-8"?>
<ds:datastoreItem xmlns:ds="http://schemas.openxmlformats.org/officeDocument/2006/customXml" ds:itemID="{79AC93C1-A4F9-4B5E-99D4-56F3BC40CE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19e6ba-005b-4b07-9ef0-28173d27cf17"/>
    <ds:schemaRef ds:uri="51b58b7f-359e-418a-8fc0-c5d77d026b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AB05EB-8B01-4710-8A9C-D747222229CA}">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1b58b7f-359e-418a-8fc0-c5d77d026bdc"/>
    <ds:schemaRef ds:uri="http://purl.org/dc/elements/1.1/"/>
    <ds:schemaRef ds:uri="http://schemas.microsoft.com/office/2006/metadata/properties"/>
    <ds:schemaRef ds:uri="8d19e6ba-005b-4b07-9ef0-28173d27cf1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1768</TotalTime>
  <Words>3112</Words>
  <Application>Microsoft Office PowerPoint</Application>
  <PresentationFormat>Widescreen</PresentationFormat>
  <Paragraphs>267</Paragraphs>
  <Slides>30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Calibri</vt:lpstr>
      <vt:lpstr>Calibri Light</vt:lpstr>
      <vt:lpstr>Krana Fat B</vt:lpstr>
      <vt:lpstr>Montserrat</vt:lpstr>
      <vt:lpstr>Wingdings</vt:lpstr>
      <vt:lpstr>Office Theme</vt:lpstr>
      <vt:lpstr>Office Theme</vt:lpstr>
      <vt:lpstr>Reading Strategies and Note Taking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Note-taking: Questions and choices 1 </vt:lpstr>
      <vt:lpstr>Note-taking: Questions and choices  2 </vt:lpstr>
      <vt:lpstr>Practising note-taking 1 </vt:lpstr>
      <vt:lpstr>Practising note- taking 2</vt:lpstr>
      <vt:lpstr>PowerPoint Presentation</vt:lpstr>
      <vt:lpstr>Further Resources</vt:lpstr>
      <vt:lpstr>PowerPoint Presentation</vt:lpstr>
      <vt:lpstr>References </vt:lpstr>
    </vt:vector>
  </TitlesOfParts>
  <Company>QA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PowerPoint title here</dc:title>
  <dc:creator>Wright, Katherine</dc:creator>
  <cp:lastModifiedBy>McGrath, Jennifer</cp:lastModifiedBy>
  <cp:revision>240</cp:revision>
  <dcterms:created xsi:type="dcterms:W3CDTF">2020-07-21T14:02:16Z</dcterms:created>
  <dcterms:modified xsi:type="dcterms:W3CDTF">2023-08-17T09:36:16Z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0x0101007DE1F789FE3C364B8BBA95E922B7AD8C</vt:lpwstr>
  </property>
  <property fmtid="{D5CDD505-2E9C-101B-9397-08002B2CF9AE}" pid="3" name="MediaServiceImageTags">
    <vt:lpwstr/>
  </property>
</Properties>
</file>