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490" r:id="rId3"/>
    <p:sldId id="419" r:id="rId4"/>
    <p:sldId id="382" r:id="rId5"/>
    <p:sldId id="465" r:id="rId6"/>
    <p:sldId id="482" r:id="rId7"/>
    <p:sldId id="485" r:id="rId8"/>
    <p:sldId id="452" r:id="rId9"/>
    <p:sldId id="460" r:id="rId10"/>
    <p:sldId id="486" r:id="rId11"/>
    <p:sldId id="462" r:id="rId12"/>
    <p:sldId id="454" r:id="rId13"/>
    <p:sldId id="342" r:id="rId14"/>
    <p:sldId id="496" r:id="rId15"/>
    <p:sldId id="480" r:id="rId16"/>
    <p:sldId id="493" r:id="rId17"/>
    <p:sldId id="483" r:id="rId18"/>
    <p:sldId id="489" r:id="rId19"/>
    <p:sldId id="502" r:id="rId20"/>
    <p:sldId id="504" r:id="rId21"/>
    <p:sldId id="503" r:id="rId22"/>
    <p:sldId id="500" r:id="rId23"/>
    <p:sldId id="357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BDBED569-4797-4DF1-A0F4-6AAB3CD982D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C083E6E3-FA7D-4D7B-A595-EF9225AFEA8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A5A5A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A5A5A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BC89EF96-8CEA-46FF-86C4-4CE0E760980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5B9BD5"/>
          </a:solidFill>
        </a:fill>
      </a:tcStyle>
    </a:band1H>
    <a:band1V>
      <a:tcStyle>
        <a:tcBdr/>
        <a:fill>
          <a:solidFill>
            <a:srgbClr val="5B9BD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5B9BD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FD0F851-EC5A-4D38-B0AD-8093EC10F33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B53994-17D4-4E87-8143-BBBC4922AB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A4FA4-FFCA-45DA-8759-38F75EB8D71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9E609E9-F73B-4FFC-8210-7BC8FCA0B0AB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466EC-F166-4E36-A658-90EB35C8B7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4B744C-9A93-4EBB-8460-9EC340C4B20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229BA-9F7F-4DD4-946F-01527F98D91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2E0B9-B98B-4420-84DA-B8943F5F66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9A9879C-1B4C-4BC7-8BB4-90526BFD6A8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3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308727-17C6-4271-A832-F64EAAE523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54A01B-2F83-4B58-8772-EAED97DA8E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56445-F2A5-4CE5-99BE-9D6E49025665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8D5AF9-AA81-46DE-B497-9BEDF12C6A36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10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694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429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0D210A-DDCC-4C88-BBAF-3CB72A87E6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C2F492-3655-45AA-A476-46C39362F7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BFC95-A48F-412C-A431-28BD0E4E35D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31666B-BD7B-4A6B-8E5C-EF02079744EE}" type="slidenum">
              <a:t>13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6723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0625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0D210A-DDCC-4C88-BBAF-3CB72A87E6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C2F492-3655-45AA-A476-46C39362F7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BFC95-A48F-412C-A431-28BD0E4E35D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31666B-BD7B-4A6B-8E5C-EF02079744EE}" type="slidenum">
              <a:t>16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5618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4827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18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9619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0D210A-DDCC-4C88-BBAF-3CB72A87E6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C2F492-3655-45AA-A476-46C39362F7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BFC95-A48F-412C-A431-28BD0E4E35D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31666B-BD7B-4A6B-8E5C-EF02079744EE}" type="slidenum">
              <a:t>19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7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665631-6274-42C5-81E8-B87C8EA906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A1FA60-9610-4036-8AD9-B310C588C1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1F5E4-7474-4442-914C-4253F831912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E921DB-E5C1-4112-A8BE-89C67B374565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244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ADC818-1AD4-4E17-80E1-8EA6E1AB3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0803C0-A15D-4082-83F6-4D9A606CFF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B3945-742E-45E0-AC2B-A87462EABB4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B20FBA-D165-480C-B9FF-F4865A1F4F81}" type="slidenum">
              <a:t>20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7129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ADC818-1AD4-4E17-80E1-8EA6E1AB3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0803C0-A15D-4082-83F6-4D9A606CFF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B3945-742E-45E0-AC2B-A87462EABB4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B20FBA-D165-480C-B9FF-F4865A1F4F81}" type="slidenum">
              <a:t>21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4410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0D210A-DDCC-4C88-BBAF-3CB72A87E6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C2F492-3655-45AA-A476-46C39362F7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BFC95-A48F-412C-A431-28BD0E4E35D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31666B-BD7B-4A6B-8E5C-EF02079744EE}" type="slidenum">
              <a:t>22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7352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7AB5D6-046E-40C9-B4D0-9EB53739B9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8BDD07-37D2-4C82-8B46-0A612EFC63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3FF75-6FF9-41F2-A27A-BC361EAE881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C48DAB-6605-4D5A-AB6E-C8B29AADC280}" type="slidenum">
              <a:t>23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2A3B2D-61D5-4113-911D-99D5E2BEB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46FE6E-0398-467D-9B06-4E52DD7E62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FCCC6-ED58-4444-A4CB-0074FEEC405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9B0065-78CA-431B-B192-DA7FB3A6AA55}" type="slidenum">
              <a:t>24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ADC818-1AD4-4E17-80E1-8EA6E1AB3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0803C0-A15D-4082-83F6-4D9A606CFF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B3945-742E-45E0-AC2B-A87462EABB4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B20FBA-D165-480C-B9FF-F4865A1F4F81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3631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359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461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433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439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11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F2CA1E-B51B-4764-B064-7184D04A5C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F8CA76-FD1F-49D3-A2F8-095586CA9F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1C79B-B820-455F-8F93-2591756C82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3E9F31-8B2F-4392-905E-66375ADD8EEB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96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BFDC-E0CB-4CFB-82DC-E22847006A6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02936-8100-43C1-BBF3-167A3152F84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EE15F-65D9-4A46-AFEF-597364BC8E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D44148-AA55-4B9E-B7F6-F16469186017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13632-062A-46C8-937B-1CE5C568BE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4F10F-C281-450C-B194-D55570E1DF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341161-8855-4CFE-B005-E0E3974CAF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32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C850-45B9-476B-9B86-E578736C3A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907B3-2D3F-4ECC-833D-B6BC235BF73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27007-56B8-4141-95B5-7102F0FCE1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AA07E5-F48C-4925-8A19-70739DF9D68F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CD3A-49E3-46B4-B960-F10CCC10AC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1B431-6B14-4BF4-9516-D394DB8E3E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6A403-DFEF-41E8-B5B8-398D1AB7463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9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E7CB7-5A08-4BF5-AA9F-4CDE22081CE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855E7-B29A-4AC3-BECF-67557CC866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C92A5-C12D-43FB-ADA5-8F581A2FB1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F0C87D-20E8-4E94-8389-237FEF1D0B68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6D55-388E-4414-8ECF-1A13A14438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3F0C4-11C8-4583-9E9B-F491AAAB88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811BCF-2331-45DE-988F-BE012627872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EBB0-D4DB-4D58-9408-1E0145ED39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9E17-67A0-4529-8381-669888526E0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58086-932E-400F-BD09-A3595F2556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CFD4B-7454-486D-8C0F-471A40CE6A33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6BEB3-EA61-4A56-A0DB-5BB70F055F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24500-1EEA-4BAC-8076-549737B784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8B1E2-027E-4992-9597-46D7B9FA976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1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92-33A4-4D1F-85FA-C21BA88E89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6C7A-2E7A-470C-85EB-8ED74BFC55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C4B7F-F8DF-4889-8964-77A34AAC88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5096FD-7A91-4F5C-9A91-FCD33530CA7C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69EED-CBEA-421D-A701-6A051260E8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F430-B473-4F16-B004-5F78A10CEE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9D077F-7F16-41F2-876F-BFA810FD8F3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9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B401F-3563-4615-9DDE-38BD4CA8A29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8692B-C3D7-4A9B-818F-69397B1E9D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F9BA5-6FC1-4D80-A7ED-9FEFFF407C7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7B3D0-16A6-4865-B645-6319E3006C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670E77-2CA8-46FE-890E-33508A66F9F4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C7DB3-4A84-44B2-9B9F-16F21DF4F7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20F5-C007-4D17-A1E6-F730E0856E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9D7096-9CC6-42D9-94BF-8CF0C35CA7C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2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3EF1-1B80-4EE7-B323-66BDBB79C6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4C67C-7C08-42AF-98AF-795D5F0065B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F839B-6D4E-4101-BDB2-90839F2EC02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4043E-C148-4830-9634-C66AEECEEC8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058E9-8A1F-4C33-B767-DE6AF4A29E9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CC805-D0DA-4B4E-B0CB-783EC5C117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DA1409-3686-45FF-88A1-C6BA86090725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885E6-385D-4FEB-95EA-29A29FB58C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A9E150-36E8-4AD9-B349-1BFF5D632A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301875-2BA2-4964-8D01-30828B9C86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9312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6081-BD80-42F9-A50F-6DF066FC93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87013-3AED-41F0-B156-8C896A3C7D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690DC3-6193-42B6-80C9-2DE3DC468E97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1F903-3899-4C61-9B38-36B6BB1C13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EE729-1DE6-4092-9828-2EC5601E99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BB39B2-A431-4CC5-AAB8-F183E0DE528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5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5FC6A-083C-46A9-A47E-5894368693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4A9F60-6A9C-413A-809B-9588FD8AA650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2A027-9C55-4F84-8DD0-8B5223B5DD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CD0E3-29EE-4A51-B83B-6E921ECE0D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E5061-7478-471C-90AC-92C1D269F6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5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A23E-BA18-4870-82A9-25F7092D9C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460EC-B691-4E56-87D5-60F6812DA5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CE0A1-F381-4458-97A2-3163A9378E0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536C-D565-49BB-96E3-087E431D78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BA000-B6EC-4E0D-9FD6-09EFF68065FA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CE4-EF9E-445F-B113-70EFB69474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F9326-C3C4-412A-A86E-C97ED139C4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209FF-C82B-4E3D-AAF0-87C21FF0273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BEA4-0E12-4FC0-84C8-BD6EFE5CDA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6FACC-A251-4619-A6D1-BAA72F8926D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D78D3-4C49-454F-ADBA-DB8FCA4E61D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B5F40-9E48-4126-87CE-E96C229E1C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7223E7-9E93-4B00-AF53-02BBF29ED2A5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F27EA-F8E6-467E-B112-F434A65561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1F838-AED8-415D-8A69-6C806038C3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D2F9E-1319-47B9-A46A-575BC077F4B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9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927A1-27C4-44D2-8874-446E2A25D5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CA38A-AD84-4034-8EDF-54DBA91E28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F83A5-9AFD-48C3-9F37-8247864FCAF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C151EBB-A72F-4836-8DF3-EAB478892E22}" type="datetime1">
              <a:rPr lang="en-GB"/>
              <a:pPr lvl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93DED-2545-4E27-B3BD-2CDD008D04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A15C1-1744-47A2-B636-D64476F8621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BB7358-EC0D-4584-89B0-91DA94478A1C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hrasebank.manchester.ac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lwcinDfD-EmwhqmiSXn3KJx4-QmcBv9NnNg4SAsynGNUMDRJTEhHQ1RYSVVMQVZCNjhBMlpMNExDTi4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parting.com/free-person-clipart-2456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hrasebank.manchester.ac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C2190-6D99-4F85-ACCE-854D01ADDD19}"/>
              </a:ext>
            </a:extLst>
          </p:cNvPr>
          <p:cNvSpPr txBox="1"/>
          <p:nvPr/>
        </p:nvSpPr>
        <p:spPr>
          <a:xfrm>
            <a:off x="1553987" y="235849"/>
            <a:ext cx="8647191" cy="6643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  <a:ea typeface="Open Sans" pitchFamily="34"/>
                <a:cs typeface="Open Sans" pitchFamily="34"/>
              </a:rPr>
              <a:t>Using </a:t>
            </a:r>
            <a:r>
              <a:rPr lang="en-GB" sz="3600" b="1" i="0" u="none" strike="noStrike" kern="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  <a:ea typeface="Open Sans" pitchFamily="34"/>
                <a:cs typeface="Open Sans" pitchFamily="34"/>
              </a:rPr>
              <a:t>your reading in your</a:t>
            </a: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  <a:ea typeface="Open Sans" pitchFamily="34"/>
                <a:cs typeface="Open Sans" pitchFamily="34"/>
              </a:rPr>
              <a:t> writing – Intermediate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234B6-CF7B-4A0F-887B-0F0C1A26D301}"/>
              </a:ext>
            </a:extLst>
          </p:cNvPr>
          <p:cNvSpPr txBox="1"/>
          <p:nvPr/>
        </p:nvSpPr>
        <p:spPr>
          <a:xfrm>
            <a:off x="397713" y="3774057"/>
            <a:ext cx="11232009" cy="2182956"/>
          </a:xfrm>
          <a:prstGeom prst="rect">
            <a:avLst/>
          </a:prstGeom>
          <a:noFill/>
          <a:ln cap="flat">
            <a:solidFill>
              <a:schemeClr val="tx1"/>
            </a:solidFill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The session will start at </a:t>
            </a:r>
            <a:r>
              <a:rPr lang="en-GB" sz="2000" dirty="0">
                <a:solidFill>
                  <a:srgbClr val="000000"/>
                </a:solidFill>
                <a:latin typeface="Montserrat" panose="00000500000000000000" pitchFamily="2" charset="0"/>
              </a:rPr>
              <a:t> … </a:t>
            </a: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pm.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Please check your </a:t>
            </a:r>
            <a:r>
              <a:rPr lang="en-GB" sz="2000" dirty="0">
                <a:solidFill>
                  <a:srgbClr val="000000"/>
                </a:solidFill>
                <a:latin typeface="Montserrat" panose="00000500000000000000" pitchFamily="2" charset="0"/>
              </a:rPr>
              <a:t>audio is</a:t>
            </a: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 working. If you are having difficulties seeing the screen or hearing, sign out and in again.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Please mute your microphone/phone when joining the session. You can unmute yourself when necessary.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FA97A0D3-1BB6-43F8-B5C3-78F7E686D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386CA60-AFCD-4B83-A703-F4326E190477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51DEE1-141E-4719-9D74-D6C8D98C9826}"/>
              </a:ext>
            </a:extLst>
          </p:cNvPr>
          <p:cNvSpPr txBox="1"/>
          <p:nvPr/>
        </p:nvSpPr>
        <p:spPr>
          <a:xfrm>
            <a:off x="397713" y="1559152"/>
            <a:ext cx="11358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  <a:ea typeface="Calibri" pitchFamily="34"/>
                <a:cs typeface="Calibri" pitchFamily="34"/>
              </a:rPr>
              <a:t>A look at the choices writers can make when they incorporate points from their reading in their writing.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0" cap="none" spc="0" baseline="0" dirty="0">
              <a:solidFill>
                <a:srgbClr val="000000"/>
              </a:solidFill>
              <a:uFillTx/>
              <a:latin typeface="Montserrat" panose="00000500000000000000" pitchFamily="2" charset="0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0" cap="none" spc="0" baseline="0" dirty="0">
              <a:solidFill>
                <a:srgbClr val="000000"/>
              </a:solidFill>
              <a:uFillTx/>
              <a:latin typeface="Montserrat" panose="00000500000000000000" pitchFamily="2" charset="0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  <a:ea typeface="Open Sans" pitchFamily="34"/>
                <a:cs typeface="Calibri" pitchFamily="34"/>
              </a:rPr>
              <a:t>It may be useful to have a piece of your own writing to hand. 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Montserrat" panose="00000500000000000000" pitchFamily="2" charset="0"/>
              <a:ea typeface="Open Sans" pitchFamily="34"/>
              <a:cs typeface="Open Sans" pitchFamily="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2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: Contribution of the sources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10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473748" y="1168609"/>
            <a:ext cx="11116638" cy="5118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1 Background information     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2 Support for the writer’s point (general / specific detail)          3 Outline of theories / studies illustrating different viewpoints or current debates in the literature         4 Other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According to H’s (2019) Profitability Model, </a:t>
            </a:r>
            <a:r>
              <a:rPr lang="en-GB" sz="2000" b="1" dirty="0">
                <a:latin typeface="Montserrat" panose="00000500000000000000" pitchFamily="2" charset="0"/>
              </a:rPr>
              <a:t>initially successful businesses are very likely to lose market share because customers are more interested in novelty than in trusted brands. This could affect a large proportion of high-street retailers. If this is the case, one solution could be for retailers to prioritise constant product innovation, a strategy adopted with some success by Company X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(F, 2021)</a:t>
            </a:r>
            <a:r>
              <a:rPr lang="en-GB" sz="2000" b="1" dirty="0">
                <a:latin typeface="Montserrat" panose="00000500000000000000" pitchFamily="2" charset="0"/>
              </a:rPr>
              <a:t> and Company Y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(G, 2021). </a:t>
            </a:r>
            <a:r>
              <a:rPr lang="en-GB" sz="2000" b="1" dirty="0">
                <a:latin typeface="Montserrat" panose="00000500000000000000" pitchFamily="2" charset="0"/>
              </a:rPr>
              <a:t>However,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J’s (2020)</a:t>
            </a:r>
            <a:r>
              <a:rPr lang="en-GB" sz="2000" b="1" dirty="0">
                <a:latin typeface="Montserrat" panose="00000500000000000000" pitchFamily="2" charset="0"/>
              </a:rPr>
              <a:t> very extensive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study</a:t>
            </a:r>
            <a:r>
              <a:rPr lang="en-GB" sz="2000" b="1" dirty="0">
                <a:latin typeface="Montserrat" panose="00000500000000000000" pitchFamily="2" charset="0"/>
              </a:rPr>
              <a:t> of successful loyalty schemes suggests that the reasons for commercial failure or success are more complex than H’s (2019) model proposes. </a:t>
            </a:r>
          </a:p>
          <a:p>
            <a:pPr>
              <a:lnSpc>
                <a:spcPct val="150000"/>
              </a:lnSpc>
            </a:pPr>
            <a:endParaRPr lang="en-GB" sz="20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4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2 Contribu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tion of the sources: Do you agree?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11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18300" y="2105699"/>
            <a:ext cx="11116638" cy="373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highlight>
                  <a:srgbClr val="00FFFF"/>
                </a:highlight>
                <a:latin typeface="Montserrat" panose="00000500000000000000" pitchFamily="2" charset="0"/>
              </a:rPr>
              <a:t>According to H’s (2019) Profitability Model, initially successful businesses are very likely to lose market share because customers are more interested in novelty than in trusted brands. </a:t>
            </a:r>
            <a:r>
              <a:rPr lang="en-GB" sz="2000" b="1" dirty="0">
                <a:latin typeface="Montserrat" panose="00000500000000000000" pitchFamily="2" charset="0"/>
              </a:rPr>
              <a:t>This could affect a large proportion of high-street retailers. If this is the case, retailers may be able to thrive by prioritising constant product innovation, </a:t>
            </a: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a strategy adopted with some success by Company X (F, 2021) and Company Y (G, 2021). </a:t>
            </a:r>
            <a:r>
              <a:rPr lang="en-GB" sz="2000" b="1" dirty="0">
                <a:latin typeface="Montserrat" panose="00000500000000000000" pitchFamily="2" charset="0"/>
              </a:rPr>
              <a:t>      </a:t>
            </a: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 However, </a:t>
            </a:r>
            <a:r>
              <a:rPr lang="en-GB" sz="2000" b="1" dirty="0">
                <a:highlight>
                  <a:srgbClr val="00FFFF"/>
                </a:highlight>
                <a:latin typeface="Montserrat" panose="00000500000000000000" pitchFamily="2" charset="0"/>
              </a:rPr>
              <a:t>J’s (2020) </a:t>
            </a:r>
            <a:r>
              <a:rPr lang="en-GB" sz="2000" b="1" dirty="0">
                <a:latin typeface="Montserrat" panose="00000500000000000000" pitchFamily="2" charset="0"/>
              </a:rPr>
              <a:t>very extensive </a:t>
            </a:r>
            <a:r>
              <a:rPr lang="en-GB" sz="2000" b="1" dirty="0">
                <a:highlight>
                  <a:srgbClr val="00FFFF"/>
                </a:highlight>
                <a:latin typeface="Montserrat" panose="00000500000000000000" pitchFamily="2" charset="0"/>
              </a:rPr>
              <a:t>study </a:t>
            </a: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of successful loyalty schemes </a:t>
            </a:r>
            <a:r>
              <a:rPr lang="en-GB" sz="2000" b="1" dirty="0">
                <a:latin typeface="Montserrat" panose="00000500000000000000" pitchFamily="2" charset="0"/>
              </a:rPr>
              <a:t>suggests that the reasons for commercial failure or success are more complex than H’s (2019) model proposes.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26024-5EAA-4A14-8E43-118B0AE59573}"/>
              </a:ext>
            </a:extLst>
          </p:cNvPr>
          <p:cNvSpPr txBox="1"/>
          <p:nvPr/>
        </p:nvSpPr>
        <p:spPr>
          <a:xfrm>
            <a:off x="318300" y="1090036"/>
            <a:ext cx="11035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1 Background information     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2 Support for the writer’s point (general / specific detail)          </a:t>
            </a:r>
            <a:r>
              <a:rPr lang="en-GB" sz="2000" b="1" dirty="0">
                <a:solidFill>
                  <a:srgbClr val="0070C0"/>
                </a:solidFill>
                <a:highlight>
                  <a:srgbClr val="00FFFF"/>
                </a:highlight>
                <a:latin typeface="Montserrat" panose="00000500000000000000" pitchFamily="2" charset="0"/>
              </a:rPr>
              <a:t>3 Outline of theories / studies illustrating different viewpoints or current debates in the literature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        </a:t>
            </a:r>
            <a:r>
              <a:rPr lang="en-GB" sz="2000" b="1" dirty="0">
                <a:solidFill>
                  <a:srgbClr val="0070C0"/>
                </a:solidFill>
                <a:highlight>
                  <a:srgbClr val="FF00FF"/>
                </a:highlight>
                <a:latin typeface="Montserrat" panose="00000500000000000000" pitchFamily="2" charset="0"/>
              </a:rPr>
              <a:t>4 Other</a:t>
            </a:r>
          </a:p>
        </p:txBody>
      </p:sp>
    </p:spTree>
    <p:extLst>
      <p:ext uri="{BB962C8B-B14F-4D97-AF65-F5344CB8AC3E}">
        <p14:creationId xmlns:p14="http://schemas.microsoft.com/office/powerpoint/2010/main" val="251065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2 Contribution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 of the sources: </a:t>
            </a: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‘Other’. Do you agree? </a:t>
            </a: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12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237165" y="1339593"/>
            <a:ext cx="11116638" cy="4195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Montserrat" panose="00000500000000000000" pitchFamily="2" charset="0"/>
              </a:rPr>
              <a:t>According to H’s (2019) Profitability Model, </a:t>
            </a: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initially successful businesses are very likely to lose market share because customers are more interested in novelty than in trusted brands. </a:t>
            </a:r>
            <a:r>
              <a:rPr lang="en-GB" sz="2000" b="1" dirty="0">
                <a:latin typeface="Montserrat" panose="00000500000000000000" pitchFamily="2" charset="0"/>
              </a:rPr>
              <a:t>This could affect a large proportion of high-street retailers. If this is the case, retailers may be able to thrive by prioritising constant product innovation, </a:t>
            </a: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a strategy adopted with some success by Company X (F, 2021) and Company Y (G, 2021).</a:t>
            </a:r>
            <a:r>
              <a:rPr lang="en-GB" sz="2000" b="1" dirty="0">
                <a:latin typeface="Montserrat" panose="00000500000000000000" pitchFamily="2" charset="0"/>
              </a:rPr>
              <a:t>                          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Evidence that supports a model </a:t>
            </a:r>
            <a:endParaRPr lang="en-GB" sz="2000" b="1" dirty="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However, J’s (2020) </a:t>
            </a:r>
            <a:r>
              <a:rPr lang="en-GB" sz="2000" b="1" dirty="0">
                <a:latin typeface="Montserrat" panose="00000500000000000000" pitchFamily="2" charset="0"/>
              </a:rPr>
              <a:t>very extensive </a:t>
            </a:r>
            <a:r>
              <a:rPr lang="en-GB" sz="2000" b="1" dirty="0">
                <a:highlight>
                  <a:srgbClr val="FF00FF"/>
                </a:highlight>
                <a:latin typeface="Montserrat" panose="00000500000000000000" pitchFamily="2" charset="0"/>
              </a:rPr>
              <a:t>study of successful loyalty schemes </a:t>
            </a:r>
            <a:r>
              <a:rPr lang="en-GB" sz="2000" b="1" dirty="0">
                <a:latin typeface="Montserrat" panose="00000500000000000000" pitchFamily="2" charset="0"/>
              </a:rPr>
              <a:t> suggests that the reasons for commercial failure or success are more complex than H’s (2019) model proposes.                                   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Evidence of limitations of this model </a:t>
            </a:r>
          </a:p>
        </p:txBody>
      </p:sp>
    </p:spTree>
    <p:extLst>
      <p:ext uri="{BB962C8B-B14F-4D97-AF65-F5344CB8AC3E}">
        <p14:creationId xmlns:p14="http://schemas.microsoft.com/office/powerpoint/2010/main" val="368325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7"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287E10AC-3A82-4A41-8858-96E3FD23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D6157AF-8834-4BDF-B2EF-C406AAC37A32}"/>
              </a:ext>
            </a:extLst>
          </p:cNvPr>
          <p:cNvSpPr txBox="1"/>
          <p:nvPr/>
        </p:nvSpPr>
        <p:spPr>
          <a:xfrm>
            <a:off x="384779" y="1285170"/>
            <a:ext cx="2986055" cy="16059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>
              <a:solidFill>
                <a:srgbClr val="000000"/>
              </a:solidFill>
              <a:uFillTx/>
              <a:latin typeface="Krana Fat B" pitchFamily="5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BAABDB4-B516-4338-8A40-E961CFF82272}"/>
              </a:ext>
            </a:extLst>
          </p:cNvPr>
          <p:cNvSpPr txBox="1"/>
          <p:nvPr/>
        </p:nvSpPr>
        <p:spPr>
          <a:xfrm>
            <a:off x="1702082" y="136986"/>
            <a:ext cx="8042806" cy="12510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i="0" u="none" strike="noStrike" kern="1200" cap="none" spc="0" baseline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E0CD13-B86D-4775-BC2F-4109CD6D07F3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44B9AB1-6E71-43A4-8747-6723E0D300AD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791A59-F7AD-4190-AD3B-27DE8EF734F5}" type="slidenum">
              <a:rPr/>
              <a:t>13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B2074A-8D6F-487C-A092-3C854F2F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63" y="1518250"/>
            <a:ext cx="2224191" cy="22241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B853A6AD-4021-4C33-913F-EEC0997337B3}"/>
              </a:ext>
            </a:extLst>
          </p:cNvPr>
          <p:cNvSpPr txBox="1"/>
          <p:nvPr/>
        </p:nvSpPr>
        <p:spPr>
          <a:xfrm>
            <a:off x="384779" y="3966889"/>
            <a:ext cx="228097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Image of a person thinking (Cliparting.com, no date)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221CAD-F14E-481E-A535-67CBBBD50C31}"/>
              </a:ext>
            </a:extLst>
          </p:cNvPr>
          <p:cNvSpPr txBox="1"/>
          <p:nvPr/>
        </p:nvSpPr>
        <p:spPr>
          <a:xfrm>
            <a:off x="1608463" y="320527"/>
            <a:ext cx="9393121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Reflection </a:t>
            </a:r>
            <a:endParaRPr lang="en-GB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0ABBA90-4F90-4414-93D6-10AC055465DA}"/>
              </a:ext>
            </a:extLst>
          </p:cNvPr>
          <p:cNvSpPr txBox="1"/>
          <p:nvPr/>
        </p:nvSpPr>
        <p:spPr>
          <a:xfrm>
            <a:off x="2893533" y="1321467"/>
            <a:ext cx="8913688" cy="4083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In your own writing, do the sources sometimes contribute:</a:t>
            </a:r>
          </a:p>
          <a:p>
            <a:pPr marL="3429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Background information?  </a:t>
            </a:r>
          </a:p>
          <a:p>
            <a:pPr marL="3429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Support for the writer’s point (general / specific detail)?</a:t>
            </a:r>
          </a:p>
          <a:p>
            <a:pPr marL="3429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Theories / studies illustrating different viewpoints or current debates in the literature? </a:t>
            </a:r>
          </a:p>
          <a:p>
            <a:pPr marL="3429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Support or not for different models / theories?</a:t>
            </a:r>
          </a:p>
          <a:p>
            <a:pPr>
              <a:lnSpc>
                <a:spcPct val="107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latin typeface="Montserrat" panose="00000500000000000000" pitchFamily="2" charset="0"/>
            </a:endParaRPr>
          </a:p>
          <a:p>
            <a:pPr>
              <a:lnSpc>
                <a:spcPct val="107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Anything else? </a:t>
            </a:r>
            <a:endParaRPr lang="en-GB" sz="2400" dirty="0">
              <a:highlight>
                <a:srgbClr val="FEF6F0"/>
              </a:highlight>
              <a:latin typeface="Montserrat" panose="00000500000000000000" pitchFamily="2" charset="0"/>
            </a:endParaRPr>
          </a:p>
          <a:p>
            <a:pPr>
              <a:lnSpc>
                <a:spcPct val="107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dirty="0">
              <a:solidFill>
                <a:srgbClr val="000000"/>
              </a:solidFill>
              <a:highlight>
                <a:srgbClr val="FEF6F0"/>
              </a:highlight>
              <a:latin typeface="Montserrat" panose="00000500000000000000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11007" y="341304"/>
            <a:ext cx="8945697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>
              <a:lnSpc>
                <a:spcPct val="9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Our work as writers 1</a:t>
            </a:r>
            <a:endParaRPr lang="en-GB" sz="2800" b="1" kern="0" dirty="0"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14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97548" y="1147008"/>
            <a:ext cx="111611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In Paragraph 1, has the writer organised </a:t>
            </a:r>
            <a:r>
              <a:rPr lang="en-GB" sz="2000" b="1" kern="0" dirty="0">
                <a:solidFill>
                  <a:schemeClr val="accent5">
                    <a:lumMod val="50000"/>
                  </a:schemeClr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the</a:t>
            </a:r>
            <a:r>
              <a:rPr lang="en-GB" sz="2000" b="1" kern="0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 source material and created a coherent story / argument?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Montserrat" panose="00000500000000000000" pitchFamily="2" charset="0"/>
              </a:rPr>
              <a:t>Many high-street businesses have been struggling to maintain profitability (A, 2021). While their difficulties have undoubtedly been made worse by the pandemic (B, 2022), the decline of high-street retail has been evident for many years.   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Montserrat" panose="00000500000000000000" pitchFamily="2" charset="0"/>
              </a:rPr>
              <a:t>C (2015), for instance, identified the loss of 15 well-established shops between the beginning and end of 2014 in </a:t>
            </a:r>
            <a:r>
              <a:rPr lang="en-GB" sz="2000" b="1" dirty="0" err="1">
                <a:latin typeface="Montserrat" panose="00000500000000000000" pitchFamily="2" charset="0"/>
              </a:rPr>
              <a:t>Glaston</a:t>
            </a:r>
            <a:r>
              <a:rPr lang="en-GB" sz="2000" b="1" dirty="0">
                <a:latin typeface="Montserrat" panose="00000500000000000000" pitchFamily="2" charset="0"/>
              </a:rPr>
              <a:t>, a suburb of Metropolis. While the phenomenon is clear, there are a range of views on the causes, potential remedies and the extent to which these may prove effective.   </a:t>
            </a:r>
          </a:p>
          <a:p>
            <a:endParaRPr lang="en-GB" sz="2000" b="1" dirty="0"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endParaRPr lang="en-GB" sz="24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40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11007" y="341304"/>
            <a:ext cx="8945697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1: Organising </a:t>
            </a:r>
            <a:r>
              <a:rPr lang="en-GB" sz="2800" b="1" kern="0" dirty="0">
                <a:solidFill>
                  <a:srgbClr val="000000"/>
                </a:solidFill>
                <a:highlight>
                  <a:srgbClr val="FEF6F0"/>
                </a:highlight>
                <a:latin typeface="Krana Fat B" panose="00000B00000000000000" pitchFamily="50" charset="0"/>
              </a:rPr>
              <a:t>the</a:t>
            </a:r>
            <a:r>
              <a:rPr lang="en-GB" sz="2800" b="1" kern="0" dirty="0">
                <a:latin typeface="Krana Fat B" panose="00000B00000000000000" pitchFamily="50" charset="0"/>
              </a:rPr>
              <a:t> source material and creating a coherent story / argument </a:t>
            </a:r>
            <a:endParaRPr lang="en-GB" sz="28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15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718690" y="1328720"/>
            <a:ext cx="111611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Montserrat" panose="00000500000000000000" pitchFamily="2" charset="0"/>
              </a:rPr>
              <a:t>Many high-street businesses have been struggling to maintain profitability (A, 2021). While their difficulties have undoubtedly been made worse by the pandemic (B, 2022), </a:t>
            </a:r>
            <a:r>
              <a:rPr lang="en-GB" sz="2000" b="1" dirty="0">
                <a:highlight>
                  <a:srgbClr val="00FF00"/>
                </a:highlight>
                <a:latin typeface="Montserrat" panose="00000500000000000000" pitchFamily="2" charset="0"/>
              </a:rPr>
              <a:t>the decline of high-street retail has been evident for many years.   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Montserrat" panose="00000500000000000000" pitchFamily="2" charset="0"/>
              </a:rPr>
              <a:t>C (2015), </a:t>
            </a:r>
            <a:r>
              <a:rPr lang="en-GB" sz="2000" b="1" dirty="0">
                <a:highlight>
                  <a:srgbClr val="00FF00"/>
                </a:highlight>
                <a:latin typeface="Montserrat" panose="00000500000000000000" pitchFamily="2" charset="0"/>
              </a:rPr>
              <a:t>for instance</a:t>
            </a:r>
            <a:r>
              <a:rPr lang="en-GB" sz="2000" dirty="0">
                <a:latin typeface="Montserrat" panose="00000500000000000000" pitchFamily="2" charset="0"/>
              </a:rPr>
              <a:t>, identified the loss of 15 well-established shops between the beginning and end of 2014 in </a:t>
            </a:r>
            <a:r>
              <a:rPr lang="en-GB" sz="2000" dirty="0" err="1">
                <a:latin typeface="Montserrat" panose="00000500000000000000" pitchFamily="2" charset="0"/>
              </a:rPr>
              <a:t>Glaston</a:t>
            </a:r>
            <a:r>
              <a:rPr lang="en-GB" sz="2000" dirty="0">
                <a:latin typeface="Montserrat" panose="00000500000000000000" pitchFamily="2" charset="0"/>
              </a:rPr>
              <a:t>, a suburb of Metropolis. </a:t>
            </a:r>
            <a:r>
              <a:rPr lang="en-GB" sz="2000" b="1" dirty="0">
                <a:highlight>
                  <a:srgbClr val="00FF00"/>
                </a:highlight>
                <a:latin typeface="Montserrat" panose="00000500000000000000" pitchFamily="2" charset="0"/>
              </a:rPr>
              <a:t>While the phenomenon is clear, there are a range of views on the causes, potential remedies and the extent to which these may prove effective. </a:t>
            </a: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rgbClr val="000000"/>
              </a:solidFill>
              <a:highlight>
                <a:srgbClr val="00FF00"/>
              </a:highlight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0000"/>
                </a:solidFill>
                <a:latin typeface="Montserrat" panose="00000500000000000000" pitchFamily="2" charset="0"/>
              </a:rPr>
              <a:t>Do you agree?</a:t>
            </a:r>
            <a:endParaRPr lang="en-GB" sz="2000" b="1" dirty="0">
              <a:highlight>
                <a:srgbClr val="00FF00"/>
              </a:highlight>
              <a:latin typeface="Montserrat" panose="00000500000000000000" pitchFamily="2" charset="0"/>
            </a:endParaRPr>
          </a:p>
          <a:p>
            <a:endParaRPr lang="en-GB" sz="2000" b="1" dirty="0"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endParaRPr lang="en-GB" sz="14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287E10AC-3A82-4A41-8858-96E3FD23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D6157AF-8834-4BDF-B2EF-C406AAC37A32}"/>
              </a:ext>
            </a:extLst>
          </p:cNvPr>
          <p:cNvSpPr txBox="1"/>
          <p:nvPr/>
        </p:nvSpPr>
        <p:spPr>
          <a:xfrm>
            <a:off x="384779" y="1285170"/>
            <a:ext cx="2986055" cy="16059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>
              <a:solidFill>
                <a:srgbClr val="000000"/>
              </a:solidFill>
              <a:uFillTx/>
              <a:latin typeface="Krana Fat B" pitchFamily="5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BAABDB4-B516-4338-8A40-E961CFF82272}"/>
              </a:ext>
            </a:extLst>
          </p:cNvPr>
          <p:cNvSpPr txBox="1"/>
          <p:nvPr/>
        </p:nvSpPr>
        <p:spPr>
          <a:xfrm>
            <a:off x="1266826" y="136986"/>
            <a:ext cx="4495800" cy="8298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i="0" u="none" strike="noStrike" kern="1200" cap="none" spc="0" baseline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E0CD13-B86D-4775-BC2F-4109CD6D07F3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44B9AB1-6E71-43A4-8747-6723E0D300AD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791A59-F7AD-4190-AD3B-27DE8EF734F5}" type="slidenum">
              <a:rPr/>
              <a:t>16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B2074A-8D6F-487C-A092-3C854F2F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63" y="1285170"/>
            <a:ext cx="2224191" cy="22241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B853A6AD-4021-4C33-913F-EEC0997337B3}"/>
              </a:ext>
            </a:extLst>
          </p:cNvPr>
          <p:cNvSpPr txBox="1"/>
          <p:nvPr/>
        </p:nvSpPr>
        <p:spPr>
          <a:xfrm>
            <a:off x="384779" y="3756455"/>
            <a:ext cx="228097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Image of a person thinking (Cliparting.com, no date)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221CAD-F14E-481E-A535-67CBBBD50C31}"/>
              </a:ext>
            </a:extLst>
          </p:cNvPr>
          <p:cNvSpPr txBox="1"/>
          <p:nvPr/>
        </p:nvSpPr>
        <p:spPr>
          <a:xfrm>
            <a:off x="1393911" y="320527"/>
            <a:ext cx="9607673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Reflection: Our work as writers 1 </a:t>
            </a:r>
            <a:endParaRPr lang="en-GB" sz="32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0ABBA90-4F90-4414-93D6-10AC055465DA}"/>
              </a:ext>
            </a:extLst>
          </p:cNvPr>
          <p:cNvSpPr txBox="1"/>
          <p:nvPr/>
        </p:nvSpPr>
        <p:spPr>
          <a:xfrm>
            <a:off x="2855432" y="1317509"/>
            <a:ext cx="8951789" cy="12551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highlight>
                  <a:srgbClr val="FEF6F0"/>
                </a:highlight>
                <a:latin typeface="Montserrat" panose="00000500000000000000" pitchFamily="2" charset="0"/>
              </a:rPr>
              <a:t>In your own writing, would you say that you </a:t>
            </a:r>
            <a:r>
              <a:rPr lang="en-GB" sz="2400" b="1" kern="0" dirty="0">
                <a:highlight>
                  <a:srgbClr val="FEF6F0"/>
                </a:highlight>
                <a:latin typeface="Montserrat" panose="00000500000000000000" pitchFamily="2" charset="0"/>
              </a:rPr>
              <a:t>o</a:t>
            </a:r>
            <a:r>
              <a:rPr lang="en-GB" sz="2400" b="1" kern="0" dirty="0">
                <a:latin typeface="Montserrat" panose="00000500000000000000" pitchFamily="2" charset="0"/>
              </a:rPr>
              <a:t>rganise your source material and create a coherent story / argument for your readers?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E2B64BB1-019B-BC15-7806-3D28FCABB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544684"/>
              </p:ext>
            </p:extLst>
          </p:nvPr>
        </p:nvGraphicFramePr>
        <p:xfrm>
          <a:off x="3039810" y="3796381"/>
          <a:ext cx="8093075" cy="121539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255187597"/>
                    </a:ext>
                  </a:extLst>
                </a:gridCol>
                <a:gridCol w="4054475">
                  <a:extLst>
                    <a:ext uri="{9D8B030D-6E8A-4147-A177-3AD203B41FA5}">
                      <a16:colId xmlns:a16="http://schemas.microsoft.com/office/drawing/2014/main" val="119416904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Montserrat" panose="00000500000000000000" pitchFamily="2" charset="0"/>
                        </a:rPr>
                        <a:t>If so,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Montserrat" panose="00000500000000000000" pitchFamily="2" charset="0"/>
                        </a:rPr>
                        <a:t>If not,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8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Montserrat" panose="00000500000000000000" pitchFamily="2" charset="0"/>
                        </a:rPr>
                        <a:t>How do you do this? Think about your writing processes.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Montserrat" panose="00000500000000000000" pitchFamily="2" charset="0"/>
                        </a:rPr>
                        <a:t>What are you doing when you are writing?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59659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384ECA2E-BFBE-1EA3-FC1C-311C881AB77F}"/>
              </a:ext>
            </a:extLst>
          </p:cNvPr>
          <p:cNvSpPr/>
          <p:nvPr/>
        </p:nvSpPr>
        <p:spPr>
          <a:xfrm>
            <a:off x="4745210" y="2572415"/>
            <a:ext cx="484632" cy="978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8ACBD9F-DBC0-6D8B-4A1E-E0E52868BD96}"/>
              </a:ext>
            </a:extLst>
          </p:cNvPr>
          <p:cNvSpPr/>
          <p:nvPr/>
        </p:nvSpPr>
        <p:spPr>
          <a:xfrm>
            <a:off x="8710569" y="2544527"/>
            <a:ext cx="484632" cy="102671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0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23974" y="302474"/>
            <a:ext cx="8615947" cy="6174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Our work as writers 2 </a:t>
            </a:r>
            <a:endParaRPr lang="en-GB" sz="32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17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73563" y="1192575"/>
            <a:ext cx="11116638" cy="5118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In Paragraph 2, has the writer:</a:t>
            </a: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1 Applied theory / models / frameworks to a particular case or situation?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 </a:t>
            </a: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2" charset="0"/>
              </a:rPr>
              <a:t>2 Included evaluation and / or other types of comment?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Montserrat" panose="00000500000000000000" pitchFamily="2" charset="0"/>
              </a:rPr>
              <a:t> </a:t>
            </a:r>
            <a:r>
              <a:rPr lang="en-GB" sz="2000" b="1" dirty="0">
                <a:latin typeface="Montserrat" panose="00000500000000000000" pitchFamily="2" charset="0"/>
              </a:rPr>
              <a:t>According to H’s (2019) Profitability Model, initially successful businesses are very likely to lose market share because customers are more interested in novelty than in trusted brands. This could affect a large proportion of high-street retailers. If this is the case, one solution could be for retailers to prioritise constant product innovation, a strategy adopted with some success by Company X (F, 2021) and Company Y (G, 2021). However, J’s (2020) very extensive study of successful loyalty schemes suggests that the reasons for commercial failure or success are more complex than H’s (2019) model proposes. </a:t>
            </a:r>
          </a:p>
        </p:txBody>
      </p:sp>
    </p:spTree>
    <p:extLst>
      <p:ext uri="{BB962C8B-B14F-4D97-AF65-F5344CB8AC3E}">
        <p14:creationId xmlns:p14="http://schemas.microsoft.com/office/powerpoint/2010/main" val="1527899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2</a:t>
            </a:r>
            <a:endParaRPr lang="en-GB" sz="32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18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473748" y="1079717"/>
            <a:ext cx="11116638" cy="558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highlight>
                  <a:srgbClr val="00FFFF"/>
                </a:highlight>
                <a:latin typeface="Montserrat" panose="00000500000000000000" pitchFamily="2" charset="0"/>
              </a:rPr>
              <a:t>1 Applying theory / models / frameworks to a particular case or situation. </a:t>
            </a:r>
            <a:r>
              <a:rPr lang="en-GB" sz="2000" u="sng" dirty="0">
                <a:highlight>
                  <a:srgbClr val="FFFF00"/>
                </a:highlight>
                <a:latin typeface="Montserrat" panose="00000500000000000000" pitchFamily="2" charset="0"/>
              </a:rPr>
              <a:t>2 Including evaluation</a:t>
            </a:r>
            <a:r>
              <a:rPr lang="en-GB" sz="2000" dirty="0">
                <a:highlight>
                  <a:srgbClr val="C0C0C0"/>
                </a:highlight>
                <a:latin typeface="Montserrat" panose="00000500000000000000" pitchFamily="2" charset="0"/>
              </a:rPr>
              <a:t> and/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or </a:t>
            </a:r>
            <a:r>
              <a:rPr lang="en-GB" sz="2000" b="1" dirty="0">
                <a:latin typeface="Montserrat" panose="00000500000000000000" pitchFamily="2" charset="0"/>
              </a:rPr>
              <a:t> other types of comment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Montserrat" panose="00000500000000000000" pitchFamily="2" charset="0"/>
              </a:rPr>
              <a:t>According to </a:t>
            </a:r>
            <a:r>
              <a:rPr lang="en-GB" sz="2000" dirty="0">
                <a:highlight>
                  <a:srgbClr val="00FFFF"/>
                </a:highlight>
                <a:latin typeface="Montserrat" panose="00000500000000000000" pitchFamily="2" charset="0"/>
              </a:rPr>
              <a:t>H’s (2019) Profitability Model</a:t>
            </a:r>
            <a:r>
              <a:rPr lang="en-GB" sz="2000" dirty="0">
                <a:highlight>
                  <a:srgbClr val="FFFF00"/>
                </a:highlight>
                <a:latin typeface="Montserrat" panose="00000500000000000000" pitchFamily="2" charset="0"/>
              </a:rPr>
              <a:t>, </a:t>
            </a:r>
            <a:r>
              <a:rPr lang="en-GB" sz="2000" dirty="0">
                <a:latin typeface="Montserrat" panose="00000500000000000000" pitchFamily="2" charset="0"/>
              </a:rPr>
              <a:t>initially successful businesses are very likely to lose market share because customers are more interested in novelty than in trusted brands</a:t>
            </a:r>
            <a:r>
              <a:rPr lang="en-GB" sz="2000" dirty="0">
                <a:highlight>
                  <a:srgbClr val="00FFFF"/>
                </a:highlight>
                <a:latin typeface="Montserrat" panose="00000500000000000000" pitchFamily="2" charset="0"/>
              </a:rPr>
              <a:t>.  This could affect a large proportion of high-street retailers.  </a:t>
            </a:r>
            <a:r>
              <a:rPr lang="en-GB" sz="2000" b="1" dirty="0">
                <a:latin typeface="Montserrat" panose="00000500000000000000" pitchFamily="2" charset="0"/>
              </a:rPr>
              <a:t>If this is the case, one solution could be</a:t>
            </a:r>
            <a:r>
              <a:rPr lang="en-GB" sz="2000" dirty="0">
                <a:latin typeface="Montserrat" panose="00000500000000000000" pitchFamily="2" charset="0"/>
              </a:rPr>
              <a:t> for retailers to prioritise constant product innovation, </a:t>
            </a:r>
            <a:r>
              <a:rPr lang="en-GB" sz="2000" b="1" dirty="0">
                <a:latin typeface="Montserrat" panose="00000500000000000000" pitchFamily="2" charset="0"/>
              </a:rPr>
              <a:t>a strategy adopted with some success by </a:t>
            </a:r>
            <a:r>
              <a:rPr lang="en-GB" sz="2000" dirty="0">
                <a:latin typeface="Montserrat" panose="00000500000000000000" pitchFamily="2" charset="0"/>
              </a:rPr>
              <a:t>Company X (F, 2021) and Company Y (G, 2021). </a:t>
            </a:r>
            <a:r>
              <a:rPr lang="en-GB" sz="2000" b="1" dirty="0">
                <a:latin typeface="Montserrat" panose="00000500000000000000" pitchFamily="2" charset="0"/>
              </a:rPr>
              <a:t>However, </a:t>
            </a:r>
            <a:r>
              <a:rPr lang="en-GB" sz="2000" dirty="0">
                <a:latin typeface="Montserrat" panose="00000500000000000000" pitchFamily="2" charset="0"/>
              </a:rPr>
              <a:t>J’s (2020) </a:t>
            </a:r>
            <a:r>
              <a:rPr lang="en-GB" sz="2000" u="sng" dirty="0">
                <a:highlight>
                  <a:srgbClr val="FFFF00"/>
                </a:highlight>
                <a:latin typeface="Montserrat" panose="00000500000000000000" pitchFamily="2" charset="0"/>
              </a:rPr>
              <a:t>very extensive </a:t>
            </a:r>
            <a:r>
              <a:rPr lang="en-GB" sz="2000" dirty="0">
                <a:latin typeface="Montserrat" panose="00000500000000000000" pitchFamily="2" charset="0"/>
              </a:rPr>
              <a:t>study of successful loyalty schemes </a:t>
            </a:r>
            <a:r>
              <a:rPr lang="en-GB" sz="2000" u="sng" dirty="0">
                <a:highlight>
                  <a:srgbClr val="FFFF00"/>
                </a:highlight>
                <a:latin typeface="Montserrat" panose="00000500000000000000" pitchFamily="2" charset="0"/>
              </a:rPr>
              <a:t>suggests that the reasons for commercial failure or success are more complex than H’s (2019) model proposes. 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62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287E10AC-3A82-4A41-8858-96E3FD23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D6157AF-8834-4BDF-B2EF-C406AAC37A32}"/>
              </a:ext>
            </a:extLst>
          </p:cNvPr>
          <p:cNvSpPr txBox="1"/>
          <p:nvPr/>
        </p:nvSpPr>
        <p:spPr>
          <a:xfrm>
            <a:off x="384779" y="1285170"/>
            <a:ext cx="2986055" cy="16059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>
              <a:solidFill>
                <a:srgbClr val="000000"/>
              </a:solidFill>
              <a:uFillTx/>
              <a:latin typeface="Krana Fat B" pitchFamily="5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BAABDB4-B516-4338-8A40-E961CFF82272}"/>
              </a:ext>
            </a:extLst>
          </p:cNvPr>
          <p:cNvSpPr txBox="1"/>
          <p:nvPr/>
        </p:nvSpPr>
        <p:spPr>
          <a:xfrm>
            <a:off x="1266826" y="136986"/>
            <a:ext cx="4495800" cy="8298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i="0" u="none" strike="noStrike" kern="1200" cap="none" spc="0" baseline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E0CD13-B86D-4775-BC2F-4109CD6D07F3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44B9AB1-6E71-43A4-8747-6723E0D300AD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791A59-F7AD-4190-AD3B-27DE8EF734F5}" type="slidenum">
              <a:rPr/>
              <a:t>19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B2074A-8D6F-487C-A092-3C854F2F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63" y="1285170"/>
            <a:ext cx="2224191" cy="22241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B853A6AD-4021-4C33-913F-EEC0997337B3}"/>
              </a:ext>
            </a:extLst>
          </p:cNvPr>
          <p:cNvSpPr txBox="1"/>
          <p:nvPr/>
        </p:nvSpPr>
        <p:spPr>
          <a:xfrm>
            <a:off x="384779" y="3756455"/>
            <a:ext cx="228097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Image of a person thinking (Cliparting.com, no date)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221CAD-F14E-481E-A535-67CBBBD50C31}"/>
              </a:ext>
            </a:extLst>
          </p:cNvPr>
          <p:cNvSpPr txBox="1"/>
          <p:nvPr/>
        </p:nvSpPr>
        <p:spPr>
          <a:xfrm>
            <a:off x="1393911" y="320527"/>
            <a:ext cx="9607673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Reflection: Our work as writers 2 </a:t>
            </a:r>
            <a:endParaRPr lang="en-GB" sz="32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0ABBA90-4F90-4414-93D6-10AC055465DA}"/>
              </a:ext>
            </a:extLst>
          </p:cNvPr>
          <p:cNvSpPr txBox="1"/>
          <p:nvPr/>
        </p:nvSpPr>
        <p:spPr>
          <a:xfrm>
            <a:off x="2855431" y="1096719"/>
            <a:ext cx="8951789" cy="1719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highlight>
                  <a:srgbClr val="FEF6F0"/>
                </a:highlight>
                <a:latin typeface="Montserrat" panose="00000500000000000000" pitchFamily="2" charset="0"/>
              </a:rPr>
              <a:t>In your own writing, would you say that you </a:t>
            </a: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apply theory / models / frameworks to a particular case or situation</a:t>
            </a:r>
          </a:p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1 Frequently?      </a:t>
            </a:r>
          </a:p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2 Sometimes?        </a:t>
            </a:r>
          </a:p>
          <a:p>
            <a:pPr marR="0" lvl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3 Occasionally? </a:t>
            </a:r>
            <a:endParaRPr lang="en-GB" sz="2000" b="1" kern="0" dirty="0">
              <a:latin typeface="Montserrat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4A30B6-646B-0395-3AFA-CE5DFAEC5541}"/>
              </a:ext>
            </a:extLst>
          </p:cNvPr>
          <p:cNvSpPr txBox="1"/>
          <p:nvPr/>
        </p:nvSpPr>
        <p:spPr>
          <a:xfrm>
            <a:off x="2798648" y="2984638"/>
            <a:ext cx="895178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highlight>
                  <a:srgbClr val="FEF6F0"/>
                </a:highlight>
                <a:latin typeface="Montserrat" panose="00000500000000000000" pitchFamily="2" charset="0"/>
              </a:rPr>
              <a:t>And do you </a:t>
            </a:r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include evaluation</a:t>
            </a:r>
          </a:p>
          <a:p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1 Frequently?      </a:t>
            </a:r>
          </a:p>
          <a:p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2 Sometimes?        </a:t>
            </a:r>
          </a:p>
          <a:p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3 Occasionally? </a:t>
            </a:r>
            <a:endParaRPr lang="en-GB" sz="2000" b="1" kern="0" dirty="0">
              <a:latin typeface="Montserrat" panose="00000500000000000000" pitchFamily="2" charset="0"/>
            </a:endParaRPr>
          </a:p>
          <a:p>
            <a:endParaRPr lang="en-GB" b="1" dirty="0">
              <a:highlight>
                <a:srgbClr val="FEF6F0"/>
              </a:highlight>
              <a:latin typeface="Montserrat" panose="00000500000000000000" pitchFamily="2" charset="0"/>
            </a:endParaRPr>
          </a:p>
          <a:p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What is it that you evaluate?</a:t>
            </a:r>
          </a:p>
          <a:p>
            <a:endParaRPr lang="en-GB" b="1" dirty="0">
              <a:highlight>
                <a:srgbClr val="FEF6F0"/>
              </a:highlight>
              <a:latin typeface="Montserrat" panose="00000500000000000000" pitchFamily="2" charset="0"/>
            </a:endParaRPr>
          </a:p>
          <a:p>
            <a:r>
              <a:rPr lang="en-GB" sz="2000" b="1" dirty="0">
                <a:highlight>
                  <a:srgbClr val="FEF6F0"/>
                </a:highlight>
                <a:latin typeface="Montserrat" panose="00000500000000000000" pitchFamily="2" charset="0"/>
              </a:rPr>
              <a:t>What other types of comment do you including fairly regularly?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25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AC8396-C14E-4261-BAEE-5DBDCF828D7A}"/>
              </a:ext>
            </a:extLst>
          </p:cNvPr>
          <p:cNvSpPr txBox="1"/>
          <p:nvPr/>
        </p:nvSpPr>
        <p:spPr>
          <a:xfrm>
            <a:off x="1331843" y="373559"/>
            <a:ext cx="8915400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>
                <a:uFillTx/>
                <a:latin typeface="Krana Fat B" panose="00000B00000000000000" pitchFamily="50" charset="0"/>
              </a:rPr>
              <a:t>Some considerations for a writer – do you think about these?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1F59E35E-7793-429C-A86C-1C001C5B8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4ED20B-3E17-4FD6-A9B6-ED9B00E960AA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BE3E3752-DFEC-4C58-A77E-3A54EA67FF1B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358347-1599-4A3C-AC18-3BBAC20F3129}" type="slidenum">
              <a: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2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29E179F-8CEE-4F0A-AA87-495C37EDCB19}"/>
              </a:ext>
            </a:extLst>
          </p:cNvPr>
          <p:cNvSpPr/>
          <p:nvPr/>
        </p:nvSpPr>
        <p:spPr>
          <a:xfrm>
            <a:off x="463001" y="1462704"/>
            <a:ext cx="11416874" cy="452431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am I taking from the source?  </a:t>
            </a:r>
          </a:p>
          <a:p>
            <a:pPr marL="457200" indent="-4572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 broad idea / specific detail?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have I represented it?</a:t>
            </a:r>
          </a:p>
          <a:p>
            <a:pPr marL="457200" indent="-4572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Quotation / paraphrase?</a:t>
            </a:r>
          </a:p>
          <a:p>
            <a:pPr marL="457200" indent="-4572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In-text citation and reference list entry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have I introduced the point from the source here?</a:t>
            </a:r>
          </a:p>
          <a:p>
            <a:pPr marL="342900" indent="-3429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To introduce the broad topic and key issues. </a:t>
            </a:r>
          </a:p>
          <a:p>
            <a:pPr marL="342900" indent="-3429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To support a point / build a comparison?</a:t>
            </a:r>
          </a:p>
          <a:p>
            <a:pPr marL="342900" indent="-342900"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To lead to a comment and/or evaluation? 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68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630002D8-A85C-4601-9D5A-443E73F1F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9F3E314-B3E4-4595-87B6-2295E7637452}"/>
              </a:ext>
            </a:extLst>
          </p:cNvPr>
          <p:cNvSpPr txBox="1"/>
          <p:nvPr/>
        </p:nvSpPr>
        <p:spPr>
          <a:xfrm>
            <a:off x="1371026" y="195548"/>
            <a:ext cx="8396747" cy="9072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More on evaluating </a:t>
            </a: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theori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es / models and making other comments  1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6782427-3F9C-4A8C-86EF-125B2EEDF96C}"/>
              </a:ext>
            </a:extLst>
          </p:cNvPr>
          <p:cNvSpPr txBox="1"/>
          <p:nvPr/>
        </p:nvSpPr>
        <p:spPr>
          <a:xfrm>
            <a:off x="718690" y="1600200"/>
            <a:ext cx="11197577" cy="28425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Montserrat" panose="00000500000000000000" pitchFamily="2" charset="0"/>
              </a:rPr>
              <a:t>If you aren’t familiar with it, </a:t>
            </a:r>
            <a:r>
              <a:rPr lang="en-GB" sz="2400" b="1" dirty="0">
                <a:solidFill>
                  <a:srgbClr val="000000"/>
                </a:solidFill>
                <a:latin typeface="Montserrat" panose="00000500000000000000" pitchFamily="2" charset="0"/>
              </a:rPr>
              <a:t>spend a few minutes exploring:</a:t>
            </a: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rgbClr val="000000"/>
                </a:solidFill>
                <a:latin typeface="Montserrat" panose="00000500000000000000" pitchFamily="2" charset="0"/>
              </a:rPr>
              <a:t>The University of Manchester Academic </a:t>
            </a:r>
            <a:r>
              <a:rPr lang="en-GB" sz="2400" b="1" dirty="0" err="1">
                <a:solidFill>
                  <a:srgbClr val="000000"/>
                </a:solidFill>
                <a:latin typeface="Montserrat" panose="00000500000000000000" pitchFamily="2" charset="0"/>
              </a:rPr>
              <a:t>Phrasebank</a:t>
            </a:r>
            <a:endParaRPr lang="en-GB" sz="2400" b="1" dirty="0"/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Montserrat" panose="00000500000000000000" pitchFamily="2" charset="0"/>
                <a:hlinkClick r:id="rId4"/>
              </a:rPr>
              <a:t>https://www.phrasebank.manchester.ac.uk</a:t>
            </a:r>
            <a:r>
              <a:rPr lang="en-GB" sz="2400" dirty="0">
                <a:solidFill>
                  <a:srgbClr val="000000"/>
                </a:solidFill>
                <a:latin typeface="Montserrat" panose="00000500000000000000" pitchFamily="2" charset="0"/>
              </a:rPr>
              <a:t>  </a:t>
            </a:r>
            <a:endParaRPr lang="en-GB" sz="2400" b="1" dirty="0">
              <a:latin typeface="Montserrat" panose="00000500000000000000" pitchFamily="2" charset="0"/>
            </a:endParaRP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830CB-03F2-4B83-A4D1-08A07C4CA854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4DAC752-D410-4CA0-9116-874D4EEE625C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A9698A-DD2D-4A59-AAAA-69C6E1ED352F}" type="slidenum">
              <a:rPr/>
              <a:t>20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247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630002D8-A85C-4601-9D5A-443E73F1F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9F3E314-B3E4-4595-87B6-2295E7637452}"/>
              </a:ext>
            </a:extLst>
          </p:cNvPr>
          <p:cNvSpPr txBox="1"/>
          <p:nvPr/>
        </p:nvSpPr>
        <p:spPr>
          <a:xfrm>
            <a:off x="1371026" y="136520"/>
            <a:ext cx="8396747" cy="9072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More on evaluating </a:t>
            </a:r>
            <a:r>
              <a:rPr lang="en-GB" sz="3200" dirty="0">
                <a:solidFill>
                  <a:srgbClr val="000000"/>
                </a:solidFill>
                <a:latin typeface="Krana Fat B" panose="00000B00000000000000" pitchFamily="50" charset="0"/>
              </a:rPr>
              <a:t>theori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es / models and making other comments 2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6782427-3F9C-4A8C-86EF-125B2EEDF96C}"/>
              </a:ext>
            </a:extLst>
          </p:cNvPr>
          <p:cNvSpPr txBox="1"/>
          <p:nvPr/>
        </p:nvSpPr>
        <p:spPr>
          <a:xfrm>
            <a:off x="682298" y="2760240"/>
            <a:ext cx="11197577" cy="28425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rgbClr val="000000"/>
                </a:solidFill>
                <a:latin typeface="Montserrat" panose="00000500000000000000" pitchFamily="2" charset="0"/>
              </a:rPr>
              <a:t>With or without the </a:t>
            </a:r>
            <a:r>
              <a:rPr lang="en-GB" sz="2400" b="1" dirty="0" err="1">
                <a:solidFill>
                  <a:srgbClr val="000000"/>
                </a:solidFill>
                <a:latin typeface="Montserrat" panose="00000500000000000000" pitchFamily="2" charset="0"/>
              </a:rPr>
              <a:t>Phrasebank</a:t>
            </a:r>
            <a:r>
              <a:rPr lang="en-GB" sz="2400" b="1" dirty="0">
                <a:solidFill>
                  <a:srgbClr val="000000"/>
                </a:solidFill>
                <a:latin typeface="Montserrat" panose="00000500000000000000" pitchFamily="2" charset="0"/>
              </a:rPr>
              <a:t>, </a:t>
            </a:r>
            <a:endParaRPr lang="en-GB" sz="2400" b="1" dirty="0">
              <a:latin typeface="Montserrat" panose="00000500000000000000" pitchFamily="2" charset="0"/>
            </a:endParaRP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</a:rPr>
              <a:t>1 develop this into a paragraph in different ways to introduce evaluation and / or other types of comment:</a:t>
            </a: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latin typeface="Montserrat" panose="00000500000000000000" pitchFamily="2" charset="0"/>
              </a:rPr>
              <a:t>According to H’s (2019) Profitability Model, initially successful businesses are very likely to lose market share because customers are more interested in novelty than in trusted brands.</a:t>
            </a: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</a:rPr>
              <a:t>OR </a:t>
            </a: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latin typeface="Montserrat" panose="00000500000000000000" pitchFamily="2" charset="0"/>
              </a:rPr>
              <a:t>2 Review the amount of comment / evaluation in a paragraph from one of your assignments. Can you see opportunities to develop this further?</a:t>
            </a:r>
          </a:p>
          <a:p>
            <a:pPr marL="0" lvl="1">
              <a:spcAft>
                <a:spcPts val="1200"/>
              </a:spcAft>
              <a:buSzPct val="12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1" dirty="0">
              <a:latin typeface="Montserrat" panose="00000500000000000000" pitchFamily="2" charset="0"/>
            </a:endParaRP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marR="0" lvl="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830CB-03F2-4B83-A4D1-08A07C4CA854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4DAC752-D410-4CA0-9116-874D4EEE625C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A9698A-DD2D-4A59-AAAA-69C6E1ED352F}" type="slidenum">
              <a:rPr/>
              <a:t>21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503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287E10AC-3A82-4A41-8858-96E3FD23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D6157AF-8834-4BDF-B2EF-C406AAC37A32}"/>
              </a:ext>
            </a:extLst>
          </p:cNvPr>
          <p:cNvSpPr txBox="1"/>
          <p:nvPr/>
        </p:nvSpPr>
        <p:spPr>
          <a:xfrm>
            <a:off x="384779" y="1285170"/>
            <a:ext cx="2986055" cy="16059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4000" b="0" i="0" u="none" strike="noStrike" kern="1200" cap="none" spc="0" baseline="0">
              <a:solidFill>
                <a:srgbClr val="000000"/>
              </a:solidFill>
              <a:uFillTx/>
              <a:latin typeface="Krana Fat B" pitchFamily="5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BAABDB4-B516-4338-8A40-E961CFF82272}"/>
              </a:ext>
            </a:extLst>
          </p:cNvPr>
          <p:cNvSpPr txBox="1"/>
          <p:nvPr/>
        </p:nvSpPr>
        <p:spPr>
          <a:xfrm>
            <a:off x="1702082" y="136986"/>
            <a:ext cx="8042806" cy="12510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1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3200" b="1" i="0" u="none" strike="noStrike" kern="1200" cap="none" spc="0" baseline="0">
              <a:solidFill>
                <a:srgbClr val="000000"/>
              </a:solidFill>
              <a:uFillTx/>
              <a:latin typeface="Montserrat" pitchFamily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E0CD13-B86D-4775-BC2F-4109CD6D07F3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44B9AB1-6E71-43A4-8747-6723E0D300AD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791A59-F7AD-4190-AD3B-27DE8EF734F5}" type="slidenum">
              <a:rPr/>
              <a:t>22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B2074A-8D6F-487C-A092-3C854F2F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43" y="1386742"/>
            <a:ext cx="1605942" cy="160594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B853A6AD-4021-4C33-913F-EEC0997337B3}"/>
              </a:ext>
            </a:extLst>
          </p:cNvPr>
          <p:cNvSpPr txBox="1"/>
          <p:nvPr/>
        </p:nvSpPr>
        <p:spPr>
          <a:xfrm>
            <a:off x="346529" y="3428999"/>
            <a:ext cx="1700978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Image of a person thinking</a:t>
            </a: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 (Cliparting.com, no date)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221CAD-F14E-481E-A535-67CBBBD50C31}"/>
              </a:ext>
            </a:extLst>
          </p:cNvPr>
          <p:cNvSpPr txBox="1"/>
          <p:nvPr/>
        </p:nvSpPr>
        <p:spPr>
          <a:xfrm>
            <a:off x="1608463" y="320527"/>
            <a:ext cx="9393121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Reflection </a:t>
            </a:r>
            <a:endParaRPr lang="en-GB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0ABBA90-4F90-4414-93D6-10AC055465DA}"/>
              </a:ext>
            </a:extLst>
          </p:cNvPr>
          <p:cNvSpPr txBox="1"/>
          <p:nvPr/>
        </p:nvSpPr>
        <p:spPr>
          <a:xfrm>
            <a:off x="2447112" y="3389962"/>
            <a:ext cx="8966993" cy="24330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What have you learned or started to think about during the workshop?</a:t>
            </a:r>
          </a:p>
          <a:p>
            <a:endParaRPr lang="en-GB" sz="20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Has there been anything you think could help you to develop your own writing?</a:t>
            </a:r>
          </a:p>
          <a:p>
            <a:endParaRPr lang="en-GB" sz="20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What do you plan to do next to work on your writing?</a:t>
            </a:r>
          </a:p>
          <a:p>
            <a:pPr marL="3429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dirty="0">
              <a:solidFill>
                <a:srgbClr val="000000"/>
              </a:solidFill>
              <a:highlight>
                <a:srgbClr val="FEF6F0"/>
              </a:highlight>
              <a:latin typeface="Montserrat" panose="000005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A89FBA-7A05-5B93-1121-947860166AA8}"/>
              </a:ext>
            </a:extLst>
          </p:cNvPr>
          <p:cNvSpPr txBox="1"/>
          <p:nvPr/>
        </p:nvSpPr>
        <p:spPr>
          <a:xfrm>
            <a:off x="2447112" y="1320423"/>
            <a:ext cx="8794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Learning opportunities </a:t>
            </a:r>
          </a:p>
          <a:p>
            <a:endParaRPr lang="en-GB" sz="20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r>
              <a:rPr lang="en-GB" sz="2000" b="1" dirty="0">
                <a:solidFill>
                  <a:srgbClr val="002060"/>
                </a:solidFill>
                <a:latin typeface="Montserrat" panose="00000500000000000000" pitchFamily="2" charset="0"/>
              </a:rPr>
              <a:t>Depending on your current stage, through participating in this workshop you could develop your understanding of how texts can be constructed and /or be prompted to think further about your own choices as a writer.</a:t>
            </a:r>
          </a:p>
          <a:p>
            <a:endParaRPr lang="en-GB" sz="2000" b="1" dirty="0">
              <a:solidFill>
                <a:srgbClr val="00206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29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7ADA-DD39-4BD4-875E-D84041CFA1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3792" y="761074"/>
            <a:ext cx="10515600" cy="2204508"/>
          </a:xfrm>
        </p:spPr>
        <p:txBody>
          <a:bodyPr anchorCtr="1"/>
          <a:lstStyle/>
          <a:p>
            <a:pPr lvl="0">
              <a:lnSpc>
                <a:spcPct val="100000"/>
              </a:lnSpc>
            </a:pPr>
            <a:r>
              <a:rPr lang="en-GB" sz="3200" dirty="0">
                <a:latin typeface="Krana Fat B" panose="00000B00000000000000" pitchFamily="50" charset="0"/>
                <a:cs typeface="Arial" pitchFamily="34"/>
              </a:rPr>
              <a:t>Thank you for attending ‘Using your reading in your writing - Intermediate’ today. </a:t>
            </a:r>
            <a:br>
              <a:rPr lang="en-GB" sz="3200" dirty="0">
                <a:latin typeface="Krana Fat B" panose="00000B00000000000000" pitchFamily="50" charset="0"/>
                <a:cs typeface="Arial" pitchFamily="34"/>
              </a:rPr>
            </a:br>
            <a:r>
              <a:rPr lang="en-GB" sz="3200" dirty="0">
                <a:latin typeface="Krana Fat B" panose="00000B00000000000000" pitchFamily="50" charset="0"/>
                <a:cs typeface="Arial" pitchFamily="34"/>
              </a:rPr>
              <a:t>We would be grateful if you could take 5 minutes to complete our feedback form.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9516975-44B3-4130-A461-0DF0C8FF60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8746" y="3172355"/>
            <a:ext cx="5382846" cy="2134936"/>
          </a:xfrm>
        </p:spPr>
        <p:txBody>
          <a:bodyPr anchor="t"/>
          <a:lstStyle/>
          <a:p>
            <a:pPr marL="228600" lvl="0" indent="-228600">
              <a:buChar char="•"/>
            </a:pPr>
            <a:r>
              <a:rPr lang="en-GB" sz="2800" b="0" dirty="0">
                <a:latin typeface="Montserrat" panose="00000500000000000000" pitchFamily="2" charset="0"/>
              </a:rPr>
              <a:t>Via the </a:t>
            </a:r>
            <a:r>
              <a:rPr lang="en-GB" sz="2800" b="0" dirty="0">
                <a:latin typeface="Montserrat" panose="00000500000000000000" pitchFamily="2" charset="0"/>
                <a:hlinkClick r:id="rId3"/>
              </a:rPr>
              <a:t>URL</a:t>
            </a:r>
            <a:r>
              <a:rPr lang="en-GB" sz="2800" b="0" dirty="0">
                <a:latin typeface="Montserrat" panose="00000500000000000000" pitchFamily="2" charset="0"/>
              </a:rPr>
              <a:t> in the Chat Box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7B95047-ED8D-493E-BADC-5E901F64618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3172355"/>
            <a:ext cx="5183184" cy="3684583"/>
          </a:xfrm>
        </p:spPr>
        <p:txBody>
          <a:bodyPr anchor="t"/>
          <a:lstStyle/>
          <a:p>
            <a:pPr marL="228600" lvl="0" indent="-228600">
              <a:buChar char="•"/>
            </a:pPr>
            <a:r>
              <a:rPr lang="en-GB" sz="2800" b="0" dirty="0">
                <a:latin typeface="Montserrat" panose="00000500000000000000" pitchFamily="2" charset="0"/>
              </a:rPr>
              <a:t>By scanning the QR Code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FFB4C8A-728E-434E-849A-6A86DD456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3651" y="3585901"/>
            <a:ext cx="2857500" cy="28575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A35588-FC89-4895-826A-EFDCC1E0CBBE}"/>
              </a:ext>
            </a:extLst>
          </p:cNvPr>
          <p:cNvSpPr txBox="1"/>
          <p:nvPr/>
        </p:nvSpPr>
        <p:spPr>
          <a:xfrm>
            <a:off x="1513514" y="404960"/>
            <a:ext cx="8918518" cy="5618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References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itchFamily="50"/>
              </a:rPr>
              <a:t> </a:t>
            </a:r>
            <a:r>
              <a:rPr lang="en-GB" sz="4000" b="0" i="0" u="none" strike="noStrike" kern="1200" cap="none" spc="0" baseline="0" dirty="0">
                <a:solidFill>
                  <a:srgbClr val="FF0000"/>
                </a:solidFill>
                <a:uFillTx/>
                <a:latin typeface="Krana Fat B" pitchFamily="5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36D81-1A09-4BA4-BD36-2D4AD8C50936}"/>
              </a:ext>
            </a:extLst>
          </p:cNvPr>
          <p:cNvSpPr txBox="1"/>
          <p:nvPr/>
        </p:nvSpPr>
        <p:spPr>
          <a:xfrm>
            <a:off x="1065835" y="1111314"/>
            <a:ext cx="10885968" cy="534172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Cliparting.com (no date) </a:t>
            </a:r>
            <a:r>
              <a:rPr lang="en-GB" sz="2400" b="0" i="1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Person - Image 24568</a:t>
            </a: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. [Image]. Available at: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  <a:hlinkClick r:id="rId3"/>
              </a:rPr>
              <a:t>https://cliparting.com/free-person-clipart-24568</a:t>
            </a: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  (Accessed: 25 July 2020)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University of Manchester (2022)  </a:t>
            </a:r>
            <a:r>
              <a:rPr lang="en-GB" sz="2400" b="0" i="1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Academic </a:t>
            </a:r>
            <a:r>
              <a:rPr lang="en-GB" sz="2400" b="0" i="1" u="none" strike="noStrike" kern="1200" cap="none" spc="0" baseline="0" dirty="0" err="1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Phrasebank</a:t>
            </a:r>
            <a:r>
              <a:rPr lang="en-GB" sz="2400" i="1" dirty="0">
                <a:solidFill>
                  <a:srgbClr val="000000"/>
                </a:solidFill>
                <a:latin typeface="Montserrat" panose="00000500000000000000" pitchFamily="2" charset="0"/>
              </a:rPr>
              <a:t>. </a:t>
            </a:r>
            <a:r>
              <a:rPr lang="en-GB" sz="2400" dirty="0">
                <a:solidFill>
                  <a:srgbClr val="000000"/>
                </a:solidFill>
                <a:latin typeface="Montserrat" panose="00000500000000000000" pitchFamily="2" charset="0"/>
              </a:rPr>
              <a:t>Available at: </a:t>
            </a:r>
            <a:r>
              <a:rPr lang="en-GB" sz="2400" dirty="0">
                <a:latin typeface="Montserrat" panose="00000500000000000000" pitchFamily="2" charset="0"/>
                <a:hlinkClick r:id="rId4"/>
              </a:rPr>
              <a:t>https://www.phrasebank.manchester.ac.uk</a:t>
            </a:r>
            <a:r>
              <a:rPr lang="en-GB" sz="2400" dirty="0">
                <a:latin typeface="Montserrat" panose="00000500000000000000" pitchFamily="2" charset="0"/>
              </a:rPr>
              <a:t> </a:t>
            </a:r>
            <a:r>
              <a:rPr lang="en-GB" sz="2400" b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(Accessed: 18 August 2022)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highlight>
                <a:srgbClr val="FFFF00"/>
              </a:highlight>
              <a:uFillTx/>
              <a:latin typeface="Abadi" panose="020B06040201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dirty="0">
              <a:latin typeface="Abadi" panose="020B06040201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badi" panose="020B06040201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badi" panose="020B0604020104020204" pitchFamily="34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D638383-AD8E-4FAF-8092-3C471F17E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2A4C731-6CDC-490F-BEF5-E36FBF610B5F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4464F41-D40D-4402-8AE1-CF3DC7769AE0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040EF6-3382-43CC-AEFA-E433680EAB92}" type="slidenum">
              <a:rPr/>
              <a:t>24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9">
            <a:extLst>
              <a:ext uri="{FF2B5EF4-FFF2-40B4-BE49-F238E27FC236}">
                <a16:creationId xmlns:a16="http://schemas.microsoft.com/office/drawing/2014/main" id="{630002D8-A85C-4601-9D5A-443E73F1F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59F3E314-B3E4-4595-87B6-2295E7637452}"/>
              </a:ext>
            </a:extLst>
          </p:cNvPr>
          <p:cNvSpPr txBox="1"/>
          <p:nvPr/>
        </p:nvSpPr>
        <p:spPr>
          <a:xfrm>
            <a:off x="1919208" y="-98022"/>
            <a:ext cx="5095983" cy="11424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Today’s </a:t>
            </a:r>
            <a:r>
              <a:rPr lang="en-GB" sz="4000" dirty="0">
                <a:solidFill>
                  <a:srgbClr val="000000"/>
                </a:solidFill>
                <a:latin typeface="Krana Fat B" panose="00000B00000000000000" pitchFamily="50" charset="0"/>
              </a:rPr>
              <a:t>session</a:t>
            </a:r>
            <a:r>
              <a:rPr lang="en-GB" sz="40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 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6782427-3F9C-4A8C-86EF-125B2EEDF96C}"/>
              </a:ext>
            </a:extLst>
          </p:cNvPr>
          <p:cNvSpPr txBox="1"/>
          <p:nvPr/>
        </p:nvSpPr>
        <p:spPr>
          <a:xfrm>
            <a:off x="238502" y="890240"/>
            <a:ext cx="11953498" cy="3197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3429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</a:rPr>
              <a:t>What can source material contribute to our texts?</a:t>
            </a:r>
          </a:p>
          <a:p>
            <a:pPr marL="3429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</a:rPr>
              <a:t>Some important aspects of our work as writers </a:t>
            </a:r>
          </a:p>
          <a:p>
            <a:pPr marL="3429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buFontTx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</a:rPr>
              <a:t>Organising our source material and creating a coherent story or argument for our readers</a:t>
            </a:r>
          </a:p>
          <a:p>
            <a:pPr marL="3429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buFontTx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</a:rPr>
              <a:t>Applying theory / models / frameworks to a particular case or situation</a:t>
            </a:r>
          </a:p>
          <a:p>
            <a:pPr marL="3429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25000"/>
              <a:buFontTx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000000"/>
                </a:solidFill>
                <a:latin typeface="Montserrat" panose="00000500000000000000" pitchFamily="2" charset="0"/>
              </a:rPr>
              <a:t>Including comment and evaluation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830CB-03F2-4B83-A4D1-08A07C4CA854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4DAC752-D410-4CA0-9116-874D4EEE625C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A9698A-DD2D-4A59-AAAA-69C6E1ED352F}" type="slidenum">
              <a:rPr/>
              <a:t>3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2CB93B-F636-7862-AE8D-6A694751655E}"/>
              </a:ext>
            </a:extLst>
          </p:cNvPr>
          <p:cNvSpPr txBox="1"/>
          <p:nvPr/>
        </p:nvSpPr>
        <p:spPr>
          <a:xfrm>
            <a:off x="323666" y="4168588"/>
            <a:ext cx="11783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Montserrat" panose="00000500000000000000" pitchFamily="2" charset="0"/>
              </a:rPr>
              <a:t>Learning opportunities </a:t>
            </a:r>
          </a:p>
          <a:p>
            <a:endParaRPr lang="en-GB" sz="24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r>
              <a:rPr lang="en-GB" sz="2400" b="1" dirty="0">
                <a:solidFill>
                  <a:srgbClr val="002060"/>
                </a:solidFill>
                <a:latin typeface="Montserrat" panose="00000500000000000000" pitchFamily="2" charset="0"/>
              </a:rPr>
              <a:t>Depending on your current stage, through participating in this workshop you could develop your understanding of how texts can be constructed and /or be prompted to think further about your own choices as a writer.</a:t>
            </a:r>
          </a:p>
        </p:txBody>
      </p:sp>
    </p:spTree>
    <p:extLst>
      <p:ext uri="{BB962C8B-B14F-4D97-AF65-F5344CB8AC3E}">
        <p14:creationId xmlns:p14="http://schemas.microsoft.com/office/powerpoint/2010/main" val="326497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454227" y="335841"/>
            <a:ext cx="8405869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dirty="0">
                <a:solidFill>
                  <a:srgbClr val="000000"/>
                </a:solidFill>
                <a:latin typeface="Krana Fat B" panose="00000B00000000000000" pitchFamily="50" charset="0"/>
              </a:rPr>
              <a:t>Topic </a:t>
            </a:r>
            <a:endParaRPr lang="en-GB" sz="3600" b="0" i="0" u="none" strike="noStrike" kern="1200" cap="none" spc="0" baseline="0" dirty="0">
              <a:solidFill>
                <a:srgbClr val="000000"/>
              </a:solidFill>
              <a:uFillTx/>
              <a:latin typeface="Krana Fat B" panose="00000B00000000000000" pitchFamily="50" charset="0"/>
            </a:endParaRP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4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7E082F-5A3A-4D7F-9CA8-692360839A27}"/>
              </a:ext>
            </a:extLst>
          </p:cNvPr>
          <p:cNvSpPr txBox="1"/>
          <p:nvPr/>
        </p:nvSpPr>
        <p:spPr>
          <a:xfrm>
            <a:off x="918983" y="2617447"/>
            <a:ext cx="986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Montserrat" panose="00000500000000000000" pitchFamily="2" charset="0"/>
              </a:rPr>
              <a:t>Please read the text. What are your first impressions?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A0A8AC-A1C6-43BC-AF7A-4F3D9DC5222B}"/>
              </a:ext>
            </a:extLst>
          </p:cNvPr>
          <p:cNvSpPr txBox="1"/>
          <p:nvPr/>
        </p:nvSpPr>
        <p:spPr>
          <a:xfrm>
            <a:off x="918983" y="1239418"/>
            <a:ext cx="9990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Montserrat" panose="00000500000000000000" pitchFamily="2" charset="0"/>
              </a:rPr>
              <a:t>Assignment topic:</a:t>
            </a:r>
            <a:r>
              <a:rPr lang="en-GB" sz="2800" dirty="0">
                <a:solidFill>
                  <a:srgbClr val="000000"/>
                </a:solidFill>
                <a:latin typeface="Montserrat" panose="00000500000000000000" pitchFamily="2" charset="0"/>
              </a:rPr>
              <a:t> Challenges and opportunities for the UK high-street retail sector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Montserrat" panose="00000500000000000000" pitchFamily="2" charset="0"/>
              </a:rPr>
              <a:t> </a:t>
            </a:r>
            <a:endParaRPr lang="en-GB" sz="28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4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Example text: First impressions?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5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92614" y="1192575"/>
            <a:ext cx="1111663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Montserrat" panose="00000500000000000000" pitchFamily="2" charset="0"/>
              </a:rPr>
              <a:t>Many high-street businesses have been struggling to maintain profitability (A, 2021). While their difficulties have undoubtedly been made worse by the pandemic (B, 2022), the decline of high-street retail has been evident for many years. C (2015), for instance, identified the loss of 15 well-established shops between the beginning and end of 2014 in </a:t>
            </a:r>
            <a:r>
              <a:rPr lang="en-GB" sz="2000" b="1" dirty="0" err="1">
                <a:latin typeface="Montserrat" panose="00000500000000000000" pitchFamily="2" charset="0"/>
              </a:rPr>
              <a:t>Glaston</a:t>
            </a:r>
            <a:r>
              <a:rPr lang="en-GB" sz="2000" b="1" dirty="0">
                <a:latin typeface="Montserrat" panose="00000500000000000000" pitchFamily="2" charset="0"/>
              </a:rPr>
              <a:t>, a suburb of Metropolis. While the phenomenon is clear, there are a range of views on the causes, potential remedies and the extent to which these may prove effective. </a:t>
            </a:r>
          </a:p>
          <a:p>
            <a:endParaRPr lang="en-GB" sz="2000" b="1" dirty="0">
              <a:latin typeface="Montserrat" panose="00000500000000000000" pitchFamily="2" charset="0"/>
            </a:endParaRPr>
          </a:p>
          <a:p>
            <a:r>
              <a:rPr lang="en-GB" sz="2000" b="1" dirty="0">
                <a:latin typeface="Montserrat" panose="00000500000000000000" pitchFamily="2" charset="0"/>
              </a:rPr>
              <a:t>According to H’s (2019) Profitability Model, initially successful businesses are very likely to lose market share because customers are more interested in novelty than in trusted brands. This could affect a large proportion of high-street retailers. If this is the case, one solution could be for retailers to prioritise constant product innovation, a strategy adopted with some success by Company X (F, 2021) and Company Y (G, 2021). However, J’s (2020) very extensive study of successful loyalty schemes suggests that the reasons for commercial failure or success are more complex than H’s (2019) model proposes. </a:t>
            </a:r>
          </a:p>
          <a:p>
            <a:endParaRPr lang="en-GB" sz="24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9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1: S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ources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6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92613" y="1477158"/>
            <a:ext cx="111166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Montserrat" panose="00000500000000000000" pitchFamily="2" charset="0"/>
              </a:rPr>
              <a:t>Many high-street businesses have been struggling to maintain profitability </a:t>
            </a:r>
            <a:r>
              <a:rPr lang="en-GB" sz="2400" b="1" dirty="0">
                <a:highlight>
                  <a:srgbClr val="C0C0C0"/>
                </a:highlight>
                <a:latin typeface="Montserrat" panose="00000500000000000000" pitchFamily="2" charset="0"/>
              </a:rPr>
              <a:t>(A, 2021). </a:t>
            </a:r>
            <a:r>
              <a:rPr lang="en-GB" sz="2400" b="1" dirty="0">
                <a:latin typeface="Montserrat" panose="00000500000000000000" pitchFamily="2" charset="0"/>
              </a:rPr>
              <a:t>While their difficulties have undoubtedly been made worse by the pandemic </a:t>
            </a:r>
            <a:r>
              <a:rPr lang="en-GB" sz="2400" b="1" dirty="0">
                <a:highlight>
                  <a:srgbClr val="C0C0C0"/>
                </a:highlight>
                <a:latin typeface="Montserrat" panose="00000500000000000000" pitchFamily="2" charset="0"/>
              </a:rPr>
              <a:t>(B, 2022), </a:t>
            </a:r>
            <a:r>
              <a:rPr lang="en-GB" sz="2400" b="1" dirty="0">
                <a:latin typeface="Montserrat" panose="00000500000000000000" pitchFamily="2" charset="0"/>
              </a:rPr>
              <a:t>the decline of high-street retail has been evident for many years. </a:t>
            </a:r>
            <a:r>
              <a:rPr lang="en-GB" sz="2400" b="1" dirty="0">
                <a:highlight>
                  <a:srgbClr val="C0C0C0"/>
                </a:highlight>
                <a:latin typeface="Montserrat" panose="00000500000000000000" pitchFamily="2" charset="0"/>
              </a:rPr>
              <a:t>C (2015), </a:t>
            </a:r>
            <a:r>
              <a:rPr lang="en-GB" sz="2400" b="1" dirty="0">
                <a:latin typeface="Montserrat" panose="00000500000000000000" pitchFamily="2" charset="0"/>
              </a:rPr>
              <a:t>for instance identified a loss of 15 well-established shops between the beginning and end of 2014 in </a:t>
            </a:r>
            <a:r>
              <a:rPr lang="en-GB" sz="2400" b="1" dirty="0" err="1">
                <a:latin typeface="Montserrat" panose="00000500000000000000" pitchFamily="2" charset="0"/>
              </a:rPr>
              <a:t>Glaston</a:t>
            </a:r>
            <a:r>
              <a:rPr lang="en-GB" sz="2400" b="1" dirty="0">
                <a:latin typeface="Montserrat" panose="00000500000000000000" pitchFamily="2" charset="0"/>
              </a:rPr>
              <a:t>, a suburb of Metropolis. While the phenomenon is clear, there are a range of views on the causes, potential remedies and the extent to which these may prove effective. </a:t>
            </a:r>
          </a:p>
          <a:p>
            <a:endParaRPr lang="en-GB" sz="2000" dirty="0">
              <a:latin typeface="Montserrat" panose="00000500000000000000" pitchFamily="2" charset="0"/>
            </a:endParaRPr>
          </a:p>
          <a:p>
            <a:endParaRPr lang="en-GB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6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1: Contribution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 of the sources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7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238502" y="1036340"/>
            <a:ext cx="1111663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Montserrat" panose="00000500000000000000" pitchFamily="2" charset="0"/>
              </a:rPr>
              <a:t>What do the sources add to the text?</a:t>
            </a:r>
          </a:p>
          <a:p>
            <a:r>
              <a:rPr lang="en-GB" sz="2000" b="1" dirty="0">
                <a:solidFill>
                  <a:srgbClr val="0070C0"/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1 Background information      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2 Support for the writer’s point (general / specific detail)          3 Outline of theories / studies illustrating different viewpoints or current debates in the literature         4 Other</a:t>
            </a:r>
          </a:p>
          <a:p>
            <a:endParaRPr lang="en-GB" sz="2400" b="1" dirty="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Montserrat" panose="00000500000000000000" pitchFamily="2" charset="0"/>
              </a:rPr>
              <a:t>Many high-street businesses have been struggling to maintain profitability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(A, 2021). </a:t>
            </a:r>
            <a:r>
              <a:rPr lang="en-GB" sz="2000" b="1" dirty="0">
                <a:latin typeface="Montserrat" panose="00000500000000000000" pitchFamily="2" charset="0"/>
              </a:rPr>
              <a:t>While their difficulties have undoubtedly been made worse by the pandemic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(B, 2022), </a:t>
            </a:r>
            <a:r>
              <a:rPr lang="en-GB" sz="2000" b="1" dirty="0">
                <a:latin typeface="Montserrat" panose="00000500000000000000" pitchFamily="2" charset="0"/>
              </a:rPr>
              <a:t>the decline of high-street retail has been evident for many years.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C (2015), </a:t>
            </a:r>
            <a:r>
              <a:rPr lang="en-GB" sz="2000" b="1" dirty="0">
                <a:latin typeface="Montserrat" panose="00000500000000000000" pitchFamily="2" charset="0"/>
              </a:rPr>
              <a:t>for instance identified a loss of 15 well-established shops between the beginning and end of 2014 in </a:t>
            </a:r>
            <a:r>
              <a:rPr lang="en-GB" sz="2000" b="1" dirty="0" err="1">
                <a:latin typeface="Montserrat" panose="00000500000000000000" pitchFamily="2" charset="0"/>
              </a:rPr>
              <a:t>Glaston</a:t>
            </a:r>
            <a:r>
              <a:rPr lang="en-GB" sz="2000" b="1" dirty="0">
                <a:latin typeface="Montserrat" panose="00000500000000000000" pitchFamily="2" charset="0"/>
              </a:rPr>
              <a:t>, a suburb of Metropolis. While the phenomenon is clear, there are a range of views on the causes, potential remedies and the extent to which these may prove effective. </a:t>
            </a:r>
          </a:p>
          <a:p>
            <a:endParaRPr lang="en-GB" sz="2000" dirty="0">
              <a:latin typeface="Montserrat" panose="00000500000000000000" pitchFamily="2" charset="0"/>
            </a:endParaRPr>
          </a:p>
          <a:p>
            <a:endParaRPr lang="en-GB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1 Contribution</a:t>
            </a:r>
            <a:r>
              <a:rPr lang="en-GB" sz="28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 of the sources: Do you agree?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8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318300" y="2347276"/>
            <a:ext cx="11116638" cy="253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highlight>
                  <a:srgbClr val="00FF00"/>
                </a:highlight>
                <a:latin typeface="Montserrat" panose="00000500000000000000" pitchFamily="2" charset="0"/>
              </a:rPr>
              <a:t>Many high-street businesses have been struggling to maintain profitability (A, 2021). While their difficulties have undoubtedly been made worse by the pandemic (B, 2022), </a:t>
            </a:r>
            <a:r>
              <a:rPr lang="en-GB" b="1" dirty="0">
                <a:latin typeface="Montserrat" panose="00000500000000000000" pitchFamily="2" charset="0"/>
              </a:rPr>
              <a:t>the decline of high-street retail has been evident for many years. </a:t>
            </a:r>
            <a:r>
              <a:rPr lang="en-GB" b="1" dirty="0">
                <a:highlight>
                  <a:srgbClr val="FFFF00"/>
                </a:highlight>
                <a:latin typeface="Montserrat" panose="00000500000000000000" pitchFamily="2" charset="0"/>
              </a:rPr>
              <a:t>C (2015), for instance identified a loss of 15 well-established shops between the beginning and end of 2014 in </a:t>
            </a:r>
            <a:r>
              <a:rPr lang="en-GB" b="1" dirty="0" err="1">
                <a:highlight>
                  <a:srgbClr val="FFFF00"/>
                </a:highlight>
                <a:latin typeface="Montserrat" panose="00000500000000000000" pitchFamily="2" charset="0"/>
              </a:rPr>
              <a:t>Glaston</a:t>
            </a:r>
            <a:r>
              <a:rPr lang="en-GB" b="1" dirty="0">
                <a:highlight>
                  <a:srgbClr val="FFFF00"/>
                </a:highlight>
                <a:latin typeface="Montserrat" panose="00000500000000000000" pitchFamily="2" charset="0"/>
              </a:rPr>
              <a:t>, a suburb of Metropolis. </a:t>
            </a:r>
            <a:r>
              <a:rPr lang="en-GB" b="1" dirty="0">
                <a:latin typeface="Montserrat" panose="00000500000000000000" pitchFamily="2" charset="0"/>
              </a:rPr>
              <a:t>While the phenomenon is clear, there are a range of views on the causes, potential remedies and the extent to which these may prove effective.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26024-5EAA-4A14-8E43-118B0AE59573}"/>
              </a:ext>
            </a:extLst>
          </p:cNvPr>
          <p:cNvSpPr txBox="1"/>
          <p:nvPr/>
        </p:nvSpPr>
        <p:spPr>
          <a:xfrm>
            <a:off x="318300" y="1152785"/>
            <a:ext cx="110355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highlight>
                  <a:srgbClr val="00FF00"/>
                </a:highlight>
                <a:latin typeface="Montserrat" panose="00000500000000000000" pitchFamily="2" charset="0"/>
              </a:rPr>
              <a:t>1 Background information</a:t>
            </a:r>
            <a:r>
              <a:rPr lang="en-GB" sz="2000" b="1" dirty="0">
                <a:solidFill>
                  <a:srgbClr val="0070C0"/>
                </a:solidFill>
                <a:highlight>
                  <a:srgbClr val="FEF6F0"/>
                </a:highlight>
                <a:latin typeface="Montserrat" panose="00000500000000000000" pitchFamily="2" charset="0"/>
              </a:rPr>
              <a:t>  </a:t>
            </a:r>
            <a:r>
              <a:rPr lang="en-GB" sz="2000" b="1" dirty="0">
                <a:solidFill>
                  <a:srgbClr val="0070C0"/>
                </a:solidFill>
                <a:highlight>
                  <a:srgbClr val="FFFF00"/>
                </a:highlight>
                <a:latin typeface="Montserrat" panose="00000500000000000000" pitchFamily="2" charset="0"/>
              </a:rPr>
              <a:t>2 Support for the writer’s point (general / specific detail</a:t>
            </a:r>
            <a:r>
              <a:rPr lang="en-GB" sz="2000" b="1" dirty="0">
                <a:solidFill>
                  <a:srgbClr val="0070C0"/>
                </a:solidFill>
                <a:latin typeface="Montserrat" panose="00000500000000000000" pitchFamily="2" charset="0"/>
              </a:rPr>
              <a:t>) 3 Outline of theories / studies illustrating different viewpoints or current debates in the literature 4 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90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6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3C3BF-6A0F-47DA-BA59-73F3F7CA66BA}"/>
              </a:ext>
            </a:extLst>
          </p:cNvPr>
          <p:cNvSpPr txBox="1"/>
          <p:nvPr/>
        </p:nvSpPr>
        <p:spPr>
          <a:xfrm>
            <a:off x="1342067" y="349395"/>
            <a:ext cx="9217731" cy="730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dirty="0">
                <a:solidFill>
                  <a:srgbClr val="000000"/>
                </a:solidFill>
                <a:latin typeface="Krana Fat B" panose="00000B00000000000000" pitchFamily="50" charset="0"/>
              </a:rPr>
              <a:t>Paragraph 2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: </a:t>
            </a:r>
            <a:r>
              <a:rPr lang="en-GB" sz="3600" dirty="0">
                <a:solidFill>
                  <a:srgbClr val="000000"/>
                </a:solidFill>
                <a:latin typeface="Krana Fat B" panose="00000B00000000000000" pitchFamily="50" charset="0"/>
              </a:rPr>
              <a:t>S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Krana Fat B" panose="00000B00000000000000" pitchFamily="50" charset="0"/>
              </a:rPr>
              <a:t>ources</a:t>
            </a:r>
          </a:p>
        </p:txBody>
      </p:sp>
      <p:pic>
        <p:nvPicPr>
          <p:cNvPr id="4" name="Graphic 29">
            <a:extLst>
              <a:ext uri="{FF2B5EF4-FFF2-40B4-BE49-F238E27FC236}">
                <a16:creationId xmlns:a16="http://schemas.microsoft.com/office/drawing/2014/main" id="{B0177157-E371-483A-9B78-5188893FE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2" y="302474"/>
            <a:ext cx="960376" cy="6643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9DCC60-332C-4FEE-89BB-EAD9F52D5069}"/>
              </a:ext>
            </a:extLst>
          </p:cNvPr>
          <p:cNvSpPr/>
          <p:nvPr/>
        </p:nvSpPr>
        <p:spPr>
          <a:xfrm>
            <a:off x="9939921" y="260503"/>
            <a:ext cx="1939954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F3622C"/>
                </a:solidFill>
                <a:uFillTx/>
                <a:latin typeface="Montserrat" pitchFamily="2"/>
              </a:rPr>
              <a:t>The ACE Team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2A6EB666-1EA2-4E6F-AEDB-98F2EFA6CE1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23BFBB-260C-44F6-884B-BCCB78EDC1E2}" type="slidenum">
              <a:rPr/>
              <a:t>9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872EF-A14F-44FE-9E30-11046C13736D}"/>
              </a:ext>
            </a:extLst>
          </p:cNvPr>
          <p:cNvSpPr txBox="1"/>
          <p:nvPr/>
        </p:nvSpPr>
        <p:spPr>
          <a:xfrm>
            <a:off x="473748" y="5296093"/>
            <a:ext cx="921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9C5E92-7CD7-4073-88B8-047CD98F72F6}"/>
              </a:ext>
            </a:extLst>
          </p:cNvPr>
          <p:cNvSpPr txBox="1"/>
          <p:nvPr/>
        </p:nvSpPr>
        <p:spPr>
          <a:xfrm>
            <a:off x="473748" y="1168609"/>
            <a:ext cx="11116638" cy="373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According to H’s (2019) Profitability Model, </a:t>
            </a:r>
            <a:r>
              <a:rPr lang="en-GB" sz="2000" b="1" dirty="0">
                <a:latin typeface="Montserrat" panose="00000500000000000000" pitchFamily="2" charset="0"/>
              </a:rPr>
              <a:t>initially successful businesses are very likely to lose market share because customers are more interested in novelty than in trusted brands. This could affect a large proportion of high-street retailers. If this is the case, one solution could be for retailers to prioritise constant product innovation, a strategy adopted with some success by Company X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(F, 2021)</a:t>
            </a:r>
            <a:r>
              <a:rPr lang="en-GB" sz="2000" b="1" dirty="0">
                <a:latin typeface="Montserrat" panose="00000500000000000000" pitchFamily="2" charset="0"/>
              </a:rPr>
              <a:t> and Company Y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(G, 2021). </a:t>
            </a:r>
            <a:r>
              <a:rPr lang="en-GB" sz="2000" b="1" dirty="0">
                <a:latin typeface="Montserrat" panose="00000500000000000000" pitchFamily="2" charset="0"/>
              </a:rPr>
              <a:t>However,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J’s (2020)</a:t>
            </a:r>
            <a:r>
              <a:rPr lang="en-GB" sz="2000" b="1" dirty="0">
                <a:latin typeface="Montserrat" panose="00000500000000000000" pitchFamily="2" charset="0"/>
              </a:rPr>
              <a:t> very extensive </a:t>
            </a:r>
            <a:r>
              <a:rPr lang="en-GB" sz="2000" b="1" dirty="0">
                <a:highlight>
                  <a:srgbClr val="C0C0C0"/>
                </a:highlight>
                <a:latin typeface="Montserrat" panose="00000500000000000000" pitchFamily="2" charset="0"/>
              </a:rPr>
              <a:t>study</a:t>
            </a:r>
            <a:r>
              <a:rPr lang="en-GB" sz="2000" b="1" dirty="0">
                <a:latin typeface="Montserrat" panose="00000500000000000000" pitchFamily="2" charset="0"/>
              </a:rPr>
              <a:t> of successful loyalty schemes suggests that the reasons for commercial failure or success are more complex than H’s (2019) model proposes. </a:t>
            </a:r>
          </a:p>
        </p:txBody>
      </p:sp>
    </p:spTree>
    <p:extLst>
      <p:ext uri="{BB962C8B-B14F-4D97-AF65-F5344CB8AC3E}">
        <p14:creationId xmlns:p14="http://schemas.microsoft.com/office/powerpoint/2010/main" val="140977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E1F789FE3C364B8BBA95E922B7AD8C" ma:contentTypeVersion="17" ma:contentTypeDescription="Create a new document." ma:contentTypeScope="" ma:versionID="cfcb10fa52385c9261a3f1616647b1d3">
  <xsd:schema xmlns:xsd="http://www.w3.org/2001/XMLSchema" xmlns:xs="http://www.w3.org/2001/XMLSchema" xmlns:p="http://schemas.microsoft.com/office/2006/metadata/properties" xmlns:ns2="8d19e6ba-005b-4b07-9ef0-28173d27cf17" xmlns:ns3="51b58b7f-359e-418a-8fc0-c5d77d026bdc" targetNamespace="http://schemas.microsoft.com/office/2006/metadata/properties" ma:root="true" ma:fieldsID="420f7b23874e678d09c0a97c4ca3fae1" ns2:_="" ns3:_="">
    <xsd:import namespace="8d19e6ba-005b-4b07-9ef0-28173d27cf17"/>
    <xsd:import namespace="51b58b7f-359e-418a-8fc0-c5d77d026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9e6ba-005b-4b07-9ef0-28173d27cf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5f1f1f9-0179-4c93-b971-8e9741e04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58b7f-359e-418a-8fc0-c5d77d026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8ddf30b-595b-41ab-b90f-5ca4b4c636b7}" ma:internalName="TaxCatchAll" ma:showField="CatchAllData" ma:web="51b58b7f-359e-418a-8fc0-c5d77d026b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19e6ba-005b-4b07-9ef0-28173d27cf17">
      <Terms xmlns="http://schemas.microsoft.com/office/infopath/2007/PartnerControls"/>
    </lcf76f155ced4ddcb4097134ff3c332f>
    <TaxCatchAll xmlns="51b58b7f-359e-418a-8fc0-c5d77d026bdc" xsi:nil="true"/>
  </documentManagement>
</p:properties>
</file>

<file path=customXml/itemProps1.xml><?xml version="1.0" encoding="utf-8"?>
<ds:datastoreItem xmlns:ds="http://schemas.openxmlformats.org/officeDocument/2006/customXml" ds:itemID="{10BB5EE3-09CE-4071-94AE-87C24CE211A7}"/>
</file>

<file path=customXml/itemProps2.xml><?xml version="1.0" encoding="utf-8"?>
<ds:datastoreItem xmlns:ds="http://schemas.openxmlformats.org/officeDocument/2006/customXml" ds:itemID="{E68E42BA-9B65-47E4-9F4A-5B59420FBC1A}"/>
</file>

<file path=customXml/itemProps3.xml><?xml version="1.0" encoding="utf-8"?>
<ds:datastoreItem xmlns:ds="http://schemas.openxmlformats.org/officeDocument/2006/customXml" ds:itemID="{E95BAC5F-3D1D-44B3-B9B6-33E0133BD229}"/>
</file>

<file path=docProps/app.xml><?xml version="1.0" encoding="utf-8"?>
<Properties xmlns="http://schemas.openxmlformats.org/officeDocument/2006/extended-properties" xmlns:vt="http://schemas.openxmlformats.org/officeDocument/2006/docPropsVTypes">
  <TotalTime>19554</TotalTime>
  <Words>2681</Words>
  <Application>Microsoft Office PowerPoint</Application>
  <PresentationFormat>Widescreen</PresentationFormat>
  <Paragraphs>221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Abadi</vt:lpstr>
      <vt:lpstr>Arial</vt:lpstr>
      <vt:lpstr>Calibri</vt:lpstr>
      <vt:lpstr>Calibri Light</vt:lpstr>
      <vt:lpstr>Krana Fat B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attending ‘Using your reading in your writing - Intermediate’ today.  We would be grateful if you could take 5 minutes to complete our feedback form.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PowerPoint title here</dc:title>
  <dc:creator>Wright, Katherine</dc:creator>
  <cp:lastModifiedBy>Brown, Lorna</cp:lastModifiedBy>
  <cp:revision>551</cp:revision>
  <dcterms:created xsi:type="dcterms:W3CDTF">2020-07-21T14:02:16Z</dcterms:created>
  <dcterms:modified xsi:type="dcterms:W3CDTF">2023-08-08T10:46:21Z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0x0101007DE1F789FE3C364B8BBA95E922B7AD8C</vt:lpwstr>
  </property>
</Properties>
</file>