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sldIdLst>
    <p:sldId id="256" r:id="rId5"/>
    <p:sldId id="429" r:id="rId6"/>
    <p:sldId id="303" r:id="rId7"/>
    <p:sldId id="430" r:id="rId8"/>
    <p:sldId id="437" r:id="rId9"/>
    <p:sldId id="432" r:id="rId10"/>
    <p:sldId id="436" r:id="rId11"/>
    <p:sldId id="435" r:id="rId12"/>
    <p:sldId id="438" r:id="rId13"/>
    <p:sldId id="431" r:id="rId14"/>
    <p:sldId id="411" r:id="rId15"/>
    <p:sldId id="439" r:id="rId16"/>
    <p:sldId id="440" r:id="rId17"/>
    <p:sldId id="419" r:id="rId18"/>
    <p:sldId id="4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Lorna" initials="BL" lastIdx="6" clrIdx="0">
    <p:extLst>
      <p:ext uri="{19B8F6BF-5375-455C-9EA6-DF929625EA0E}">
        <p15:presenceInfo xmlns:p15="http://schemas.microsoft.com/office/powerpoint/2012/main" userId="S::LBrown2@qa.com::d96c7206-e457-4c30-83c6-7fe83b9b2466" providerId="AD"/>
      </p:ext>
    </p:extLst>
  </p:cmAuthor>
  <p:cmAuthor id="2" name="Walker, Eleanor" initials="WE" lastIdx="8" clrIdx="1">
    <p:extLst>
      <p:ext uri="{19B8F6BF-5375-455C-9EA6-DF929625EA0E}">
        <p15:presenceInfo xmlns:p15="http://schemas.microsoft.com/office/powerpoint/2012/main" userId="S::ewalker@qa.com::6154b497-89db-4c15-915e-52ab74dda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36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E79E4-7E2C-1F4B-1F14-88F6385F1BC9}" v="6" dt="2024-11-29T14:58:28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pe, Andrea" userId="d91fec56-70e7-4811-b7d4-6f6a180377bb" providerId="ADAL" clId="{601571E8-51FD-4CEA-BD2C-BAFE22ABB893}"/>
    <pc:docChg chg="modSld">
      <pc:chgData name="Thorpe, Andrea" userId="d91fec56-70e7-4811-b7d4-6f6a180377bb" providerId="ADAL" clId="{601571E8-51FD-4CEA-BD2C-BAFE22ABB893}" dt="2024-11-26T12:38:11.217" v="1" actId="113"/>
      <pc:docMkLst>
        <pc:docMk/>
      </pc:docMkLst>
      <pc:sldChg chg="modSp mod">
        <pc:chgData name="Thorpe, Andrea" userId="d91fec56-70e7-4811-b7d4-6f6a180377bb" providerId="ADAL" clId="{601571E8-51FD-4CEA-BD2C-BAFE22ABB893}" dt="2024-11-26T12:36:38.199" v="0" actId="20577"/>
        <pc:sldMkLst>
          <pc:docMk/>
          <pc:sldMk cId="995140201" sldId="435"/>
        </pc:sldMkLst>
        <pc:spChg chg="mod">
          <ac:chgData name="Thorpe, Andrea" userId="d91fec56-70e7-4811-b7d4-6f6a180377bb" providerId="ADAL" clId="{601571E8-51FD-4CEA-BD2C-BAFE22ABB893}" dt="2024-11-26T12:36:38.199" v="0" actId="20577"/>
          <ac:spMkLst>
            <pc:docMk/>
            <pc:sldMk cId="995140201" sldId="435"/>
            <ac:spMk id="2" creationId="{D6BA4534-344E-1F3A-46E8-ECC4817512AF}"/>
          </ac:spMkLst>
        </pc:spChg>
      </pc:sldChg>
      <pc:sldChg chg="modSp mod">
        <pc:chgData name="Thorpe, Andrea" userId="d91fec56-70e7-4811-b7d4-6f6a180377bb" providerId="ADAL" clId="{601571E8-51FD-4CEA-BD2C-BAFE22ABB893}" dt="2024-11-26T12:38:11.217" v="1" actId="113"/>
        <pc:sldMkLst>
          <pc:docMk/>
          <pc:sldMk cId="4250383463" sldId="436"/>
        </pc:sldMkLst>
        <pc:spChg chg="mod">
          <ac:chgData name="Thorpe, Andrea" userId="d91fec56-70e7-4811-b7d4-6f6a180377bb" providerId="ADAL" clId="{601571E8-51FD-4CEA-BD2C-BAFE22ABB893}" dt="2024-11-26T12:38:11.217" v="1" actId="113"/>
          <ac:spMkLst>
            <pc:docMk/>
            <pc:sldMk cId="4250383463" sldId="436"/>
            <ac:spMk id="4" creationId="{C21C0CC6-682E-C92D-525F-C2F503DDCE19}"/>
          </ac:spMkLst>
        </pc:spChg>
      </pc:sldChg>
    </pc:docChg>
  </pc:docChgLst>
  <pc:docChgLst>
    <pc:chgData name="Thorpe, Andrea" userId="S::athorpe@qa.com::d91fec56-70e7-4811-b7d4-6f6a180377bb" providerId="AD" clId="Web-{A8BE79E4-7E2C-1F4B-1F14-88F6385F1BC9}"/>
    <pc:docChg chg="modSld">
      <pc:chgData name="Thorpe, Andrea" userId="S::athorpe@qa.com::d91fec56-70e7-4811-b7d4-6f6a180377bb" providerId="AD" clId="Web-{A8BE79E4-7E2C-1F4B-1F14-88F6385F1BC9}" dt="2024-11-29T14:58:28.844" v="3"/>
      <pc:docMkLst>
        <pc:docMk/>
      </pc:docMkLst>
      <pc:sldChg chg="delSp modSp">
        <pc:chgData name="Thorpe, Andrea" userId="S::athorpe@qa.com::d91fec56-70e7-4811-b7d4-6f6a180377bb" providerId="AD" clId="Web-{A8BE79E4-7E2C-1F4B-1F14-88F6385F1BC9}" dt="2024-11-29T14:58:28.844" v="3"/>
        <pc:sldMkLst>
          <pc:docMk/>
          <pc:sldMk cId="3026907708" sldId="256"/>
        </pc:sldMkLst>
        <pc:spChg chg="del mod">
          <ac:chgData name="Thorpe, Andrea" userId="S::athorpe@qa.com::d91fec56-70e7-4811-b7d4-6f6a180377bb" providerId="AD" clId="Web-{A8BE79E4-7E2C-1F4B-1F14-88F6385F1BC9}" dt="2024-11-29T14:58:28.844" v="3"/>
          <ac:spMkLst>
            <pc:docMk/>
            <pc:sldMk cId="3026907708" sldId="256"/>
            <ac:spMk id="5" creationId="{B66994C7-DE93-6FCD-1B1D-07B893056EF8}"/>
          </ac:spMkLst>
        </pc:spChg>
        <pc:picChg chg="del">
          <ac:chgData name="Thorpe, Andrea" userId="S::athorpe@qa.com::d91fec56-70e7-4811-b7d4-6f6a180377bb" providerId="AD" clId="Web-{A8BE79E4-7E2C-1F4B-1F14-88F6385F1BC9}" dt="2024-11-29T14:58:24.297" v="0"/>
          <ac:picMkLst>
            <pc:docMk/>
            <pc:sldMk cId="3026907708" sldId="256"/>
            <ac:picMk id="7" creationId="{DC26DE84-4256-E03D-444B-8449097636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C885D-1E48-43E8-9D1E-2EA7E4B5E429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FFF7B-086C-44E4-A6A3-A7505654B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7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lwcinDfD-EmwhqmiSXn3KJx4-QmcBv9NnNg4SAsynGNUMDRJTEhHQ1RYSVVMQVZCNjhBMlpMNExDTi4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women-are-still-being-underdiagnosed-with-heart-disease-24024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women-are-still-being-underdiagnosed-with-heart-disease-24024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women-are-still-being-underdiagnosed-with-heart-disease-24024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Fu6wtBjJ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https://elp.northumbria.ac.uk/ultra/organizations/_783464_1/outline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7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https://forms.office.com/Pages/ResponsePage.aspx?id=lwcinDfD-EmwhqmiSXn3KJx4-QmcBv9NnNg4SAsynGNUMDRJTEhHQ1RYSVVMQVZCNjhBMlpMNExDTi4u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FFF7B-086C-44E4-A6A3-A7505654B4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78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4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8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sng" strike="noStrike" dirty="0">
                <a:solidFill>
                  <a:srgbClr val="467886"/>
                </a:solidFill>
                <a:effectLst/>
                <a:latin typeface="Montserrat" panose="00000500000000000000" pitchFamily="2" charset="0"/>
                <a:hlinkClick r:id="rId3"/>
              </a:rPr>
              <a:t>Why women are still being underdiagnosed with heart disease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0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4559A-D2C7-FA8B-E48E-204574A0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A2E42-F64D-298F-8661-FD958C6D2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5E037-91A9-F071-2A0B-CA0197693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sng" strike="noStrike" dirty="0">
                <a:solidFill>
                  <a:srgbClr val="467886"/>
                </a:solidFill>
                <a:effectLst/>
                <a:latin typeface="Montserrat" panose="00000500000000000000" pitchFamily="2" charset="0"/>
                <a:hlinkClick r:id="rId3"/>
              </a:rPr>
              <a:t>Why women are still being underdiagnosed with heart disease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51DEE-13F7-49DD-983A-CE7823019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4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FF7B-F10F-0DFE-2F45-3E59EB6F1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AF99D-7D71-0AA1-8CEE-3477891EE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A006C-1887-9D71-46CA-5B1411852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sng" strike="noStrike" dirty="0">
                <a:solidFill>
                  <a:srgbClr val="467886"/>
                </a:solidFill>
                <a:effectLst/>
                <a:latin typeface="Montserrat" panose="00000500000000000000" pitchFamily="2" charset="0"/>
                <a:hlinkClick r:id="rId3"/>
              </a:rPr>
              <a:t>Why women are still being underdiagnosed with heart disease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8CCD-51AE-4131-D867-02D88A04F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2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5C420-481B-F192-F14D-DE67B2580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9C643-A4DA-2502-1F1D-2DB534AD5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B6F80-7197-F163-D897-2017D1F40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76872-9705-5CC4-347D-DEF438A6B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8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Task 2: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(10 mins)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Breakout rooms – In pairs: 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Answer the following questions together, using the text: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What are the 3 main differences between men and women’s hearts?  </a:t>
            </a: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Find 2 reasons why women may be misdiagnosed with heart disease? </a:t>
            </a: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 the whole group: reflect on how easy or difficult it was to find these facts. Did it help that you’d already read the entire article previously?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9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sng" strike="noStrike" dirty="0">
                <a:solidFill>
                  <a:srgbClr val="0563C1"/>
                </a:solidFill>
                <a:effectLst/>
                <a:latin typeface="Montserrat" panose="00000500000000000000" pitchFamily="2" charset="0"/>
                <a:hlinkClick r:id="rId3"/>
              </a:rPr>
              <a:t>How has the medical gender gap been affecting women’s health? | The Stream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 Don’t share the link until after we’ve listened.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8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52F59-A262-A8EE-2B9D-935AB71A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2FAFE-8BD8-7BA9-1BF2-D78D61CD3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47857-2016-75FF-1170-C9C4B0844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Task 2: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(10 mins)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Breakout rooms – In pairs: 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Answer the following questions together, using the text: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What are the 3 main differences between men and women’s hearts?  </a:t>
            </a: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Find 2 reasons why women may be misdiagnosed with heart disease? </a:t>
            </a: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 the whole group: reflect on how easy or difficult it was to find these facts. Did it help that you’d already read the entire article previously?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ACCA8-94D5-4A21-63FD-42C9088B4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3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6A8E-6F8C-40A2-B21A-7F822232F29A}" type="datetime1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7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3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349370" y="1138016"/>
            <a:ext cx="9491664" cy="6876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50678" y="1944206"/>
            <a:ext cx="9490365" cy="4232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Graphic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38" y="377820"/>
            <a:ext cx="781217" cy="5521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922944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kern="1200" cap="none" spc="0" baseline="0">
                <a:solidFill>
                  <a:srgbClr val="004050"/>
                </a:solidFill>
                <a:uFillTx/>
                <a:latin typeface="Montserrat"/>
              </a:defRPr>
            </a:lvl1pPr>
          </a:lstStyle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7" r:id="rId3"/>
  </p:sldLayoutIdLst>
  <p:hf hdr="0" ftr="0" dt="0"/>
  <p:txStyles>
    <p:titleStyle>
      <a:lvl1pPr marL="0" marR="0" lvl="0" indent="0" algn="l" defTabSz="914400" rtl="0" eaLnBrk="1" fontAlgn="auto" hangingPunct="1">
        <a:lnSpc>
          <a:spcPts val="42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004050"/>
          </a:solidFill>
          <a:uFillTx/>
          <a:latin typeface="Krana Fat B" pitchFamily="50"/>
        </a:defRPr>
      </a:lvl1pPr>
    </p:titleStyle>
    <p:bodyStyle>
      <a:lvl1pPr marL="270004" marR="0" lvl="0" indent="-270004" algn="l" defTabSz="914400" rtl="0" eaLnBrk="1" fontAlgn="auto" hangingPunct="1">
        <a:lnSpc>
          <a:spcPts val="2200"/>
        </a:lnSpc>
        <a:spcBef>
          <a:spcPts val="0"/>
        </a:spcBef>
        <a:spcAft>
          <a:spcPts val="650"/>
        </a:spcAft>
        <a:buSzPts val="2069"/>
        <a:buBlip>
          <a:blip r:embed="rId6"/>
        </a:buBlip>
        <a:tabLst/>
        <a:defRPr lang="en-US" sz="1800" b="1" i="0" u="none" strike="noStrike" kern="1200" cap="none" spc="0" baseline="0">
          <a:solidFill>
            <a:srgbClr val="004050"/>
          </a:solidFill>
          <a:uFillTx/>
          <a:latin typeface="Montserrat" pitchFamily="2"/>
        </a:defRPr>
      </a:lvl1pPr>
      <a:lvl2pPr marL="179999" marR="0" lvl="1" indent="-179999" algn="l" defTabSz="914400" rtl="0" eaLnBrk="1" fontAlgn="auto" hangingPunct="1">
        <a:lnSpc>
          <a:spcPts val="1400"/>
        </a:lnSpc>
        <a:spcBef>
          <a:spcPts val="0"/>
        </a:spcBef>
        <a:spcAft>
          <a:spcPts val="650"/>
        </a:spcAft>
        <a:buSzPts val="1498"/>
        <a:buBlip>
          <a:blip r:embed="rId6"/>
        </a:buBlip>
        <a:tabLst/>
        <a:defRPr lang="en-US" sz="1200" b="0" i="0" u="none" strike="noStrike" kern="1200" cap="none" spc="0" baseline="0">
          <a:solidFill>
            <a:srgbClr val="004050"/>
          </a:solidFill>
          <a:uFillTx/>
          <a:latin typeface="Montserrat" pitchFamily="2"/>
        </a:defRPr>
      </a:lvl2pPr>
      <a:lvl3pPr marL="179999" marR="0" lvl="2" indent="-179999" algn="l" defTabSz="914400" rtl="0" eaLnBrk="1" fontAlgn="auto" hangingPunct="1">
        <a:lnSpc>
          <a:spcPts val="1400"/>
        </a:lnSpc>
        <a:spcBef>
          <a:spcPts val="0"/>
        </a:spcBef>
        <a:spcAft>
          <a:spcPts val="650"/>
        </a:spcAft>
        <a:buSzPts val="1200"/>
        <a:buBlip>
          <a:blip r:embed="rId6"/>
        </a:buBlip>
        <a:tabLst/>
        <a:defRPr lang="en-US" sz="1000" b="1" i="0" u="none" strike="noStrike" kern="1200" cap="none" spc="0" baseline="0">
          <a:solidFill>
            <a:srgbClr val="004050"/>
          </a:solidFill>
          <a:uFillTx/>
          <a:latin typeface="Montserrat" pitchFamily="2"/>
        </a:defRPr>
      </a:lvl3pPr>
      <a:lvl4pPr marL="179999" marR="0" lvl="3" indent="-179999" algn="l" defTabSz="914400" rtl="0" eaLnBrk="1" fontAlgn="auto" hangingPunct="1">
        <a:lnSpc>
          <a:spcPts val="1200"/>
        </a:lnSpc>
        <a:spcBef>
          <a:spcPts val="0"/>
        </a:spcBef>
        <a:spcAft>
          <a:spcPts val="650"/>
        </a:spcAft>
        <a:buSzPts val="1200"/>
        <a:buBlip>
          <a:blip r:embed="rId6"/>
        </a:buBlip>
        <a:tabLst/>
        <a:defRPr lang="en-US" sz="1000" b="0" i="0" u="none" strike="noStrike" kern="1200" cap="none" spc="0" baseline="0">
          <a:solidFill>
            <a:srgbClr val="004050"/>
          </a:solidFill>
          <a:uFillTx/>
          <a:latin typeface="Montserrat" pitchFamily="2"/>
        </a:defRPr>
      </a:lvl4pPr>
      <a:lvl5pPr marL="179999" marR="0" lvl="4" indent="-179999" algn="l" defTabSz="914400" rtl="0" eaLnBrk="1" fontAlgn="auto" hangingPunct="1">
        <a:lnSpc>
          <a:spcPts val="1000"/>
        </a:lnSpc>
        <a:spcBef>
          <a:spcPts val="0"/>
        </a:spcBef>
        <a:spcAft>
          <a:spcPts val="650"/>
        </a:spcAft>
        <a:buSzPts val="998"/>
        <a:buBlip>
          <a:blip r:embed="rId6"/>
        </a:buBlip>
        <a:tabLst/>
        <a:defRPr lang="en-US" sz="800" b="0" i="0" u="none" strike="noStrike" kern="1200" cap="none" spc="0" baseline="0">
          <a:solidFill>
            <a:srgbClr val="004050"/>
          </a:solidFill>
          <a:uFillTx/>
          <a:latin typeface="Montserrat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lwcinDfD-EmwhqmiSXn3KJx4-QmcBv9NnNg4SAsynGNUNDE3R0U2UzczRFlESjVBOUpMS0tKUTRHWi4u&amp;web=1&amp;wdLOR=cF3111CD5-43E1-42D3-AA7B-5856F41C224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Fu6wtBjJ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lwcinDfD-EmwhqmiSXn3KJx4-QmcBv9NnNg4SAsynGNUMDRJTEhHQ1RYSVVMQVZCNjhBMlpMNExDTi4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women-are-still-being-underdiagnosed-with-heart-disease-2402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women-are-still-being-underdiagnosed-with-heart-disease-24024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BB6D40-B4C9-8B4A-B2A6-126F64906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0" y="1269361"/>
            <a:ext cx="9932419" cy="2277604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5600"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Academic Reading Club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Session 1 </a:t>
            </a:r>
            <a:br>
              <a:rPr lang="en-GB" sz="5400" dirty="0"/>
            </a:br>
            <a:endParaRPr lang="en-GB" noProof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>
              <a:solidFill>
                <a:srgbClr val="F3622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681" y="3546965"/>
            <a:ext cx="5517222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solidFill>
                  <a:schemeClr val="accent2">
                    <a:lumMod val="50000"/>
                  </a:schemeClr>
                </a:solidFill>
                <a:latin typeface="Montserrat"/>
              </a:rPr>
              <a:t>The session will start at ...</a:t>
            </a:r>
            <a:endParaRPr lang="en-GB" sz="2400" b="1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n-GB" sz="2400" b="1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24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Please ensure that your speaker/output settings are correct.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9A6522-8367-A028-C9F7-45BB210C6C7E}"/>
              </a:ext>
            </a:extLst>
          </p:cNvPr>
          <p:cNvGrpSpPr/>
          <p:nvPr/>
        </p:nvGrpSpPr>
        <p:grpSpPr>
          <a:xfrm>
            <a:off x="7153410" y="4713648"/>
            <a:ext cx="4726618" cy="1945551"/>
            <a:chOff x="7816018" y="4835126"/>
            <a:chExt cx="4229662" cy="18240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161634-C3A8-9CD7-0DE2-5B5D7F640077}"/>
                </a:ext>
              </a:extLst>
            </p:cNvPr>
            <p:cNvSpPr/>
            <p:nvPr/>
          </p:nvSpPr>
          <p:spPr>
            <a:xfrm>
              <a:off x="7816018" y="4835126"/>
              <a:ext cx="4229662" cy="1824073"/>
            </a:xfrm>
            <a:prstGeom prst="rect">
              <a:avLst/>
            </a:prstGeom>
            <a:no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3798F935-DF15-8D1F-C878-18294DB1E067}"/>
                </a:ext>
              </a:extLst>
            </p:cNvPr>
            <p:cNvSpPr txBox="1"/>
            <p:nvPr/>
          </p:nvSpPr>
          <p:spPr>
            <a:xfrm>
              <a:off x="7816020" y="4992012"/>
              <a:ext cx="2524149" cy="1623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i="0" u="none" strike="noStrike" kern="0" cap="none" spc="0" baseline="0">
                  <a:solidFill>
                    <a:srgbClr val="000000"/>
                  </a:solidFill>
                  <a:uFillTx/>
                  <a:latin typeface="Montserrat"/>
                </a:rPr>
                <a:t>Please ensure that you register for this workshop here:</a:t>
              </a:r>
            </a:p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u="sng">
                  <a:solidFill>
                    <a:srgbClr val="0000FF"/>
                  </a:solidFill>
                  <a:effectLst/>
                  <a:latin typeface="Montserrat"/>
                  <a:ea typeface="Calibri" panose="020F0502020204030204" pitchFamily="34" charset="0"/>
                  <a:cs typeface="Times New Roman"/>
                  <a:hlinkClick r:id="rId3"/>
                </a:rPr>
                <a:t>Study Skills Workshop Attendance Form (office.com)</a:t>
              </a:r>
              <a:endParaRPr lang="en-GB" sz="1600">
                <a:effectLst/>
                <a:latin typeface="Montserrat"/>
                <a:ea typeface="Calibri" panose="020F0502020204030204" pitchFamily="34" charset="0"/>
                <a:cs typeface="Times New Roman"/>
                <a:hlinkClick r:id="rId3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BB0E99-72AD-F213-F9D1-50C286DE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0169" y="4992012"/>
              <a:ext cx="1510302" cy="151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90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1AC90CD-5632-5F69-BB08-96FDB7928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43AA-FF0E-A68B-F717-3745DB02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4" y="75303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Recapping the </a:t>
            </a:r>
            <a:r>
              <a:rPr lang="en-GB" dirty="0">
                <a:solidFill>
                  <a:srgbClr val="FF0000"/>
                </a:solidFill>
              </a:rPr>
              <a:t>SQ3R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Reading Technique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92F86BA-1F23-AA64-32C0-BA3E7D706140}"/>
              </a:ext>
            </a:extLst>
          </p:cNvPr>
          <p:cNvSpPr txBox="1">
            <a:spLocks/>
          </p:cNvSpPr>
          <p:nvPr/>
        </p:nvSpPr>
        <p:spPr>
          <a:xfrm>
            <a:off x="514186" y="2207238"/>
            <a:ext cx="11104073" cy="427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70000" indent="-270000" algn="ctr" defTabSz="914400" rtl="0" eaLnBrk="1" latinLnBrk="0" hangingPunct="1">
              <a:buFont typeface="Arial" panose="020B0604020202020204" pitchFamily="34" charset="0"/>
              <a:buChar char="•"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Survey</a:t>
            </a: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Quickly skim the text to get a general idea of what it's about. Focus on headings, subheadings, figures, tables, and summaries.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endParaRPr lang="en-GB" sz="1800" b="1" i="0" dirty="0">
              <a:solidFill>
                <a:srgbClr val="FF0000"/>
              </a:solidFill>
              <a:effectLst/>
              <a:latin typeface="Montserrat" panose="00000500000000000000" pitchFamily="2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Question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Create questions about ideas that arise from the survey. For example, if you don't understand a heading, ask a question about it.  </a:t>
            </a:r>
          </a:p>
          <a:p>
            <a:pPr marL="0" indent="0" algn="l" rtl="0" fontAlgn="base">
              <a:lnSpc>
                <a:spcPts val="1856"/>
              </a:lnSpc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Read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Read with the goal of answering your questions. Highlight or make notes on important parts of the text.  </a:t>
            </a:r>
          </a:p>
          <a:p>
            <a:pPr marL="0" indent="0" algn="l" rtl="0" fontAlgn="base">
              <a:lnSpc>
                <a:spcPts val="1856"/>
              </a:lnSpc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Recite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Practice answering your questions out loud. You can also take notes on your answers.  </a:t>
            </a:r>
          </a:p>
          <a:p>
            <a:pPr marL="0" indent="0" algn="l" rtl="0" fontAlgn="base">
              <a:lnSpc>
                <a:spcPts val="1856"/>
              </a:lnSpc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Review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Look back at your questions as you study. You can move the questions off the physical text to help you rely on your own memory.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851646" y="629833"/>
            <a:ext cx="8139953" cy="142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ana Fat B" panose="00000B00000000000000" pitchFamily="50" charset="0"/>
              </a:rPr>
              <a:t>Task: reading carefully </a:t>
            </a:r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4185294" y="1542237"/>
            <a:ext cx="7250213" cy="3046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70000" indent="-270000" algn="ctr" defTabSz="914400" rtl="0" eaLnBrk="1" latinLnBrk="0" hangingPunct="1">
              <a:buFont typeface="Arial" panose="020B0604020202020204" pitchFamily="34" charset="0"/>
              <a:buChar char="•"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marL="0" lvl="1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0" lvl="1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11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9A269-A39B-01BC-6611-05E7F7895B82}"/>
              </a:ext>
            </a:extLst>
          </p:cNvPr>
          <p:cNvSpPr txBox="1"/>
          <p:nvPr/>
        </p:nvSpPr>
        <p:spPr>
          <a:xfrm>
            <a:off x="851646" y="2154264"/>
            <a:ext cx="101301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You will be split into pairs in breakout rooms:   </a:t>
            </a:r>
          </a:p>
          <a:p>
            <a:pPr algn="l" rtl="0" fontAlgn="base"/>
            <a:endParaRPr lang="en-GB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Answer the following questions together, using the text:  </a:t>
            </a:r>
          </a:p>
          <a:p>
            <a:pPr algn="l" rtl="0" fontAlgn="base"/>
            <a:endParaRPr lang="en-GB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1) What are the 3 main differences between men and women’s hearts?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2) Find 2 reasons why women may be misdiagnosed with heart disease? </a:t>
            </a:r>
          </a:p>
          <a:p>
            <a:pPr algn="l" rtl="0" fontAlgn="base"/>
            <a:endParaRPr lang="en-GB" sz="18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sz="2000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BB8B78-2799-FF76-AD23-F9274CB81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FE93-02EA-1BA1-629F-85CBA3B4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90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Listening  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AE4D4-BA11-09D3-69C3-A4A481829835}"/>
              </a:ext>
            </a:extLst>
          </p:cNvPr>
          <p:cNvSpPr txBox="1"/>
          <p:nvPr/>
        </p:nvSpPr>
        <p:spPr>
          <a:xfrm>
            <a:off x="726142" y="1932852"/>
            <a:ext cx="5271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Listen to </a:t>
            </a:r>
            <a:r>
              <a:rPr lang="en-GB" dirty="0">
                <a:solidFill>
                  <a:srgbClr val="000000"/>
                </a:solidFill>
                <a:latin typeface="Montserrat" panose="00000500000000000000" pitchFamily="2" charset="0"/>
              </a:rPr>
              <a:t>a snippet of this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video together:</a:t>
            </a: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 </a:t>
            </a:r>
          </a:p>
          <a:p>
            <a:pPr algn="l" rtl="0" fontAlgn="base"/>
            <a:r>
              <a:rPr lang="en-GB" dirty="0">
                <a:latin typeface="Montserrat" panose="00000500000000000000" pitchFamily="2" charset="0"/>
                <a:hlinkClick r:id="rId3"/>
              </a:rPr>
              <a:t>How has the medical gender gap been affecting women’s health? | The Stream</a:t>
            </a:r>
            <a:endParaRPr lang="en-GB" dirty="0">
              <a:latin typeface="Montserrat" panose="00000500000000000000" pitchFamily="2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</a:p>
          <a:p>
            <a:pPr algn="l" rtl="0" fontAlgn="base"/>
            <a:r>
              <a:rPr lang="en-GB" dirty="0">
                <a:solidFill>
                  <a:srgbClr val="000000"/>
                </a:solidFill>
                <a:latin typeface="Montserrat" panose="00000500000000000000" pitchFamily="2" charset="0"/>
              </a:rPr>
              <a:t>(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1.47 – 2.56)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DA362-07F2-B4EA-C204-94F2A265F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236" y="1196929"/>
            <a:ext cx="5359159" cy="36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4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3CC20B-E2B3-ACDB-E119-2861A4EA6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00B21-CCA8-5B49-F80C-5AF10179D78E}"/>
              </a:ext>
            </a:extLst>
          </p:cNvPr>
          <p:cNvSpPr txBox="1">
            <a:spLocks/>
          </p:cNvSpPr>
          <p:nvPr/>
        </p:nvSpPr>
        <p:spPr>
          <a:xfrm>
            <a:off x="851646" y="629833"/>
            <a:ext cx="8139953" cy="142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ana Fat B" panose="00000B00000000000000" pitchFamily="50" charset="0"/>
              </a:rPr>
              <a:t>Listening: review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73D4466-4971-1D60-CA12-5E35ED3C5554}"/>
              </a:ext>
            </a:extLst>
          </p:cNvPr>
          <p:cNvSpPr txBox="1">
            <a:spLocks/>
          </p:cNvSpPr>
          <p:nvPr/>
        </p:nvSpPr>
        <p:spPr>
          <a:xfrm>
            <a:off x="4185294" y="1542237"/>
            <a:ext cx="7250213" cy="3046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70000" indent="-270000" algn="ctr" defTabSz="914400" rtl="0" eaLnBrk="1" latinLnBrk="0" hangingPunct="1">
              <a:buFont typeface="Arial" panose="020B0604020202020204" pitchFamily="34" charset="0"/>
              <a:buChar char="•"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marL="0" lvl="1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0" lvl="1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4CD19-627F-1D8F-91F8-80AD875A44E9}"/>
              </a:ext>
            </a:extLst>
          </p:cNvPr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152A6-14AC-ED8D-884D-0D34F578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13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686D5-FAED-48A0-19DF-C9DB8FE2763E}"/>
              </a:ext>
            </a:extLst>
          </p:cNvPr>
          <p:cNvSpPr txBox="1"/>
          <p:nvPr/>
        </p:nvSpPr>
        <p:spPr>
          <a:xfrm>
            <a:off x="851646" y="2154264"/>
            <a:ext cx="10130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What is the gender health gap? 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What happened in 1993?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Up to how many years later do women receive misdiagnoses?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What are some of the results of overlooking female biology in medical research?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need to listen again? Make some notes this time. </a:t>
            </a:r>
          </a:p>
        </p:txBody>
      </p:sp>
    </p:spTree>
    <p:extLst>
      <p:ext uri="{BB962C8B-B14F-4D97-AF65-F5344CB8AC3E}">
        <p14:creationId xmlns:p14="http://schemas.microsoft.com/office/powerpoint/2010/main" val="264979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855" y="809626"/>
            <a:ext cx="9873643" cy="234921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  <a:t>Thank you for attending this session today.  </a:t>
            </a:r>
            <a:br>
              <a:rPr lang="en-GB" sz="3200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  <a:t>We would be grateful if you could take 5 minutes to complete our feedback form.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213" y="3010990"/>
            <a:ext cx="5157787" cy="3684588"/>
          </a:xfrm>
        </p:spPr>
        <p:txBody>
          <a:bodyPr>
            <a:normAutofit/>
          </a:bodyPr>
          <a:lstStyle/>
          <a:p>
            <a:r>
              <a:rPr lang="en-GB" dirty="0"/>
              <a:t>Via the </a:t>
            </a:r>
            <a:r>
              <a:rPr lang="en-GB" dirty="0">
                <a:hlinkClick r:id="rId3"/>
              </a:rPr>
              <a:t>URL</a:t>
            </a:r>
            <a:r>
              <a:rPr lang="en-GB" dirty="0"/>
              <a:t> in the Chat Box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https://forms.office.com/Pages/ResponsePage.aspx?id=lwcinDfD-EmwhqmiSXn3KJx4-QmcBv9NnNg4SAsynGNUMDRJTEhHQ1RYSVVMQVZCNjhBMlpMNExDTi4u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642" y="3010990"/>
            <a:ext cx="5183188" cy="3684588"/>
          </a:xfrm>
        </p:spPr>
        <p:txBody>
          <a:bodyPr/>
          <a:lstStyle/>
          <a:p>
            <a:r>
              <a:rPr lang="en-GB" dirty="0"/>
              <a:t>By scanning the QR 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358589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04" y="519621"/>
            <a:ext cx="9602605" cy="862149"/>
          </a:xfrm>
        </p:spPr>
        <p:txBody>
          <a:bodyPr/>
          <a:lstStyle/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03" y="1084218"/>
            <a:ext cx="10914394" cy="4974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i="1" dirty="0"/>
          </a:p>
          <a:p>
            <a:pPr marL="0" indent="0">
              <a:lnSpc>
                <a:spcPct val="110000"/>
              </a:lnSpc>
              <a:buNone/>
            </a:pPr>
            <a:endParaRPr lang="en-GB" i="1" dirty="0"/>
          </a:p>
          <a:p>
            <a:pPr marL="0" indent="0">
              <a:lnSpc>
                <a:spcPct val="110000"/>
              </a:lnSpc>
              <a:buNone/>
            </a:pPr>
            <a:endParaRPr lang="en-GB" i="1" dirty="0"/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F5DA9-9C8A-F4DC-45D9-E64A05FC4ACA}"/>
              </a:ext>
            </a:extLst>
          </p:cNvPr>
          <p:cNvSpPr txBox="1"/>
          <p:nvPr/>
        </p:nvSpPr>
        <p:spPr>
          <a:xfrm>
            <a:off x="1057834" y="1381770"/>
            <a:ext cx="1074868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0" dirty="0">
                <a:solidFill>
                  <a:srgbClr val="0F0F0F"/>
                </a:solidFill>
                <a:effectLst/>
                <a:latin typeface="Montserrat" panose="00000500000000000000" pitchFamily="2" charset="0"/>
              </a:rPr>
              <a:t>Al Jazeera English. </a:t>
            </a:r>
            <a:r>
              <a:rPr lang="en-GB" sz="200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(2024) </a:t>
            </a:r>
            <a:r>
              <a:rPr lang="en-GB" sz="2000" i="1" dirty="0">
                <a:solidFill>
                  <a:srgbClr val="0F0F0F"/>
                </a:solidFill>
                <a:effectLst/>
                <a:latin typeface="Montserrat" panose="00000500000000000000" pitchFamily="2" charset="0"/>
              </a:rPr>
              <a:t>How has the medical gender gap been affecting women’s health? </a:t>
            </a:r>
            <a:r>
              <a:rPr lang="en-GB" sz="2000" i="0" dirty="0">
                <a:solidFill>
                  <a:srgbClr val="0F0F0F"/>
                </a:solidFill>
                <a:effectLst/>
                <a:latin typeface="Montserrat" panose="00000500000000000000" pitchFamily="2" charset="0"/>
              </a:rPr>
              <a:t>YouTube video. </a:t>
            </a:r>
            <a:r>
              <a:rPr lang="en-GB" sz="200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Available at: https://www.youtube.com/watch?v=xOFu6wtBjJI (Accessed: 26 November 2024</a:t>
            </a:r>
            <a:endParaRPr lang="en-GB" sz="2000" dirty="0">
              <a:latin typeface="Montserrat" panose="00000500000000000000" pitchFamily="2" charset="0"/>
            </a:endParaRPr>
          </a:p>
          <a:p>
            <a:endParaRPr lang="en-GB" sz="2000" dirty="0">
              <a:effectLst/>
              <a:latin typeface="Montserrat" panose="00000500000000000000" pitchFamily="2" charset="0"/>
            </a:endParaRPr>
          </a:p>
          <a:p>
            <a:r>
              <a:rPr lang="en-GB" sz="2000" dirty="0">
                <a:effectLst/>
                <a:latin typeface="Montserrat" panose="00000500000000000000" pitchFamily="2" charset="0"/>
              </a:rPr>
              <a:t>Quaye, B. (2024) ‘Why women are still being underdiagnosed with heart disease</a:t>
            </a:r>
            <a:r>
              <a:rPr lang="en-GB" sz="2000" dirty="0">
                <a:latin typeface="Montserrat" panose="00000500000000000000" pitchFamily="2" charset="0"/>
              </a:rPr>
              <a:t>’. </a:t>
            </a:r>
            <a:r>
              <a:rPr lang="en-GB" sz="2000" i="1" dirty="0">
                <a:effectLst/>
                <a:latin typeface="Montserrat" panose="00000500000000000000" pitchFamily="2" charset="0"/>
              </a:rPr>
              <a:t>The Conversation</a:t>
            </a:r>
            <a:r>
              <a:rPr lang="en-GB" sz="2000" dirty="0">
                <a:effectLst/>
                <a:latin typeface="Montserrat" panose="00000500000000000000" pitchFamily="2" charset="0"/>
              </a:rPr>
              <a:t>. Available at: http://theconversation.com/why-women-are-still-being-underdiagnosed-with-heart-disease-240243 (Accessed: 26 November 2024).</a:t>
            </a:r>
          </a:p>
          <a:p>
            <a:endParaRPr lang="en-GB" sz="2000" dirty="0">
              <a:latin typeface="Montserrat" panose="00000500000000000000" pitchFamily="2" charset="0"/>
            </a:endParaRPr>
          </a:p>
          <a:p>
            <a:endParaRPr lang="en-GB" dirty="0"/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283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C77F-3AB0-F4C5-53F9-305B0554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4" y="75303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Icebreaker: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CFB2B8-AD3C-F7BA-2D47-B33A6E199FBA}"/>
              </a:ext>
            </a:extLst>
          </p:cNvPr>
          <p:cNvSpPr txBox="1">
            <a:spLocks/>
          </p:cNvSpPr>
          <p:nvPr/>
        </p:nvSpPr>
        <p:spPr>
          <a:xfrm>
            <a:off x="433505" y="1866579"/>
            <a:ext cx="11175790" cy="427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70000" indent="-270000" algn="ctr" defTabSz="914400" rtl="0" eaLnBrk="1" latinLnBrk="0" hangingPunct="1">
              <a:buFont typeface="Arial" panose="020B0604020202020204" pitchFamily="34" charset="0"/>
              <a:buChar char="•"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Do you prefer printed books or online/ digital reading?  </a:t>
            </a: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endParaRPr lang="en-GB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endParaRPr lang="en-GB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0" indent="0" algn="l" rtl="0" fontAlgn="base">
              <a:lnSpc>
                <a:spcPts val="1457"/>
              </a:lnSpc>
              <a:spcAft>
                <a:spcPts val="800"/>
              </a:spcAft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If you prefer reading 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printed texts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use the ‘heart’ reaction:  </a:t>
            </a: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endParaRPr lang="en-GB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endParaRPr lang="en-GB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endParaRPr lang="en-GB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If you prefer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online reading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use the ‘fire’ reaction:               </a:t>
            </a:r>
          </a:p>
          <a:p>
            <a:pPr marL="0" indent="0" algn="l" rtl="0" fontAlgn="base">
              <a:lnSpc>
                <a:spcPts val="1457"/>
              </a:lnSpc>
              <a:spcAft>
                <a:spcPts val="800"/>
              </a:spcAft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457"/>
              </a:lnSpc>
              <a:spcAft>
                <a:spcPts val="800"/>
              </a:spcAft>
              <a:buNone/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457"/>
              </a:lnSpc>
              <a:spcAft>
                <a:spcPts val="800"/>
              </a:spcAft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57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Now tell us why or why not? 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</p:txBody>
      </p:sp>
      <p:pic>
        <p:nvPicPr>
          <p:cNvPr id="16" name="Picture 15" descr="A red heart with a white background&#10;&#10;Description automatically generated">
            <a:extLst>
              <a:ext uri="{FF2B5EF4-FFF2-40B4-BE49-F238E27FC236}">
                <a16:creationId xmlns:a16="http://schemas.microsoft.com/office/drawing/2014/main" id="{665FAB83-6110-8F13-035A-7EDFBA874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17" y="2361105"/>
            <a:ext cx="935739" cy="940230"/>
          </a:xfrm>
          <a:prstGeom prst="rect">
            <a:avLst/>
          </a:prstGeom>
        </p:spPr>
      </p:pic>
      <p:pic>
        <p:nvPicPr>
          <p:cNvPr id="18" name="Picture 17" descr="A fire flame on a white background&#10;&#10;Description automatically generated">
            <a:extLst>
              <a:ext uri="{FF2B5EF4-FFF2-40B4-BE49-F238E27FC236}">
                <a16:creationId xmlns:a16="http://schemas.microsoft.com/office/drawing/2014/main" id="{6239E50B-FC1D-756E-70AA-DCE75B8D0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48" y="3430152"/>
            <a:ext cx="935738" cy="14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4243227" y="737809"/>
            <a:ext cx="5519247" cy="1605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ana Fat B" panose="00000B00000000000000" pitchFamily="50" charset="0"/>
              </a:rPr>
              <a:t>Topics covered in the Academic Reading Club</a:t>
            </a:r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4593128" y="1984247"/>
            <a:ext cx="6711293" cy="4372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70000" indent="-270000" algn="ctr" defTabSz="914400" rtl="0" eaLnBrk="1" latinLnBrk="0" hangingPunct="1">
              <a:buFont typeface="Arial" panose="020B0604020202020204" pitchFamily="34" charset="0"/>
              <a:buChar char="•"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ts val="1457"/>
              </a:lnSpc>
              <a:spcAft>
                <a:spcPts val="800"/>
              </a:spcAft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dirty="0">
              <a:latin typeface="Montserrat" panose="00000500000000000000" pitchFamily="2" charset="0"/>
            </a:endParaRP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Strategies for more efficient reading  </a:t>
            </a: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 Reading critically  </a:t>
            </a: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Listening, writing and speaking skills  </a:t>
            </a:r>
          </a:p>
          <a:p>
            <a:pPr lvl="1"/>
            <a:endParaRPr lang="en-GB" sz="28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</p:txBody>
      </p:sp>
      <p:pic>
        <p:nvPicPr>
          <p:cNvPr id="33" name="Picture 32" descr="Yellow QA arrow" title="QA arro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634"/>
            <a:ext cx="4243227" cy="1870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898753-86E8-42AE-AA81-98778AA40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3C81-064F-50CC-8DE2-996482FB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4" y="75303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Why is academic reading important?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D8A933-D3BC-E0F6-BBCD-FFA6AE2E0F05}"/>
              </a:ext>
            </a:extLst>
          </p:cNvPr>
          <p:cNvSpPr txBox="1">
            <a:spLocks/>
          </p:cNvSpPr>
          <p:nvPr/>
        </p:nvSpPr>
        <p:spPr>
          <a:xfrm>
            <a:off x="514186" y="2207238"/>
            <a:ext cx="7576469" cy="427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70000" indent="-270000" algn="ctr" defTabSz="914400" rtl="0" eaLnBrk="1" latinLnBrk="0" hangingPunct="1">
              <a:buFont typeface="Arial" panose="020B0604020202020204" pitchFamily="34" charset="0"/>
              <a:buChar char="•"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At university in the UK, you need to read a lot to write assignments that show that you have read widely about your subject. In order to do so you have to:  </a:t>
            </a:r>
            <a:endParaRPr lang="en-GB" sz="2000" b="1" i="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find suitable academic texts yourself  </a:t>
            </a:r>
          </a:p>
          <a:p>
            <a:pPr algn="l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read critically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to select the most appropriate ideas to include in your essays from the vast amount of information available about your subject.  </a:t>
            </a:r>
          </a:p>
          <a:p>
            <a:pPr algn="l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decide which texts/parts of a text are most useful and how closely you need to read each part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  </a:t>
            </a:r>
          </a:p>
          <a:p>
            <a:pPr algn="l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learn strategies to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become a more efficient reader.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  </a:t>
            </a:r>
          </a:p>
          <a:p>
            <a:pPr marL="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</p:txBody>
      </p:sp>
      <p:pic>
        <p:nvPicPr>
          <p:cNvPr id="6" name="Picture 5" descr="Girl holding book">
            <a:extLst>
              <a:ext uri="{FF2B5EF4-FFF2-40B4-BE49-F238E27FC236}">
                <a16:creationId xmlns:a16="http://schemas.microsoft.com/office/drawing/2014/main" id="{22DA01F3-C824-CE09-772D-3B0D0EBA0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03" y="1543850"/>
            <a:ext cx="3088555" cy="46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2ED1EB8-AE6C-470E-4B66-043C4714D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7B48-3000-6F9B-7E37-81318AEE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4" y="75303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Introducing the </a:t>
            </a:r>
            <a:r>
              <a:rPr lang="en-GB" dirty="0">
                <a:solidFill>
                  <a:srgbClr val="FF0000"/>
                </a:solidFill>
              </a:rPr>
              <a:t>SQ3R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Reading Technique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FE980E8-A2D0-3253-EFA7-6E58EA3937ED}"/>
              </a:ext>
            </a:extLst>
          </p:cNvPr>
          <p:cNvSpPr txBox="1">
            <a:spLocks/>
          </p:cNvSpPr>
          <p:nvPr/>
        </p:nvSpPr>
        <p:spPr>
          <a:xfrm>
            <a:off x="514186" y="2207238"/>
            <a:ext cx="11104073" cy="427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70000" indent="-270000" algn="ctr" defTabSz="914400" rtl="0" eaLnBrk="1" latinLnBrk="0" hangingPunct="1">
              <a:buFont typeface="Arial" panose="020B0604020202020204" pitchFamily="34" charset="0"/>
              <a:buChar char="•"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Survey</a:t>
            </a: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Quickly skim the text to get a general idea of what it's about. Focus on headings, subheadings, figures, tables, and summaries.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endParaRPr lang="en-GB" sz="1800" b="1" i="0" dirty="0">
              <a:solidFill>
                <a:srgbClr val="FF0000"/>
              </a:solidFill>
              <a:effectLst/>
              <a:latin typeface="Montserrat" panose="00000500000000000000" pitchFamily="2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Question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Create questions about ideas that arise from the survey. For example, if you don't understand a heading, ask a question about it.  </a:t>
            </a:r>
          </a:p>
          <a:p>
            <a:pPr marL="0" indent="0" algn="l" rtl="0" fontAlgn="base">
              <a:lnSpc>
                <a:spcPts val="1856"/>
              </a:lnSpc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Read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Read with the goal of answering your questions. Highlight or make notes on important parts of the text.  </a:t>
            </a:r>
          </a:p>
          <a:p>
            <a:pPr marL="0" indent="0" algn="l" rtl="0" fontAlgn="base">
              <a:lnSpc>
                <a:spcPts val="1856"/>
              </a:lnSpc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Recite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Practice answering your questions out loud. You can also take notes on your answers.  </a:t>
            </a:r>
          </a:p>
          <a:p>
            <a:pPr marL="0" indent="0" algn="l" rtl="0" fontAlgn="base">
              <a:lnSpc>
                <a:spcPts val="1856"/>
              </a:lnSpc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ts val="1856"/>
              </a:lnSpc>
              <a:buNone/>
            </a:pP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Review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 </a:t>
            </a:r>
            <a:endParaRPr lang="en-GB" sz="28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56"/>
              </a:lnSpc>
            </a:pPr>
            <a:r>
              <a:rPr lang="en-GB" sz="1800" b="0" i="0" dirty="0">
                <a:solidFill>
                  <a:srgbClr val="370E00"/>
                </a:solidFill>
                <a:effectLst/>
                <a:latin typeface="Montserrat" panose="00000500000000000000" pitchFamily="2" charset="0"/>
              </a:rPr>
              <a:t>Look back at your questions as you study. You can move the questions off the physical text to help you rely on your own memory.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2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CDEE8F-FACE-BF0D-3801-61ED0C0EB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DE2D32-9374-85E2-5C88-EC6EAD9A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70" y="1138015"/>
            <a:ext cx="4643718" cy="5047631"/>
          </a:xfrm>
        </p:spPr>
        <p:txBody>
          <a:bodyPr/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Open the following article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: </a:t>
            </a:r>
            <a:br>
              <a:rPr lang="en-GB" sz="2400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</a:b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Montserrat" panose="00000500000000000000" pitchFamily="2" charset="0"/>
                <a:hlinkClick r:id="rId3"/>
              </a:rPr>
              <a:t>Why women are still being underdiagnosed with heart disease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1FAE5-BCB4-F215-858F-FFBD59C13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912" y="1138015"/>
            <a:ext cx="4643718" cy="4910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4F9B01-D2CC-36A8-3521-BD3B5793B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129" y="3593095"/>
            <a:ext cx="2266390" cy="22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5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8678AC-4E26-EE26-0F4A-3B2A058DC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1C0CC6-682E-C92D-525F-C2F503DD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10" y="905184"/>
            <a:ext cx="10851595" cy="5047631"/>
          </a:xfrm>
        </p:spPr>
        <p:txBody>
          <a:bodyPr/>
          <a:lstStyle/>
          <a:p>
            <a:pPr algn="l" rtl="0" fontAlgn="base">
              <a:lnSpc>
                <a:spcPct val="100000"/>
              </a:lnSpc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Krana Fat B" panose="00000B00000000000000" pitchFamily="50" charset="0"/>
              </a:rPr>
              <a:t>Before you read…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First impressions before reading?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(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SURVEY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)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Using only the images and the title, what do you think it will be about?  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What type of article do you think this will be? e.g. Persuasive/ informative/ explanatory...  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Write down 10 words associated with the topic: did you find them from skimming the text? 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br>
              <a:rPr lang="en-GB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en-GB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Which questions would you like to have answered from reading the text? 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(QUESTION) 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Write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3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questions and then find the answers when reading. 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8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AABF5A-E8FC-EAD6-5BB8-6A8158F78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D93E67-55FC-FC06-3473-67C9CA8C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70" y="1138016"/>
            <a:ext cx="4187839" cy="2905066"/>
          </a:xfrm>
        </p:spPr>
        <p:txBody>
          <a:bodyPr/>
          <a:lstStyle/>
          <a:p>
            <a:r>
              <a:rPr lang="en-GB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Read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 the article: </a:t>
            </a:r>
            <a:br>
              <a:rPr lang="en-GB" sz="2400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</a:b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Montserrat" panose="00000500000000000000" pitchFamily="2" charset="0"/>
                <a:hlinkClick r:id="rId3"/>
              </a:rPr>
              <a:t>Why women are still being underdiagnosed with heart disease</a:t>
            </a:r>
            <a:br>
              <a:rPr lang="en-GB" sz="1800" b="0" i="0" u="sng" strike="noStrike" dirty="0">
                <a:solidFill>
                  <a:srgbClr val="467886"/>
                </a:solidFill>
                <a:effectLst/>
                <a:latin typeface="Montserrat" panose="00000500000000000000" pitchFamily="2" charset="0"/>
              </a:rPr>
            </a:br>
            <a:br>
              <a:rPr lang="en-GB" sz="1800" b="0" i="0" u="sng" strike="noStrike" dirty="0">
                <a:solidFill>
                  <a:srgbClr val="467886"/>
                </a:solidFill>
                <a:effectLst/>
                <a:latin typeface="Montserrat" panose="00000500000000000000" pitchFamily="2" charset="0"/>
              </a:rPr>
            </a:b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A5204-053C-1EDE-EC3E-34AF47952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393" y="904922"/>
            <a:ext cx="3539759" cy="3742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DE831-B02B-3894-3E06-40816A670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141" y="1529031"/>
            <a:ext cx="2266390" cy="2266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BA4534-344E-1F3A-46E8-ECC4817512AF}"/>
              </a:ext>
            </a:extLst>
          </p:cNvPr>
          <p:cNvSpPr txBox="1"/>
          <p:nvPr/>
        </p:nvSpPr>
        <p:spPr>
          <a:xfrm>
            <a:off x="1355720" y="4316089"/>
            <a:ext cx="444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Remember your questions.</a:t>
            </a:r>
          </a:p>
          <a:p>
            <a:endParaRPr lang="en-GB" sz="18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Make some notes as you read.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4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41F092-94EA-E05A-036C-5D6F8232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8173E-C484-BA42-3A9E-8221071100A2}"/>
              </a:ext>
            </a:extLst>
          </p:cNvPr>
          <p:cNvSpPr txBox="1">
            <a:spLocks/>
          </p:cNvSpPr>
          <p:nvPr/>
        </p:nvSpPr>
        <p:spPr>
          <a:xfrm>
            <a:off x="726141" y="374590"/>
            <a:ext cx="4425966" cy="142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ana Fat B" panose="00000B00000000000000" pitchFamily="50" charset="0"/>
              </a:rPr>
              <a:t>Review of reading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56ADD48-FBD9-9F3F-EE06-B895F42699A9}"/>
              </a:ext>
            </a:extLst>
          </p:cNvPr>
          <p:cNvSpPr txBox="1">
            <a:spLocks/>
          </p:cNvSpPr>
          <p:nvPr/>
        </p:nvSpPr>
        <p:spPr>
          <a:xfrm>
            <a:off x="4185294" y="1542237"/>
            <a:ext cx="7250213" cy="3046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70000" indent="-270000" algn="ctr" defTabSz="914400" rtl="0" eaLnBrk="1" latinLnBrk="0" hangingPunct="1">
              <a:buFont typeface="Arial" panose="020B0604020202020204" pitchFamily="34" charset="0"/>
              <a:buChar char="•"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marL="0" lvl="1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0" lvl="1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24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  <a:p>
            <a:pPr lvl="1"/>
            <a:endParaRPr lang="en-GB" sz="1800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CC6BD-9064-4EF2-ADE5-5B993FF20860}"/>
              </a:ext>
            </a:extLst>
          </p:cNvPr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14361-D919-D07D-2F71-6A4C8067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A56D6-B6FE-E3EF-18B1-97AE7AC6D363}"/>
              </a:ext>
            </a:extLst>
          </p:cNvPr>
          <p:cNvSpPr txBox="1"/>
          <p:nvPr/>
        </p:nvSpPr>
        <p:spPr>
          <a:xfrm>
            <a:off x="756493" y="1873817"/>
            <a:ext cx="10130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Were your questions answered? Were there any questions that weren’t answered? Tell the group about this.</a:t>
            </a:r>
            <a:r>
              <a:rPr lang="en-GB" sz="2000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(RECITE) </a:t>
            </a:r>
          </a:p>
          <a:p>
            <a:pPr algn="l" rtl="0" fontAlgn="base"/>
            <a:endParaRPr lang="en-GB" sz="20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What was the most interesting point of the article for you?  </a:t>
            </a:r>
          </a:p>
          <a:p>
            <a:pPr algn="l" rtl="0" fontAlgn="base"/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Was there anything you didn’t understand – an idea or vocabulary? If you had time, would you look up the words you didn’t understand?  </a:t>
            </a:r>
          </a:p>
          <a:p>
            <a:pPr algn="l" rtl="0" fontAlgn="base"/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Was this article easy to read? What made it easy or difficult?  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(REVIEW)</a:t>
            </a:r>
            <a:endParaRPr lang="en-GB" sz="2000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16361"/>
      </p:ext>
    </p:extLst>
  </p:cSld>
  <p:clrMapOvr>
    <a:masterClrMapping/>
  </p:clrMapOvr>
</p:sld>
</file>

<file path=ppt/theme/theme1.xml><?xml version="1.0" encoding="utf-8"?>
<a:theme xmlns:a="http://schemas.openxmlformats.org/drawingml/2006/main" name="QA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b58b7f-359e-418a-8fc0-c5d77d026bdc" xsi:nil="true"/>
    <lcf76f155ced4ddcb4097134ff3c332f xmlns="15860563-f3ef-4628-8578-6f9a503503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5303EC73914740834FFBE019015DF1" ma:contentTypeVersion="16" ma:contentTypeDescription="Create a new document." ma:contentTypeScope="" ma:versionID="fe4010dfe6920fa1e7e21574c2603cbe">
  <xsd:schema xmlns:xsd="http://www.w3.org/2001/XMLSchema" xmlns:xs="http://www.w3.org/2001/XMLSchema" xmlns:p="http://schemas.microsoft.com/office/2006/metadata/properties" xmlns:ns2="15860563-f3ef-4628-8578-6f9a50350343" xmlns:ns3="51b58b7f-359e-418a-8fc0-c5d77d026bdc" targetNamespace="http://schemas.microsoft.com/office/2006/metadata/properties" ma:root="true" ma:fieldsID="4a2c42b11458d1dc508afab501e784a7" ns2:_="" ns3:_="">
    <xsd:import namespace="15860563-f3ef-4628-8578-6f9a50350343"/>
    <xsd:import namespace="51b58b7f-359e-418a-8fc0-c5d77d026b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60563-f3ef-4628-8578-6f9a50350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5f1f1f9-0179-4c93-b971-8e9741e04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58b7f-359e-418a-8fc0-c5d77d026b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8ddf30b-595b-41ab-b90f-5ca4b4c636b7}" ma:internalName="TaxCatchAll" ma:showField="CatchAllData" ma:web="51b58b7f-359e-418a-8fc0-c5d77d026b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538F74-CD23-4343-8F05-1C4AC8F0FA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AB05EB-8B01-4710-8A9C-D747222229CA}">
  <ds:schemaRefs>
    <ds:schemaRef ds:uri="15860563-f3ef-4628-8578-6f9a50350343"/>
    <ds:schemaRef ds:uri="51b58b7f-359e-418a-8fc0-c5d77d026b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B350DB-736A-4346-9993-1636DC737A6E}">
  <ds:schemaRefs>
    <ds:schemaRef ds:uri="15860563-f3ef-4628-8578-6f9a50350343"/>
    <ds:schemaRef ds:uri="51b58b7f-359e-418a-8fc0-c5d77d026b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1287</Words>
  <Application>Microsoft Office PowerPoint</Application>
  <PresentationFormat>Widescreen</PresentationFormat>
  <Paragraphs>176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QA TEMPLATE</vt:lpstr>
      <vt:lpstr> Academic Reading Club  Session 1  </vt:lpstr>
      <vt:lpstr>Icebreaker:  </vt:lpstr>
      <vt:lpstr>PowerPoint Presentation</vt:lpstr>
      <vt:lpstr>Why is academic reading important?  </vt:lpstr>
      <vt:lpstr>Introducing the SQ3R Reading Technique  </vt:lpstr>
      <vt:lpstr>Open the following article:   Why women are still being underdiagnosed with heart disease    </vt:lpstr>
      <vt:lpstr>Before you read…  First impressions before reading? (SURVEY):  Using only the images and the title, what do you think it will be about?    What type of article do you think this will be? e.g. Persuasive/ informative/ explanatory...    Write down 10 words associated with the topic: did you find them from skimming the text?    Which questions would you like to have answered from reading the text? (QUESTION)   Write 3 questions and then find the answers when reading.  </vt:lpstr>
      <vt:lpstr>Read the article:   Why women are still being underdiagnosed with heart disease  </vt:lpstr>
      <vt:lpstr>PowerPoint Presentation</vt:lpstr>
      <vt:lpstr>Recapping the SQ3R Reading Technique  </vt:lpstr>
      <vt:lpstr>PowerPoint Presentation</vt:lpstr>
      <vt:lpstr>Listening    </vt:lpstr>
      <vt:lpstr>PowerPoint Presentation</vt:lpstr>
      <vt:lpstr>Thank you for attending this session today.   We would be grateful if you could take 5 minutes to complete our feedback form.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Skills for New Learners Session 2: Academic Style- Referencing</dc:title>
  <dc:creator>Mitsiou, Angela</dc:creator>
  <cp:lastModifiedBy>Thorpe, Andrea</cp:lastModifiedBy>
  <cp:revision>7</cp:revision>
  <dcterms:created xsi:type="dcterms:W3CDTF">2021-09-16T07:45:34Z</dcterms:created>
  <dcterms:modified xsi:type="dcterms:W3CDTF">2024-11-29T14:58:31Z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0x010100D65303EC73914740834FFBE019015DF1</vt:lpwstr>
  </property>
  <property fmtid="{D5CDD505-2E9C-101B-9397-08002B2CF9AE}" pid="3" name="MediaServiceImageTags">
    <vt:lpwstr/>
  </property>
</Properties>
</file>